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17" r:id="rId2"/>
    <p:sldId id="262" r:id="rId3"/>
    <p:sldId id="260" r:id="rId4"/>
    <p:sldId id="261" r:id="rId5"/>
    <p:sldId id="302" r:id="rId6"/>
    <p:sldId id="318" r:id="rId7"/>
    <p:sldId id="257" r:id="rId8"/>
    <p:sldId id="258" r:id="rId9"/>
    <p:sldId id="299" r:id="rId10"/>
    <p:sldId id="300" r:id="rId11"/>
    <p:sldId id="263" r:id="rId12"/>
    <p:sldId id="316" r:id="rId13"/>
    <p:sldId id="280" r:id="rId14"/>
    <p:sldId id="281" r:id="rId15"/>
    <p:sldId id="282" r:id="rId16"/>
    <p:sldId id="283" r:id="rId17"/>
    <p:sldId id="284" r:id="rId18"/>
    <p:sldId id="285" r:id="rId19"/>
    <p:sldId id="286" r:id="rId20"/>
    <p:sldId id="301" r:id="rId21"/>
    <p:sldId id="287" r:id="rId22"/>
    <p:sldId id="288" r:id="rId23"/>
    <p:sldId id="289" r:id="rId24"/>
    <p:sldId id="290" r:id="rId25"/>
    <p:sldId id="291" r:id="rId26"/>
    <p:sldId id="292" r:id="rId27"/>
    <p:sldId id="293" r:id="rId28"/>
    <p:sldId id="294" r:id="rId29"/>
    <p:sldId id="295" r:id="rId30"/>
    <p:sldId id="296" r:id="rId31"/>
    <p:sldId id="297" r:id="rId32"/>
    <p:sldId id="270" r:id="rId33"/>
    <p:sldId id="269" r:id="rId34"/>
    <p:sldId id="271" r:id="rId35"/>
    <p:sldId id="272" r:id="rId36"/>
    <p:sldId id="278" r:id="rId37"/>
    <p:sldId id="273" r:id="rId38"/>
    <p:sldId id="275" r:id="rId39"/>
    <p:sldId id="274" r:id="rId40"/>
    <p:sldId id="276" r:id="rId41"/>
    <p:sldId id="279" r:id="rId42"/>
    <p:sldId id="298" r:id="rId43"/>
    <p:sldId id="303" r:id="rId44"/>
    <p:sldId id="304" r:id="rId45"/>
    <p:sldId id="305" r:id="rId46"/>
    <p:sldId id="306" r:id="rId47"/>
    <p:sldId id="307" r:id="rId48"/>
    <p:sldId id="308" r:id="rId49"/>
    <p:sldId id="309" r:id="rId50"/>
    <p:sldId id="310" r:id="rId51"/>
    <p:sldId id="311" r:id="rId52"/>
    <p:sldId id="312" r:id="rId53"/>
    <p:sldId id="313" r:id="rId54"/>
    <p:sldId id="315" r:id="rId55"/>
    <p:sldId id="320" r:id="rId56"/>
    <p:sldId id="321" r:id="rId57"/>
    <p:sldId id="322" r:id="rId58"/>
    <p:sldId id="323" r:id="rId59"/>
    <p:sldId id="324" r:id="rId60"/>
    <p:sldId id="325" r:id="rId61"/>
    <p:sldId id="326" r:id="rId62"/>
    <p:sldId id="327" r:id="rId63"/>
    <p:sldId id="314" r:id="rId64"/>
    <p:sldId id="319" r:id="rId65"/>
  </p:sldIdLst>
  <p:sldSz cx="12192000" cy="6858000"/>
  <p:notesSz cx="6807200" cy="99393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04" autoAdjust="0"/>
  </p:normalViewPr>
  <p:slideViewPr>
    <p:cSldViewPr snapToGrid="0" showGuides="1">
      <p:cViewPr varScale="1">
        <p:scale>
          <a:sx n="86" d="100"/>
          <a:sy n="86" d="100"/>
        </p:scale>
        <p:origin x="1554" y="90"/>
      </p:cViewPr>
      <p:guideLst>
        <p:guide orient="horz" pos="163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it-IT"/>
          </a:p>
        </p:txBody>
      </p:sp>
      <p:sp>
        <p:nvSpPr>
          <p:cNvPr id="3" name="Segnaposto data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DDE1F5FF-44C0-47C3-B598-F2BD65ECAE8D}" type="datetimeFigureOut">
              <a:rPr lang="it-IT" smtClean="0"/>
              <a:t>23/11/2022</a:t>
            </a:fld>
            <a:endParaRPr lang="it-IT"/>
          </a:p>
        </p:txBody>
      </p:sp>
      <p:sp>
        <p:nvSpPr>
          <p:cNvPr id="4" name="Segnaposto immagine diapositiva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9" tIns="45779" rIns="91559" bIns="45779" rtlCol="0" anchor="ctr"/>
          <a:lstStyle/>
          <a:p>
            <a:endParaRPr lang="it-IT"/>
          </a:p>
        </p:txBody>
      </p:sp>
      <p:sp>
        <p:nvSpPr>
          <p:cNvPr id="5" name="Segnaposto note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lang="it-IT"/>
          </a:p>
        </p:txBody>
      </p:sp>
      <p:sp>
        <p:nvSpPr>
          <p:cNvPr id="7" name="Segnaposto numero diapositiva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187ED437-020B-44B8-A55F-339A31D5DD4A}" type="slidenum">
              <a:rPr lang="it-IT" smtClean="0"/>
              <a:t>‹N›</a:t>
            </a:fld>
            <a:endParaRPr lang="it-IT"/>
          </a:p>
        </p:txBody>
      </p:sp>
    </p:spTree>
    <p:extLst>
      <p:ext uri="{BB962C8B-B14F-4D97-AF65-F5344CB8AC3E}">
        <p14:creationId xmlns:p14="http://schemas.microsoft.com/office/powerpoint/2010/main" val="296799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 ringrazio per l’invito che </a:t>
            </a:r>
            <a:r>
              <a:rPr lang="it-IT" dirty="0" smtClean="0"/>
              <a:t>mi </a:t>
            </a:r>
            <a:r>
              <a:rPr lang="it-IT" dirty="0"/>
              <a:t>da’ la possibilità</a:t>
            </a:r>
            <a:r>
              <a:rPr lang="it-IT" baseline="0" dirty="0"/>
              <a:t> di raccontare la nostra esperienza. </a:t>
            </a:r>
            <a:r>
              <a:rPr lang="it-IT" dirty="0"/>
              <a:t>Nella</a:t>
            </a:r>
            <a:r>
              <a:rPr lang="it-IT" baseline="0" dirty="0"/>
              <a:t> mia relazione vi narro l’attività di un gruppo di lavoro fatto di cardiologi e farmacisti</a:t>
            </a:r>
            <a:endParaRPr lang="it-IT" dirty="0"/>
          </a:p>
        </p:txBody>
      </p:sp>
      <p:sp>
        <p:nvSpPr>
          <p:cNvPr id="4" name="Segnaposto numero diapositiva 3"/>
          <p:cNvSpPr>
            <a:spLocks noGrp="1"/>
          </p:cNvSpPr>
          <p:nvPr>
            <p:ph type="sldNum" sz="quarter" idx="10"/>
          </p:nvPr>
        </p:nvSpPr>
        <p:spPr/>
        <p:txBody>
          <a:bodyPr/>
          <a:lstStyle/>
          <a:p>
            <a:fld id="{187ED437-020B-44B8-A55F-339A31D5DD4A}" type="slidenum">
              <a:rPr lang="it-IT" smtClean="0"/>
              <a:t>1</a:t>
            </a:fld>
            <a:endParaRPr lang="it-IT"/>
          </a:p>
        </p:txBody>
      </p:sp>
    </p:spTree>
    <p:extLst>
      <p:ext uri="{BB962C8B-B14F-4D97-AF65-F5344CB8AC3E}">
        <p14:creationId xmlns:p14="http://schemas.microsoft.com/office/powerpoint/2010/main" val="133481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7ED437-020B-44B8-A55F-339A31D5DD4A}" type="slidenum">
              <a:rPr lang="it-IT" smtClean="0"/>
              <a:t>10</a:t>
            </a:fld>
            <a:endParaRPr lang="it-IT"/>
          </a:p>
        </p:txBody>
      </p:sp>
    </p:spTree>
    <p:extLst>
      <p:ext uri="{BB962C8B-B14F-4D97-AF65-F5344CB8AC3E}">
        <p14:creationId xmlns:p14="http://schemas.microsoft.com/office/powerpoint/2010/main" val="289810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7ED437-020B-44B8-A55F-339A31D5DD4A}" type="slidenum">
              <a:rPr lang="it-IT" smtClean="0"/>
              <a:t>11</a:t>
            </a:fld>
            <a:endParaRPr lang="it-IT"/>
          </a:p>
        </p:txBody>
      </p:sp>
    </p:spTree>
    <p:extLst>
      <p:ext uri="{BB962C8B-B14F-4D97-AF65-F5344CB8AC3E}">
        <p14:creationId xmlns:p14="http://schemas.microsoft.com/office/powerpoint/2010/main" val="1885993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7ED437-020B-44B8-A55F-339A31D5DD4A}" type="slidenum">
              <a:rPr lang="it-IT" smtClean="0"/>
              <a:t>12</a:t>
            </a:fld>
            <a:endParaRPr lang="it-IT"/>
          </a:p>
        </p:txBody>
      </p:sp>
    </p:spTree>
    <p:extLst>
      <p:ext uri="{BB962C8B-B14F-4D97-AF65-F5344CB8AC3E}">
        <p14:creationId xmlns:p14="http://schemas.microsoft.com/office/powerpoint/2010/main" val="319113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87ED437-020B-44B8-A55F-339A31D5DD4A}" type="slidenum">
              <a:rPr lang="it-IT" smtClean="0"/>
              <a:t>13</a:t>
            </a:fld>
            <a:endParaRPr lang="it-IT"/>
          </a:p>
        </p:txBody>
      </p:sp>
    </p:spTree>
    <p:extLst>
      <p:ext uri="{BB962C8B-B14F-4D97-AF65-F5344CB8AC3E}">
        <p14:creationId xmlns:p14="http://schemas.microsoft.com/office/powerpoint/2010/main" val="463506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7ED437-020B-44B8-A55F-339A31D5DD4A}" type="slidenum">
              <a:rPr lang="it-IT" smtClean="0"/>
              <a:t>14</a:t>
            </a:fld>
            <a:endParaRPr lang="it-IT"/>
          </a:p>
        </p:txBody>
      </p:sp>
    </p:spTree>
    <p:extLst>
      <p:ext uri="{BB962C8B-B14F-4D97-AF65-F5344CB8AC3E}">
        <p14:creationId xmlns:p14="http://schemas.microsoft.com/office/powerpoint/2010/main" val="2660582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Qui devi spiegare perche </a:t>
            </a:r>
            <a:r>
              <a:rPr lang="it-IT" dirty="0" err="1"/>
              <a:t>microport</a:t>
            </a:r>
            <a:r>
              <a:rPr lang="it-IT" dirty="0"/>
              <a:t> ha due slides (quali sono le differenze tra </a:t>
            </a:r>
            <a:r>
              <a:rPr lang="it-IT" dirty="0" err="1"/>
              <a:t>alizea</a:t>
            </a:r>
            <a:r>
              <a:rPr lang="it-IT" dirty="0"/>
              <a:t>-borea-</a:t>
            </a:r>
            <a:r>
              <a:rPr lang="it-IT" dirty="0" err="1"/>
              <a:t>celea</a:t>
            </a:r>
            <a:r>
              <a:rPr lang="it-IT" dirty="0"/>
              <a:t> e </a:t>
            </a:r>
            <a:r>
              <a:rPr lang="it-IT" dirty="0" err="1"/>
              <a:t>eno-teo-oto</a:t>
            </a:r>
            <a:r>
              <a:rPr lang="it-IT" dirty="0"/>
              <a:t>?)</a:t>
            </a:r>
          </a:p>
        </p:txBody>
      </p:sp>
      <p:sp>
        <p:nvSpPr>
          <p:cNvPr id="4" name="Segnaposto numero diapositiva 3"/>
          <p:cNvSpPr>
            <a:spLocks noGrp="1"/>
          </p:cNvSpPr>
          <p:nvPr>
            <p:ph type="sldNum" sz="quarter" idx="5"/>
          </p:nvPr>
        </p:nvSpPr>
        <p:spPr/>
        <p:txBody>
          <a:bodyPr/>
          <a:lstStyle/>
          <a:p>
            <a:fld id="{187ED437-020B-44B8-A55F-339A31D5DD4A}" type="slidenum">
              <a:rPr lang="it-IT" smtClean="0"/>
              <a:t>19</a:t>
            </a:fld>
            <a:endParaRPr lang="it-IT"/>
          </a:p>
        </p:txBody>
      </p:sp>
    </p:spTree>
    <p:extLst>
      <p:ext uri="{BB962C8B-B14F-4D97-AF65-F5344CB8AC3E}">
        <p14:creationId xmlns:p14="http://schemas.microsoft.com/office/powerpoint/2010/main" val="1260786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FEC564BE-7467-4136-8423-5DE52C0E6BD7}" type="slidenum">
              <a:rPr lang="en-US" smtClean="0"/>
              <a:t>20</a:t>
            </a:fld>
            <a:endParaRPr lang="en-US"/>
          </a:p>
        </p:txBody>
      </p:sp>
    </p:spTree>
    <p:extLst>
      <p:ext uri="{BB962C8B-B14F-4D97-AF65-F5344CB8AC3E}">
        <p14:creationId xmlns:p14="http://schemas.microsoft.com/office/powerpoint/2010/main" val="1181763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FEC564BE-7467-4136-8423-5DE52C0E6BD7}" type="slidenum">
              <a:rPr lang="en-US" smtClean="0"/>
              <a:t>21</a:t>
            </a:fld>
            <a:endParaRPr lang="en-US"/>
          </a:p>
        </p:txBody>
      </p:sp>
    </p:spTree>
    <p:extLst>
      <p:ext uri="{BB962C8B-B14F-4D97-AF65-F5344CB8AC3E}">
        <p14:creationId xmlns:p14="http://schemas.microsoft.com/office/powerpoint/2010/main" val="1971541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BD8465BA-1479-4D0C-B4F0-653D19DADBEE}" type="slidenum">
              <a:rPr lang="en-US" smtClean="0"/>
              <a:t>23</a:t>
            </a:fld>
            <a:endParaRPr lang="en-US"/>
          </a:p>
        </p:txBody>
      </p:sp>
    </p:spTree>
    <p:extLst>
      <p:ext uri="{BB962C8B-B14F-4D97-AF65-F5344CB8AC3E}">
        <p14:creationId xmlns:p14="http://schemas.microsoft.com/office/powerpoint/2010/main" val="269631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D1D9E5-B3BD-4062-8C21-EA22A9CB3112}" type="slidenum">
              <a:rPr lang="it-IT" smtClean="0"/>
              <a:t>25</a:t>
            </a:fld>
            <a:endParaRPr lang="it-IT"/>
          </a:p>
        </p:txBody>
      </p:sp>
    </p:spTree>
    <p:extLst>
      <p:ext uri="{BB962C8B-B14F-4D97-AF65-F5344CB8AC3E}">
        <p14:creationId xmlns:p14="http://schemas.microsoft.com/office/powerpoint/2010/main" val="363176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baseline="0" dirty="0" smtClean="0">
                <a:solidFill>
                  <a:schemeClr val="tx1"/>
                </a:solidFill>
                <a:effectLst/>
                <a:latin typeface="+mn-lt"/>
                <a:ea typeface="+mn-ea"/>
                <a:cs typeface="+mn-cs"/>
              </a:rPr>
              <a:t>Tutto parte dalla necessità di fare scelte appropriate e sostenibili e quindi secondo una prospettiva di HTA. Questo </a:t>
            </a:r>
            <a:r>
              <a:rPr lang="it-IT" sz="1200" kern="1200" baseline="0" dirty="0">
                <a:solidFill>
                  <a:schemeClr val="tx1"/>
                </a:solidFill>
                <a:effectLst/>
                <a:latin typeface="+mn-lt"/>
                <a:ea typeface="+mn-ea"/>
                <a:cs typeface="+mn-cs"/>
              </a:rPr>
              <a:t>è uno dei tanti articoli che ricorda </a:t>
            </a:r>
            <a:r>
              <a:rPr lang="it-IT" sz="1200" kern="1200" baseline="0" dirty="0" smtClean="0">
                <a:solidFill>
                  <a:schemeClr val="tx1"/>
                </a:solidFill>
                <a:effectLst/>
                <a:latin typeface="+mn-lt"/>
                <a:ea typeface="+mn-ea"/>
                <a:cs typeface="+mn-cs"/>
              </a:rPr>
              <a:t>i temi principali per un ammodernamento del SSN ,già affrontati nelle sessioni precedenti. E che vede al quinto ,punto al valutazione dell’aggiornamento tecnologico che deve seguire schemi di HTA</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187ED437-020B-44B8-A55F-339A31D5DD4A}" type="slidenum">
              <a:rPr lang="it-IT" smtClean="0"/>
              <a:t>2</a:t>
            </a:fld>
            <a:endParaRPr lang="it-IT"/>
          </a:p>
        </p:txBody>
      </p:sp>
    </p:spTree>
    <p:extLst>
      <p:ext uri="{BB962C8B-B14F-4D97-AF65-F5344CB8AC3E}">
        <p14:creationId xmlns:p14="http://schemas.microsoft.com/office/powerpoint/2010/main" val="343950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Questi</a:t>
            </a:r>
            <a:r>
              <a:rPr lang="en-US" dirty="0"/>
              <a:t> </a:t>
            </a:r>
            <a:r>
              <a:rPr lang="en-US" dirty="0" err="1"/>
              <a:t>sono</a:t>
            </a:r>
            <a:r>
              <a:rPr lang="en-US" dirty="0"/>
              <a:t> tutti CRTD</a:t>
            </a:r>
          </a:p>
        </p:txBody>
      </p:sp>
      <p:sp>
        <p:nvSpPr>
          <p:cNvPr id="4" name="Segnaposto numero diapositiva 3"/>
          <p:cNvSpPr>
            <a:spLocks noGrp="1"/>
          </p:cNvSpPr>
          <p:nvPr>
            <p:ph type="sldNum" sz="quarter" idx="10"/>
          </p:nvPr>
        </p:nvSpPr>
        <p:spPr/>
        <p:txBody>
          <a:bodyPr/>
          <a:lstStyle/>
          <a:p>
            <a:fld id="{FEC564BE-7467-4136-8423-5DE52C0E6BD7}" type="slidenum">
              <a:rPr lang="en-US" smtClean="0"/>
              <a:t>27</a:t>
            </a:fld>
            <a:endParaRPr lang="en-US"/>
          </a:p>
        </p:txBody>
      </p:sp>
    </p:spTree>
    <p:extLst>
      <p:ext uri="{BB962C8B-B14F-4D97-AF65-F5344CB8AC3E}">
        <p14:creationId xmlns:p14="http://schemas.microsoft.com/office/powerpoint/2010/main" val="1130287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BD8465BA-1479-4D0C-B4F0-653D19DADBEE}" type="slidenum">
              <a:rPr lang="en-US" smtClean="0"/>
              <a:t>28</a:t>
            </a:fld>
            <a:endParaRPr lang="en-US"/>
          </a:p>
        </p:txBody>
      </p:sp>
    </p:spTree>
    <p:extLst>
      <p:ext uri="{BB962C8B-B14F-4D97-AF65-F5344CB8AC3E}">
        <p14:creationId xmlns:p14="http://schemas.microsoft.com/office/powerpoint/2010/main" val="3255726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D1D9E5-B3BD-4062-8C21-EA22A9CB3112}" type="slidenum">
              <a:rPr lang="it-IT" smtClean="0"/>
              <a:t>30</a:t>
            </a:fld>
            <a:endParaRPr lang="it-IT"/>
          </a:p>
        </p:txBody>
      </p:sp>
    </p:spTree>
    <p:extLst>
      <p:ext uri="{BB962C8B-B14F-4D97-AF65-F5344CB8AC3E}">
        <p14:creationId xmlns:p14="http://schemas.microsoft.com/office/powerpoint/2010/main" val="3846746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Probabilmente presentare tutte queste slides in sequenza non ha molto senso…non le </a:t>
            </a:r>
            <a:r>
              <a:rPr lang="it-IT" dirty="0" err="1"/>
              <a:t>leggera’</a:t>
            </a:r>
            <a:r>
              <a:rPr lang="it-IT" dirty="0"/>
              <a:t> nessuno e addentrandoti nel merito per spiegare i vari elementi perderesti inutilmente tempo…credo che basti presentarne una per spiegare il metodo come esempio e poi tramite animazioni scorrere velocemente tutte le altre schede…</a:t>
            </a:r>
          </a:p>
        </p:txBody>
      </p:sp>
      <p:sp>
        <p:nvSpPr>
          <p:cNvPr id="4" name="Segnaposto numero diapositiva 3"/>
          <p:cNvSpPr>
            <a:spLocks noGrp="1"/>
          </p:cNvSpPr>
          <p:nvPr>
            <p:ph type="sldNum" sz="quarter" idx="5"/>
          </p:nvPr>
        </p:nvSpPr>
        <p:spPr/>
        <p:txBody>
          <a:bodyPr/>
          <a:lstStyle/>
          <a:p>
            <a:fld id="{187ED437-020B-44B8-A55F-339A31D5DD4A}" type="slidenum">
              <a:rPr lang="it-IT" smtClean="0"/>
              <a:t>31</a:t>
            </a:fld>
            <a:endParaRPr lang="it-IT"/>
          </a:p>
        </p:txBody>
      </p:sp>
    </p:spTree>
    <p:extLst>
      <p:ext uri="{BB962C8B-B14F-4D97-AF65-F5344CB8AC3E}">
        <p14:creationId xmlns:p14="http://schemas.microsoft.com/office/powerpoint/2010/main" val="1114610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Vedi commenti precedenti su LIFEVEST e S-ICD</a:t>
            </a:r>
          </a:p>
        </p:txBody>
      </p:sp>
      <p:sp>
        <p:nvSpPr>
          <p:cNvPr id="4" name="Segnaposto numero diapositiva 3"/>
          <p:cNvSpPr>
            <a:spLocks noGrp="1"/>
          </p:cNvSpPr>
          <p:nvPr>
            <p:ph type="sldNum" sz="quarter" idx="5"/>
          </p:nvPr>
        </p:nvSpPr>
        <p:spPr/>
        <p:txBody>
          <a:bodyPr/>
          <a:lstStyle/>
          <a:p>
            <a:fld id="{187ED437-020B-44B8-A55F-339A31D5DD4A}" type="slidenum">
              <a:rPr lang="it-IT" smtClean="0"/>
              <a:t>33</a:t>
            </a:fld>
            <a:endParaRPr lang="it-IT"/>
          </a:p>
        </p:txBody>
      </p:sp>
    </p:spTree>
    <p:extLst>
      <p:ext uri="{BB962C8B-B14F-4D97-AF65-F5344CB8AC3E}">
        <p14:creationId xmlns:p14="http://schemas.microsoft.com/office/powerpoint/2010/main" val="2645518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Abbiamo valutato il totale dei ricavi da DRG per anno </a:t>
            </a:r>
          </a:p>
        </p:txBody>
      </p:sp>
      <p:sp>
        <p:nvSpPr>
          <p:cNvPr id="4" name="Segnaposto numero diapositiva 3"/>
          <p:cNvSpPr>
            <a:spLocks noGrp="1"/>
          </p:cNvSpPr>
          <p:nvPr>
            <p:ph type="sldNum" sz="quarter" idx="10"/>
          </p:nvPr>
        </p:nvSpPr>
        <p:spPr/>
        <p:txBody>
          <a:bodyPr/>
          <a:lstStyle/>
          <a:p>
            <a:fld id="{187ED437-020B-44B8-A55F-339A31D5DD4A}" type="slidenum">
              <a:rPr lang="it-IT" smtClean="0"/>
              <a:t>41</a:t>
            </a:fld>
            <a:endParaRPr lang="it-IT"/>
          </a:p>
        </p:txBody>
      </p:sp>
    </p:spTree>
    <p:extLst>
      <p:ext uri="{BB962C8B-B14F-4D97-AF65-F5344CB8AC3E}">
        <p14:creationId xmlns:p14="http://schemas.microsoft.com/office/powerpoint/2010/main" val="2820055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produzione è andata migliorando anche per</a:t>
            </a:r>
            <a:r>
              <a:rPr lang="it-IT" baseline="0" dirty="0"/>
              <a:t> l’attenzione che è stata data alla correttezza della compilazione delle </a:t>
            </a:r>
            <a:r>
              <a:rPr lang="it-IT" baseline="0" dirty="0" smtClean="0"/>
              <a:t>cartelle </a:t>
            </a:r>
            <a:r>
              <a:rPr lang="it-IT" baseline="0" dirty="0"/>
              <a:t>DRG registrati, abbiamo visto che la spesa si è mantenuta costante nel tempo pur avendo una casistica leggermente aumentata </a:t>
            </a:r>
            <a:endParaRPr lang="it-IT" dirty="0"/>
          </a:p>
        </p:txBody>
      </p:sp>
      <p:sp>
        <p:nvSpPr>
          <p:cNvPr id="4" name="Segnaposto numero diapositiva 3"/>
          <p:cNvSpPr>
            <a:spLocks noGrp="1"/>
          </p:cNvSpPr>
          <p:nvPr>
            <p:ph type="sldNum" sz="quarter" idx="10"/>
          </p:nvPr>
        </p:nvSpPr>
        <p:spPr/>
        <p:txBody>
          <a:bodyPr/>
          <a:lstStyle/>
          <a:p>
            <a:fld id="{187ED437-020B-44B8-A55F-339A31D5DD4A}" type="slidenum">
              <a:rPr lang="it-IT" smtClean="0"/>
              <a:t>42</a:t>
            </a:fld>
            <a:endParaRPr lang="it-IT"/>
          </a:p>
        </p:txBody>
      </p:sp>
    </p:spTree>
    <p:extLst>
      <p:ext uri="{BB962C8B-B14F-4D97-AF65-F5344CB8AC3E}">
        <p14:creationId xmlns:p14="http://schemas.microsoft.com/office/powerpoint/2010/main" val="2946863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87ED437-020B-44B8-A55F-339A31D5DD4A}" type="slidenum">
              <a:rPr lang="it-IT" smtClean="0"/>
              <a:t>43</a:t>
            </a:fld>
            <a:endParaRPr lang="it-IT"/>
          </a:p>
        </p:txBody>
      </p:sp>
    </p:spTree>
    <p:extLst>
      <p:ext uri="{BB962C8B-B14F-4D97-AF65-F5344CB8AC3E}">
        <p14:creationId xmlns:p14="http://schemas.microsoft.com/office/powerpoint/2010/main" val="2151083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defTabSz="915589">
              <a:defRPr/>
            </a:pPr>
            <a:fld id="{F16A5802-0AA1-44F4-A98C-A28D8A806DC7}" type="slidenum">
              <a:rPr lang="it-IT">
                <a:solidFill>
                  <a:prstClr val="black"/>
                </a:solidFill>
                <a:latin typeface="Calibri" panose="020F0502020204030204"/>
              </a:rPr>
              <a:pPr defTabSz="915589">
                <a:defRPr/>
              </a:pPr>
              <a:t>45</a:t>
            </a:fld>
            <a:endParaRPr lang="it-IT">
              <a:solidFill>
                <a:prstClr val="black"/>
              </a:solidFill>
              <a:latin typeface="Calibri" panose="020F0502020204030204"/>
            </a:endParaRPr>
          </a:p>
        </p:txBody>
      </p:sp>
    </p:spTree>
    <p:extLst>
      <p:ext uri="{BB962C8B-B14F-4D97-AF65-F5344CB8AC3E}">
        <p14:creationId xmlns:p14="http://schemas.microsoft.com/office/powerpoint/2010/main" val="2157865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DDD è </a:t>
            </a:r>
            <a:r>
              <a:rPr lang="it-IT" dirty="0" err="1"/>
              <a:t>pmk</a:t>
            </a:r>
            <a:r>
              <a:rPr lang="it-IT" dirty="0"/>
              <a:t> bicamerale</a:t>
            </a:r>
          </a:p>
          <a:p>
            <a:r>
              <a:rPr lang="it-IT" dirty="0"/>
              <a:t>AMV ALGORITMO DI MINIMIZZAZIONE DELLA STIMOLAZIONE VENTRICOLARE</a:t>
            </a:r>
          </a:p>
          <a:p>
            <a:r>
              <a:rPr lang="it-IT" dirty="0"/>
              <a:t>PATOLOGIA PER PATOLOGIA SONO STATI INDIVIDUATI I DM CON LE CARATTERISTICHE MINIME NECESSARIE</a:t>
            </a:r>
          </a:p>
          <a:p>
            <a:endParaRPr lang="it-IT" dirty="0"/>
          </a:p>
        </p:txBody>
      </p:sp>
      <p:sp>
        <p:nvSpPr>
          <p:cNvPr id="4" name="Segnaposto numero diapositiva 3"/>
          <p:cNvSpPr>
            <a:spLocks noGrp="1"/>
          </p:cNvSpPr>
          <p:nvPr>
            <p:ph type="sldNum" sz="quarter" idx="5"/>
          </p:nvPr>
        </p:nvSpPr>
        <p:spPr/>
        <p:txBody>
          <a:bodyPr/>
          <a:lstStyle/>
          <a:p>
            <a:pPr defTabSz="915589">
              <a:defRPr/>
            </a:pPr>
            <a:fld id="{F16A5802-0AA1-44F4-A98C-A28D8A806DC7}" type="slidenum">
              <a:rPr lang="it-IT">
                <a:solidFill>
                  <a:prstClr val="black"/>
                </a:solidFill>
                <a:latin typeface="Calibri" panose="020F0502020204030204"/>
              </a:rPr>
              <a:pPr defTabSz="915589">
                <a:defRPr/>
              </a:pPr>
              <a:t>46</a:t>
            </a:fld>
            <a:endParaRPr lang="it-IT">
              <a:solidFill>
                <a:prstClr val="black"/>
              </a:solidFill>
              <a:latin typeface="Calibri" panose="020F0502020204030204"/>
            </a:endParaRPr>
          </a:p>
        </p:txBody>
      </p:sp>
    </p:spTree>
    <p:extLst>
      <p:ext uri="{BB962C8B-B14F-4D97-AF65-F5344CB8AC3E}">
        <p14:creationId xmlns:p14="http://schemas.microsoft.com/office/powerpoint/2010/main" val="143664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dirty="0"/>
              <a:t>L’ HTA ci può aiutare </a:t>
            </a:r>
            <a:r>
              <a:rPr lang="it-IT" dirty="0" err="1"/>
              <a:t>perchè</a:t>
            </a:r>
            <a:r>
              <a:rPr lang="it-IT" dirty="0"/>
              <a:t> come sappiamo </a:t>
            </a:r>
            <a:r>
              <a:rPr kumimoji="0" lang="it-IT" altLang="it-IT" sz="1200" b="1" i="0" u="none" strike="noStrike" cap="none" normalizeH="0" baseline="0" dirty="0">
                <a:ln>
                  <a:noFill/>
                </a:ln>
                <a:solidFill>
                  <a:srgbClr val="555555"/>
                </a:solidFill>
                <a:effectLst/>
                <a:cs typeface="Arial" panose="020B0604020202020204" pitchFamily="34" charset="0"/>
              </a:rPr>
              <a:t>è una metodologia che consente di valutare le prestazioni sanitarie erogate o comunque disponibili</a:t>
            </a:r>
            <a:r>
              <a:rPr kumimoji="0" lang="it-IT" altLang="it-IT" sz="1200" b="0" i="0" u="none" strike="noStrike" cap="none" normalizeH="0" baseline="0" dirty="0">
                <a:ln>
                  <a:noFill/>
                </a:ln>
                <a:solidFill>
                  <a:srgbClr val="555555"/>
                </a:solidFill>
                <a:effectLst/>
                <a:cs typeface="Arial" panose="020B0604020202020204" pitchFamily="34" charset="0"/>
              </a:rPr>
              <a:t>, </a:t>
            </a:r>
            <a:r>
              <a:rPr kumimoji="0" lang="it-IT" altLang="it-IT" sz="1200" b="1" i="0" u="none" strike="noStrike" cap="none" normalizeH="0" baseline="0" dirty="0">
                <a:ln>
                  <a:noFill/>
                </a:ln>
                <a:solidFill>
                  <a:srgbClr val="555555"/>
                </a:solidFill>
                <a:effectLst/>
                <a:cs typeface="Arial" panose="020B0604020202020204" pitchFamily="34" charset="0"/>
              </a:rPr>
              <a:t>e </a:t>
            </a:r>
            <a:r>
              <a:rPr kumimoji="0" lang="it-IT" altLang="it-IT" sz="1200" b="1" i="0" u="none" strike="noStrike" cap="none" normalizeH="0" baseline="0" dirty="0">
                <a:ln>
                  <a:noFill/>
                </a:ln>
                <a:solidFill>
                  <a:srgbClr val="C00000"/>
                </a:solidFill>
                <a:effectLst/>
                <a:cs typeface="Arial" panose="020B0604020202020204" pitchFamily="34" charset="0"/>
              </a:rPr>
              <a:t>pianificare e gestire in modo più funzionale</a:t>
            </a:r>
            <a:r>
              <a:rPr kumimoji="0" lang="it-IT" altLang="it-IT" sz="1200" b="1" i="0" u="none" strike="noStrike" cap="none" normalizeH="0" baseline="0" dirty="0">
                <a:ln>
                  <a:noFill/>
                </a:ln>
                <a:solidFill>
                  <a:srgbClr val="555555"/>
                </a:solidFill>
                <a:effectLst/>
                <a:cs typeface="Arial" panose="020B0604020202020204" pitchFamily="34" charset="0"/>
              </a:rPr>
              <a:t> l'assistenza ai cittadini</a:t>
            </a:r>
            <a:r>
              <a:rPr kumimoji="0" lang="it-IT" altLang="it-IT" sz="1200" b="0" i="0" u="none" strike="noStrike" cap="none" normalizeH="0" baseline="0" dirty="0">
                <a:ln>
                  <a:noFill/>
                </a:ln>
                <a:solidFill>
                  <a:srgbClr val="555555"/>
                </a:solidFill>
                <a:effectLst/>
                <a:cs typeface="Arial" panose="020B0604020202020204" pitchFamily="34" charset="0"/>
              </a:rPr>
              <a:t>. </a:t>
            </a:r>
            <a:r>
              <a:rPr kumimoji="0" lang="it-IT" altLang="it-IT" sz="1200" b="1" i="0" u="none" strike="noStrike" cap="none" normalizeH="0" baseline="0" dirty="0">
                <a:ln>
                  <a:noFill/>
                </a:ln>
                <a:solidFill>
                  <a:srgbClr val="555555"/>
                </a:solidFill>
                <a:effectLst/>
                <a:cs typeface="Arial" panose="020B0604020202020204" pitchFamily="34" charset="0"/>
              </a:rPr>
              <a:t>L’HTA </a:t>
            </a:r>
            <a:r>
              <a:rPr kumimoji="0" lang="it-IT" altLang="it-IT" sz="1200" b="1" i="0" u="none" strike="noStrike" cap="none" normalizeH="0" baseline="0" dirty="0" smtClean="0">
                <a:ln>
                  <a:noFill/>
                </a:ln>
                <a:solidFill>
                  <a:srgbClr val="555555"/>
                </a:solidFill>
                <a:effectLst/>
                <a:cs typeface="Arial" panose="020B0604020202020204" pitchFamily="34" charset="0"/>
              </a:rPr>
              <a:t>mette in evidenza il </a:t>
            </a:r>
            <a:r>
              <a:rPr kumimoji="0" lang="it-IT" altLang="it-IT" sz="1200" b="1" i="0" u="none" strike="noStrike" cap="none" normalizeH="0" baseline="0" dirty="0">
                <a:ln>
                  <a:noFill/>
                </a:ln>
                <a:solidFill>
                  <a:srgbClr val="555555"/>
                </a:solidFill>
                <a:effectLst/>
                <a:cs typeface="Arial" panose="020B0604020202020204" pitchFamily="34" charset="0"/>
              </a:rPr>
              <a:t>valore aggiunto (</a:t>
            </a:r>
            <a:r>
              <a:rPr kumimoji="0" lang="it-IT" altLang="it-IT" sz="1200" b="1" i="0" u="none" strike="noStrike" cap="none" normalizeH="0" baseline="0" dirty="0" err="1">
                <a:ln>
                  <a:noFill/>
                </a:ln>
                <a:solidFill>
                  <a:srgbClr val="555555"/>
                </a:solidFill>
                <a:effectLst/>
                <a:cs typeface="Arial" panose="020B0604020202020204" pitchFamily="34" charset="0"/>
              </a:rPr>
              <a:t>Values</a:t>
            </a:r>
            <a:r>
              <a:rPr kumimoji="0" lang="it-IT" altLang="it-IT" sz="1200" b="1" i="0" u="none" strike="noStrike" cap="none" normalizeH="0" baseline="0" dirty="0">
                <a:ln>
                  <a:noFill/>
                </a:ln>
                <a:solidFill>
                  <a:srgbClr val="555555"/>
                </a:solidFill>
                <a:effectLst/>
                <a:cs typeface="Arial" panose="020B0604020202020204" pitchFamily="34" charset="0"/>
              </a:rPr>
              <a:t>) VELIU di una innovazione tecnologica prendendo in considerazione non solo il rapporto costo /efficacia ma anche la rilevanza dal punto di vista sociale, delle politiche gestionali ed etico. Ci permette di capire quanto possiamo investire di apparentemente costoso ma che alla fine si rivela efficace ma ad un costo accettabile e ad una sostenibilità accettabile.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555555"/>
                </a:solidFill>
                <a:effectLst/>
                <a:cs typeface="Arial" panose="020B0604020202020204" pitchFamily="34" charset="0"/>
              </a:rPr>
              <a:t>Dati a fronte di una nuova tecnologia per i quali devo prendere una decisione , di un </a:t>
            </a:r>
            <a:r>
              <a:rPr kumimoji="0" lang="it-IT" altLang="it-IT" sz="1200" b="0" i="0" u="none" strike="noStrike" cap="none" normalizeH="0" baseline="0" dirty="0" err="1">
                <a:ln>
                  <a:noFill/>
                </a:ln>
                <a:solidFill>
                  <a:srgbClr val="555555"/>
                </a:solidFill>
                <a:effectLst/>
                <a:cs typeface="Arial" panose="020B0604020202020204" pitchFamily="34" charset="0"/>
              </a:rPr>
              <a:t>assessment</a:t>
            </a:r>
            <a:r>
              <a:rPr kumimoji="0" lang="it-IT" altLang="it-IT" sz="1200" b="0" i="0" u="none" strike="noStrike" cap="none" normalizeH="0" baseline="0" dirty="0">
                <a:ln>
                  <a:noFill/>
                </a:ln>
                <a:solidFill>
                  <a:srgbClr val="555555"/>
                </a:solidFill>
                <a:effectLst/>
                <a:cs typeface="Arial" panose="020B0604020202020204" pitchFamily="34" charset="0"/>
              </a:rPr>
              <a:t> (una valutazione)  che attraverso l’</a:t>
            </a:r>
            <a:r>
              <a:rPr kumimoji="0" lang="it-IT" altLang="it-IT" sz="1200" b="0" i="0" u="none" strike="noStrike" cap="none" normalizeH="0" baseline="0" dirty="0" err="1">
                <a:ln>
                  <a:noFill/>
                </a:ln>
                <a:solidFill>
                  <a:srgbClr val="555555"/>
                </a:solidFill>
                <a:effectLst/>
                <a:cs typeface="Arial" panose="020B0604020202020204" pitchFamily="34" charset="0"/>
              </a:rPr>
              <a:t>appraisal</a:t>
            </a:r>
            <a:r>
              <a:rPr kumimoji="0" lang="it-IT" altLang="it-IT" sz="1200" b="0" i="0" u="none" strike="noStrike" cap="none" normalizeH="0" baseline="0" dirty="0">
                <a:ln>
                  <a:noFill/>
                </a:ln>
                <a:solidFill>
                  <a:srgbClr val="555555"/>
                </a:solidFill>
                <a:effectLst/>
                <a:cs typeface="Arial" panose="020B0604020202020204" pitchFamily="34" charset="0"/>
              </a:rPr>
              <a:t> (valutazione) mi dice sa il bene deve essere reso disponibile oppure no, quindi partono le raccomandazioni e si aiutano i decisori a fare le loro scelte</a:t>
            </a:r>
            <a:r>
              <a:rPr kumimoji="0" lang="it-IT" altLang="it-IT" sz="1200" b="0" i="0" u="none" strike="noStrike" cap="none" normalizeH="0" baseline="0" dirty="0" smtClean="0">
                <a:ln>
                  <a:noFill/>
                </a:ln>
                <a:solidFill>
                  <a:srgbClr val="555555"/>
                </a:solidFill>
                <a:effectLst/>
                <a:cs typeface="Arial" panose="020B0604020202020204" pitchFamily="34" charset="0"/>
              </a:rPr>
              <a:t>.</a:t>
            </a:r>
            <a:endParaRPr kumimoji="0" lang="it-IT" altLang="it-IT" sz="1200" b="0" i="0" u="none" strike="noStrike" cap="none" normalizeH="0" baseline="0" dirty="0">
              <a:ln>
                <a:noFill/>
              </a:ln>
              <a:solidFill>
                <a:srgbClr val="555555"/>
              </a:solidFill>
              <a:effectLst/>
              <a:cs typeface="Arial" panose="020B0604020202020204" pitchFamily="34" charset="0"/>
            </a:endParaRPr>
          </a:p>
        </p:txBody>
      </p:sp>
      <p:sp>
        <p:nvSpPr>
          <p:cNvPr id="4" name="Segnaposto numero diapositiva 3"/>
          <p:cNvSpPr>
            <a:spLocks noGrp="1"/>
          </p:cNvSpPr>
          <p:nvPr>
            <p:ph type="sldNum" sz="quarter" idx="5"/>
          </p:nvPr>
        </p:nvSpPr>
        <p:spPr/>
        <p:txBody>
          <a:bodyPr/>
          <a:lstStyle/>
          <a:p>
            <a:fld id="{187ED437-020B-44B8-A55F-339A31D5DD4A}" type="slidenum">
              <a:rPr lang="it-IT" smtClean="0"/>
              <a:t>3</a:t>
            </a:fld>
            <a:endParaRPr lang="it-IT"/>
          </a:p>
        </p:txBody>
      </p:sp>
    </p:spTree>
    <p:extLst>
      <p:ext uri="{BB962C8B-B14F-4D97-AF65-F5344CB8AC3E}">
        <p14:creationId xmlns:p14="http://schemas.microsoft.com/office/powerpoint/2010/main" val="2800314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VDD </a:t>
            </a:r>
            <a:r>
              <a:rPr lang="it-IT" dirty="0" err="1"/>
              <a:t>pmk</a:t>
            </a:r>
            <a:r>
              <a:rPr lang="it-IT" dirty="0"/>
              <a:t> </a:t>
            </a:r>
            <a:r>
              <a:rPr lang="it-IT" dirty="0" err="1"/>
              <a:t>monocatetere</a:t>
            </a:r>
            <a:endParaRPr lang="it-IT" dirty="0"/>
          </a:p>
        </p:txBody>
      </p:sp>
      <p:sp>
        <p:nvSpPr>
          <p:cNvPr id="4" name="Segnaposto numero diapositiva 3"/>
          <p:cNvSpPr>
            <a:spLocks noGrp="1"/>
          </p:cNvSpPr>
          <p:nvPr>
            <p:ph type="sldNum" sz="quarter" idx="10"/>
          </p:nvPr>
        </p:nvSpPr>
        <p:spPr/>
        <p:txBody>
          <a:bodyPr/>
          <a:lstStyle/>
          <a:p>
            <a:fld id="{187ED437-020B-44B8-A55F-339A31D5DD4A}" type="slidenum">
              <a:rPr lang="it-IT" smtClean="0"/>
              <a:t>47</a:t>
            </a:fld>
            <a:endParaRPr lang="it-IT"/>
          </a:p>
        </p:txBody>
      </p:sp>
    </p:spTree>
    <p:extLst>
      <p:ext uri="{BB962C8B-B14F-4D97-AF65-F5344CB8AC3E}">
        <p14:creationId xmlns:p14="http://schemas.microsoft.com/office/powerpoint/2010/main" val="1477514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defTabSz="915589">
              <a:defRPr/>
            </a:pPr>
            <a:fld id="{F16A5802-0AA1-44F4-A98C-A28D8A806DC7}" type="slidenum">
              <a:rPr lang="it-IT">
                <a:solidFill>
                  <a:prstClr val="black"/>
                </a:solidFill>
                <a:latin typeface="Calibri" panose="020F0502020204030204"/>
              </a:rPr>
              <a:pPr defTabSz="915589">
                <a:defRPr/>
              </a:pPr>
              <a:t>49</a:t>
            </a:fld>
            <a:endParaRPr lang="it-IT">
              <a:solidFill>
                <a:prstClr val="black"/>
              </a:solidFill>
              <a:latin typeface="Calibri" panose="020F0502020204030204"/>
            </a:endParaRPr>
          </a:p>
        </p:txBody>
      </p:sp>
    </p:spTree>
    <p:extLst>
      <p:ext uri="{BB962C8B-B14F-4D97-AF65-F5344CB8AC3E}">
        <p14:creationId xmlns:p14="http://schemas.microsoft.com/office/powerpoint/2010/main" val="3591323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defTabSz="915589">
              <a:defRPr/>
            </a:pPr>
            <a:fld id="{F16A5802-0AA1-44F4-A98C-A28D8A806DC7}" type="slidenum">
              <a:rPr lang="it-IT">
                <a:solidFill>
                  <a:prstClr val="black"/>
                </a:solidFill>
                <a:latin typeface="Calibri" panose="020F0502020204030204"/>
              </a:rPr>
              <a:pPr defTabSz="915589">
                <a:defRPr/>
              </a:pPr>
              <a:t>52</a:t>
            </a:fld>
            <a:endParaRPr lang="it-IT">
              <a:solidFill>
                <a:prstClr val="black"/>
              </a:solidFill>
              <a:latin typeface="Calibri" panose="020F0502020204030204"/>
            </a:endParaRPr>
          </a:p>
        </p:txBody>
      </p:sp>
    </p:spTree>
    <p:extLst>
      <p:ext uri="{BB962C8B-B14F-4D97-AF65-F5344CB8AC3E}">
        <p14:creationId xmlns:p14="http://schemas.microsoft.com/office/powerpoint/2010/main" val="965308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defTabSz="915589">
              <a:defRPr/>
            </a:pPr>
            <a:fld id="{F16A5802-0AA1-44F4-A98C-A28D8A806DC7}" type="slidenum">
              <a:rPr lang="it-IT">
                <a:solidFill>
                  <a:prstClr val="black"/>
                </a:solidFill>
                <a:latin typeface="Calibri" panose="020F0502020204030204"/>
              </a:rPr>
              <a:pPr defTabSz="915589">
                <a:defRPr/>
              </a:pPr>
              <a:t>53</a:t>
            </a:fld>
            <a:endParaRPr lang="it-IT">
              <a:solidFill>
                <a:prstClr val="black"/>
              </a:solidFill>
              <a:latin typeface="Calibri" panose="020F0502020204030204"/>
            </a:endParaRPr>
          </a:p>
        </p:txBody>
      </p:sp>
    </p:spTree>
    <p:extLst>
      <p:ext uri="{BB962C8B-B14F-4D97-AF65-F5344CB8AC3E}">
        <p14:creationId xmlns:p14="http://schemas.microsoft.com/office/powerpoint/2010/main" val="2509666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buFontTx/>
              <a:buNone/>
            </a:pPr>
            <a:r>
              <a:rPr lang="it-IT" dirty="0"/>
              <a:t>Qui come sottocategoria della MNSA metterei anche presenza di FAP (</a:t>
            </a:r>
            <a:r>
              <a:rPr lang="it-IT" dirty="0" err="1"/>
              <a:t>cioe’</a:t>
            </a:r>
            <a:r>
              <a:rPr lang="it-IT" dirty="0"/>
              <a:t> la </a:t>
            </a:r>
            <a:r>
              <a:rPr lang="it-IT" dirty="0" err="1"/>
              <a:t>mnsa</a:t>
            </a:r>
            <a:r>
              <a:rPr lang="it-IT" dirty="0"/>
              <a:t> con bradi-</a:t>
            </a:r>
            <a:r>
              <a:rPr lang="it-IT" dirty="0" err="1"/>
              <a:t>tachi</a:t>
            </a:r>
            <a:r>
              <a:rPr lang="it-IT" dirty="0"/>
              <a:t>). Invece la sincope </a:t>
            </a:r>
            <a:r>
              <a:rPr lang="it-IT" dirty="0" err="1"/>
              <a:t>neuromediata</a:t>
            </a:r>
            <a:r>
              <a:rPr lang="it-IT" dirty="0"/>
              <a:t> la metterei come indicazione a se stante</a:t>
            </a:r>
          </a:p>
        </p:txBody>
      </p:sp>
      <p:sp>
        <p:nvSpPr>
          <p:cNvPr id="4" name="Segnaposto numero diapositiva 3"/>
          <p:cNvSpPr>
            <a:spLocks noGrp="1"/>
          </p:cNvSpPr>
          <p:nvPr>
            <p:ph type="sldNum" sz="quarter" idx="5"/>
          </p:nvPr>
        </p:nvSpPr>
        <p:spPr/>
        <p:txBody>
          <a:bodyPr/>
          <a:lstStyle/>
          <a:p>
            <a:fld id="{F16A5802-0AA1-44F4-A98C-A28D8A806DC7}" type="slidenum">
              <a:rPr lang="it-IT" smtClean="0"/>
              <a:t>57</a:t>
            </a:fld>
            <a:endParaRPr lang="it-IT"/>
          </a:p>
        </p:txBody>
      </p:sp>
    </p:spTree>
    <p:extLst>
      <p:ext uri="{BB962C8B-B14F-4D97-AF65-F5344CB8AC3E}">
        <p14:creationId xmlns:p14="http://schemas.microsoft.com/office/powerpoint/2010/main" val="3250565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buFontTx/>
              <a:buNone/>
            </a:pPr>
            <a:r>
              <a:rPr lang="it-IT" dirty="0"/>
              <a:t>Qui come sottocategoria della MNSA metterei anche presenza di FAP (</a:t>
            </a:r>
            <a:r>
              <a:rPr lang="it-IT" dirty="0" err="1"/>
              <a:t>cioe’</a:t>
            </a:r>
            <a:r>
              <a:rPr lang="it-IT" dirty="0"/>
              <a:t> la </a:t>
            </a:r>
            <a:r>
              <a:rPr lang="it-IT" dirty="0" err="1"/>
              <a:t>mnsa</a:t>
            </a:r>
            <a:r>
              <a:rPr lang="it-IT" dirty="0"/>
              <a:t> con bradi-</a:t>
            </a:r>
            <a:r>
              <a:rPr lang="it-IT" dirty="0" err="1"/>
              <a:t>tachi</a:t>
            </a:r>
            <a:r>
              <a:rPr lang="it-IT" dirty="0"/>
              <a:t>). Invece la sincope </a:t>
            </a:r>
            <a:r>
              <a:rPr lang="it-IT" dirty="0" err="1"/>
              <a:t>neuromediata</a:t>
            </a:r>
            <a:r>
              <a:rPr lang="it-IT" dirty="0"/>
              <a:t> la metterei come indicazione a se stante</a:t>
            </a:r>
          </a:p>
        </p:txBody>
      </p:sp>
      <p:sp>
        <p:nvSpPr>
          <p:cNvPr id="4" name="Segnaposto numero diapositiva 3"/>
          <p:cNvSpPr>
            <a:spLocks noGrp="1"/>
          </p:cNvSpPr>
          <p:nvPr>
            <p:ph type="sldNum" sz="quarter" idx="5"/>
          </p:nvPr>
        </p:nvSpPr>
        <p:spPr/>
        <p:txBody>
          <a:bodyPr/>
          <a:lstStyle/>
          <a:p>
            <a:fld id="{F16A5802-0AA1-44F4-A98C-A28D8A806DC7}" type="slidenum">
              <a:rPr lang="it-IT" smtClean="0"/>
              <a:t>58</a:t>
            </a:fld>
            <a:endParaRPr lang="it-IT"/>
          </a:p>
        </p:txBody>
      </p:sp>
    </p:spTree>
    <p:extLst>
      <p:ext uri="{BB962C8B-B14F-4D97-AF65-F5344CB8AC3E}">
        <p14:creationId xmlns:p14="http://schemas.microsoft.com/office/powerpoint/2010/main" val="2348989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Abbott non ha minimizzazione VP? E il VIP?</a:t>
            </a:r>
          </a:p>
        </p:txBody>
      </p:sp>
      <p:sp>
        <p:nvSpPr>
          <p:cNvPr id="4" name="Segnaposto numero diapositiva 3"/>
          <p:cNvSpPr>
            <a:spLocks noGrp="1"/>
          </p:cNvSpPr>
          <p:nvPr>
            <p:ph type="sldNum" sz="quarter" idx="5"/>
          </p:nvPr>
        </p:nvSpPr>
        <p:spPr/>
        <p:txBody>
          <a:bodyPr/>
          <a:lstStyle/>
          <a:p>
            <a:fld id="{F16A5802-0AA1-44F4-A98C-A28D8A806DC7}" type="slidenum">
              <a:rPr lang="it-IT" smtClean="0"/>
              <a:t>59</a:t>
            </a:fld>
            <a:endParaRPr lang="it-IT"/>
          </a:p>
        </p:txBody>
      </p:sp>
    </p:spTree>
    <p:extLst>
      <p:ext uri="{BB962C8B-B14F-4D97-AF65-F5344CB8AC3E}">
        <p14:creationId xmlns:p14="http://schemas.microsoft.com/office/powerpoint/2010/main" val="3926311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Abbott non ha minimizzazione VP? E il VIP?</a:t>
            </a:r>
          </a:p>
        </p:txBody>
      </p:sp>
      <p:sp>
        <p:nvSpPr>
          <p:cNvPr id="4" name="Segnaposto numero diapositiva 3"/>
          <p:cNvSpPr>
            <a:spLocks noGrp="1"/>
          </p:cNvSpPr>
          <p:nvPr>
            <p:ph type="sldNum" sz="quarter" idx="5"/>
          </p:nvPr>
        </p:nvSpPr>
        <p:spPr/>
        <p:txBody>
          <a:bodyPr/>
          <a:lstStyle/>
          <a:p>
            <a:fld id="{F16A5802-0AA1-44F4-A98C-A28D8A806DC7}" type="slidenum">
              <a:rPr lang="it-IT" smtClean="0"/>
              <a:t>60</a:t>
            </a:fld>
            <a:endParaRPr lang="it-IT"/>
          </a:p>
        </p:txBody>
      </p:sp>
    </p:spTree>
    <p:extLst>
      <p:ext uri="{BB962C8B-B14F-4D97-AF65-F5344CB8AC3E}">
        <p14:creationId xmlns:p14="http://schemas.microsoft.com/office/powerpoint/2010/main" val="3389988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Aggiungerei anche una nota generica che tenga conto anche degli elettrocateteri e della soggettiva preferenza nella </a:t>
            </a:r>
            <a:r>
              <a:rPr lang="it-IT" dirty="0" err="1"/>
              <a:t>manegevolezza</a:t>
            </a:r>
            <a:r>
              <a:rPr lang="it-IT" dirty="0"/>
              <a:t> da parte dell’operatore. Fermo restando che ci sono delle differenze nel </a:t>
            </a:r>
            <a:r>
              <a:rPr lang="it-IT" dirty="0" err="1"/>
              <a:t>frenciaggio</a:t>
            </a:r>
            <a:r>
              <a:rPr lang="it-IT" dirty="0"/>
              <a:t> e nel materiale di rivestimento che determinano diversi profili di scorrevolezza soprattutto in vene di piccolo calibro (quindi se gli elettrocateteri di MED, BS, ABB e BIO sono tutti dello stesso </a:t>
            </a:r>
            <a:r>
              <a:rPr lang="it-IT" dirty="0" err="1"/>
              <a:t>frenciaggio</a:t>
            </a:r>
            <a:r>
              <a:rPr lang="it-IT" dirty="0"/>
              <a:t>, li puoi mettere alla pari </a:t>
            </a:r>
            <a:r>
              <a:rPr lang="it-IT" dirty="0" err="1"/>
              <a:t>perche</a:t>
            </a:r>
            <a:r>
              <a:rPr lang="it-IT" dirty="0"/>
              <a:t>’ credo siano tutti in poliuretano, mentre i MCP essendo in silicone (ma va confermato questo dato, e forse anche con </a:t>
            </a:r>
            <a:r>
              <a:rPr lang="it-IT" dirty="0" err="1"/>
              <a:t>frenciaggio</a:t>
            </a:r>
            <a:r>
              <a:rPr lang="it-IT" dirty="0"/>
              <a:t> &gt;, puoi </a:t>
            </a:r>
            <a:r>
              <a:rPr lang="it-IT" dirty="0" err="1"/>
              <a:t>nmetterli</a:t>
            </a:r>
            <a:r>
              <a:rPr lang="it-IT" dirty="0"/>
              <a:t> in seconda scelta…)</a:t>
            </a:r>
          </a:p>
        </p:txBody>
      </p:sp>
      <p:sp>
        <p:nvSpPr>
          <p:cNvPr id="4" name="Segnaposto numero diapositiva 3"/>
          <p:cNvSpPr>
            <a:spLocks noGrp="1"/>
          </p:cNvSpPr>
          <p:nvPr>
            <p:ph type="sldNum" sz="quarter" idx="5"/>
          </p:nvPr>
        </p:nvSpPr>
        <p:spPr/>
        <p:txBody>
          <a:bodyPr/>
          <a:lstStyle/>
          <a:p>
            <a:fld id="{F16A5802-0AA1-44F4-A98C-A28D8A806DC7}" type="slidenum">
              <a:rPr lang="it-IT" smtClean="0"/>
              <a:t>62</a:t>
            </a:fld>
            <a:endParaRPr lang="it-IT"/>
          </a:p>
        </p:txBody>
      </p:sp>
    </p:spTree>
    <p:extLst>
      <p:ext uri="{BB962C8B-B14F-4D97-AF65-F5344CB8AC3E}">
        <p14:creationId xmlns:p14="http://schemas.microsoft.com/office/powerpoint/2010/main" val="2546508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87ED437-020B-44B8-A55F-339A31D5DD4A}" type="slidenum">
              <a:rPr lang="it-IT" smtClean="0"/>
              <a:t>64</a:t>
            </a:fld>
            <a:endParaRPr lang="it-IT"/>
          </a:p>
        </p:txBody>
      </p:sp>
    </p:spTree>
    <p:extLst>
      <p:ext uri="{BB962C8B-B14F-4D97-AF65-F5344CB8AC3E}">
        <p14:creationId xmlns:p14="http://schemas.microsoft.com/office/powerpoint/2010/main" val="410836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Esistono già esempi virtuosi in altre </a:t>
            </a:r>
            <a:r>
              <a:rPr lang="it-IT" baseline="0" dirty="0"/>
              <a:t>realtà come la </a:t>
            </a:r>
            <a:r>
              <a:rPr lang="it-IT" baseline="0" dirty="0" err="1"/>
              <a:t>Ulss</a:t>
            </a:r>
            <a:r>
              <a:rPr lang="it-IT" baseline="0" dirty="0"/>
              <a:t> 9 della regione Veneto hanno già attivato dei manuali metodologici come questo in cui viene tracciato il processo di Valutazione della tecnologia nuova o emergente : dalla ricerca di base, passando dall’applicazione </a:t>
            </a:r>
            <a:r>
              <a:rPr lang="it-IT" baseline="0" dirty="0" err="1"/>
              <a:t>clicica</a:t>
            </a:r>
            <a:r>
              <a:rPr lang="it-IT" baseline="0" dirty="0"/>
              <a:t> dei dati ottenuti per valutare efficacia e sicurezza e, dopo l’immissione sul mercato, attraverso analisi di HTA si giunge alla decisione di adottare o meno la tecnologia stessa. </a:t>
            </a:r>
          </a:p>
          <a:p>
            <a:r>
              <a:rPr lang="it-IT" baseline="0" dirty="0"/>
              <a:t>Tale metodica permette anche di effettuare pima dell’immissione sul mercato una previsione di quello che potrebbe essere l’impatto e quindi un’analisi di </a:t>
            </a:r>
            <a:r>
              <a:rPr lang="it-IT" baseline="0" dirty="0" err="1"/>
              <a:t>Horizon</a:t>
            </a:r>
            <a:r>
              <a:rPr lang="it-IT" baseline="0" dirty="0"/>
              <a:t> Scanning: </a:t>
            </a:r>
            <a:r>
              <a:rPr lang="it-IT" dirty="0"/>
              <a:t>Le regioni hanno capito che devono essere tempestive</a:t>
            </a:r>
            <a:r>
              <a:rPr lang="it-IT" baseline="0" dirty="0"/>
              <a:t> nelle valutazioni al punto da poter garantire delle valutazioni prima ancora che la tecnologia sia arrivata sul mercato.</a:t>
            </a:r>
            <a:endParaRPr lang="it-IT" dirty="0"/>
          </a:p>
        </p:txBody>
      </p:sp>
      <p:sp>
        <p:nvSpPr>
          <p:cNvPr id="4" name="Segnaposto numero diapositiva 3"/>
          <p:cNvSpPr>
            <a:spLocks noGrp="1"/>
          </p:cNvSpPr>
          <p:nvPr>
            <p:ph type="sldNum" sz="quarter" idx="10"/>
          </p:nvPr>
        </p:nvSpPr>
        <p:spPr/>
        <p:txBody>
          <a:bodyPr/>
          <a:lstStyle/>
          <a:p>
            <a:fld id="{187ED437-020B-44B8-A55F-339A31D5DD4A}" type="slidenum">
              <a:rPr lang="it-IT" smtClean="0"/>
              <a:t>4</a:t>
            </a:fld>
            <a:endParaRPr lang="it-IT"/>
          </a:p>
        </p:txBody>
      </p:sp>
    </p:spTree>
    <p:extLst>
      <p:ext uri="{BB962C8B-B14F-4D97-AF65-F5344CB8AC3E}">
        <p14:creationId xmlns:p14="http://schemas.microsoft.com/office/powerpoint/2010/main" val="368126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Del</a:t>
            </a:r>
            <a:r>
              <a:rPr lang="it-IT" baseline="0" dirty="0"/>
              <a:t> resto ci aiuta nella sostenibilità anche l’accordo sul </a:t>
            </a:r>
            <a:r>
              <a:rPr lang="it-IT" baseline="0" dirty="0" err="1"/>
              <a:t>paybackdei</a:t>
            </a:r>
            <a:r>
              <a:rPr lang="it-IT" baseline="0" dirty="0"/>
              <a:t> DM, in questo articolo </a:t>
            </a:r>
            <a:r>
              <a:rPr lang="it-IT" baseline="0" dirty="0" smtClean="0"/>
              <a:t>Quotidiano </a:t>
            </a:r>
            <a:r>
              <a:rPr lang="it-IT" baseline="0" dirty="0"/>
              <a:t>Sanità ci ricorda che il decreto Aiuti Bis riguarda anche il recupero del </a:t>
            </a:r>
            <a:r>
              <a:rPr lang="it-IT" baseline="0" dirty="0" err="1"/>
              <a:t>payback</a:t>
            </a:r>
            <a:r>
              <a:rPr lang="it-IT" baseline="0" dirty="0"/>
              <a:t>  dei Dm per gli anni 2015-2018 con una cifra considerevole di 2,1 </a:t>
            </a:r>
            <a:r>
              <a:rPr lang="it-IT" baseline="0" dirty="0" err="1"/>
              <a:t>mld</a:t>
            </a:r>
            <a:r>
              <a:rPr lang="it-IT" baseline="0" dirty="0"/>
              <a:t> che le aziende sono chiamate a ripianare e che ci da’ una mano ma crea ovviamente notevoli polemiche. </a:t>
            </a:r>
          </a:p>
          <a:p>
            <a:r>
              <a:rPr lang="it-IT" baseline="0" dirty="0"/>
              <a:t>(l’azienda viene coinvolta nel ripianamento che è spinta a non promuovere </a:t>
            </a:r>
            <a:r>
              <a:rPr lang="it-IT" baseline="0" dirty="0" err="1"/>
              <a:t>toutcourt</a:t>
            </a:r>
            <a:r>
              <a:rPr lang="it-IT" baseline="0" dirty="0"/>
              <a:t> il DM ma secondo appropriatezza come da previsioni e in maniera sostenibile_ se l’azienda va oltre…sarà chiamata a ripagare l’eccesso).</a:t>
            </a:r>
          </a:p>
          <a:p>
            <a:endParaRPr lang="it-IT" dirty="0"/>
          </a:p>
        </p:txBody>
      </p:sp>
      <p:sp>
        <p:nvSpPr>
          <p:cNvPr id="4" name="Segnaposto numero diapositiva 3"/>
          <p:cNvSpPr>
            <a:spLocks noGrp="1"/>
          </p:cNvSpPr>
          <p:nvPr>
            <p:ph type="sldNum" sz="quarter" idx="5"/>
          </p:nvPr>
        </p:nvSpPr>
        <p:spPr/>
        <p:txBody>
          <a:bodyPr/>
          <a:lstStyle/>
          <a:p>
            <a:fld id="{187ED437-020B-44B8-A55F-339A31D5DD4A}" type="slidenum">
              <a:rPr lang="it-IT" smtClean="0"/>
              <a:t>5</a:t>
            </a:fld>
            <a:endParaRPr lang="it-IT"/>
          </a:p>
        </p:txBody>
      </p:sp>
    </p:spTree>
    <p:extLst>
      <p:ext uri="{BB962C8B-B14F-4D97-AF65-F5344CB8AC3E}">
        <p14:creationId xmlns:p14="http://schemas.microsoft.com/office/powerpoint/2010/main" val="15946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Del resto che il </a:t>
            </a:r>
            <a:r>
              <a:rPr lang="it-IT" dirty="0" err="1" smtClean="0"/>
              <a:t>payback</a:t>
            </a:r>
            <a:r>
              <a:rPr lang="it-IT" dirty="0" smtClean="0"/>
              <a:t> non piaccia alle aziende </a:t>
            </a:r>
            <a:r>
              <a:rPr lang="it-IT" dirty="0" err="1" smtClean="0"/>
              <a:t>poroduttici</a:t>
            </a:r>
            <a:r>
              <a:rPr lang="it-IT" baseline="0" dirty="0" smtClean="0"/>
              <a:t> era scontato tanto che sono già arrivati 100 </a:t>
            </a:r>
            <a:r>
              <a:rPr lang="it-IT" baseline="0" dirty="0" err="1" smtClean="0"/>
              <a:t>ricorsii</a:t>
            </a:r>
            <a:endParaRPr lang="it-IT" baseline="0" dirty="0" smtClean="0"/>
          </a:p>
          <a:p>
            <a:r>
              <a:rPr lang="it-IT" baseline="0" dirty="0" smtClean="0"/>
              <a:t>Acquisisce maggiore rilevanza l’uso </a:t>
            </a:r>
            <a:r>
              <a:rPr lang="it-IT" baseline="0" dirty="0" err="1" smtClean="0"/>
              <a:t>appropriatìo</a:t>
            </a:r>
            <a:r>
              <a:rPr lang="it-IT" baseline="0" dirty="0" smtClean="0"/>
              <a:t> dei DM determinato da scelte adeguate </a:t>
            </a:r>
            <a:endParaRPr lang="it-IT" dirty="0"/>
          </a:p>
        </p:txBody>
      </p:sp>
      <p:sp>
        <p:nvSpPr>
          <p:cNvPr id="4" name="Segnaposto numero diapositiva 3"/>
          <p:cNvSpPr>
            <a:spLocks noGrp="1"/>
          </p:cNvSpPr>
          <p:nvPr>
            <p:ph type="sldNum" sz="quarter" idx="10"/>
          </p:nvPr>
        </p:nvSpPr>
        <p:spPr/>
        <p:txBody>
          <a:bodyPr/>
          <a:lstStyle/>
          <a:p>
            <a:fld id="{187ED437-020B-44B8-A55F-339A31D5DD4A}" type="slidenum">
              <a:rPr lang="it-IT" smtClean="0"/>
              <a:t>6</a:t>
            </a:fld>
            <a:endParaRPr lang="it-IT"/>
          </a:p>
        </p:txBody>
      </p:sp>
    </p:spTree>
    <p:extLst>
      <p:ext uri="{BB962C8B-B14F-4D97-AF65-F5344CB8AC3E}">
        <p14:creationId xmlns:p14="http://schemas.microsoft.com/office/powerpoint/2010/main" val="218017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Anche il Lazio nel</a:t>
            </a:r>
            <a:r>
              <a:rPr lang="it-IT" baseline="0" dirty="0"/>
              <a:t> 2019 aveva già deciso che per garantire la sostenibilità del sistema fosse necessaria una </a:t>
            </a:r>
            <a:r>
              <a:rPr lang="it-IT" baseline="0" dirty="0" err="1"/>
              <a:t>governance</a:t>
            </a:r>
            <a:r>
              <a:rPr lang="it-IT" baseline="0" dirty="0"/>
              <a:t> di farmaci e dispositivi medici che passasse per le valutazioni. Soprattutto nell’articolo 18 comma 2 vi è la valutazione dell’uso dei DM ad alta complessità.</a:t>
            </a:r>
          </a:p>
          <a:p>
            <a:endParaRPr lang="it-IT" dirty="0"/>
          </a:p>
        </p:txBody>
      </p:sp>
      <p:sp>
        <p:nvSpPr>
          <p:cNvPr id="4" name="Segnaposto numero diapositiva 3"/>
          <p:cNvSpPr>
            <a:spLocks noGrp="1"/>
          </p:cNvSpPr>
          <p:nvPr>
            <p:ph type="sldNum" sz="quarter" idx="10"/>
          </p:nvPr>
        </p:nvSpPr>
        <p:spPr/>
        <p:txBody>
          <a:bodyPr/>
          <a:lstStyle/>
          <a:p>
            <a:fld id="{187ED437-020B-44B8-A55F-339A31D5DD4A}" type="slidenum">
              <a:rPr lang="it-IT" smtClean="0"/>
              <a:t>7</a:t>
            </a:fld>
            <a:endParaRPr lang="it-IT"/>
          </a:p>
        </p:txBody>
      </p:sp>
    </p:spTree>
    <p:extLst>
      <p:ext uri="{BB962C8B-B14F-4D97-AF65-F5344CB8AC3E}">
        <p14:creationId xmlns:p14="http://schemas.microsoft.com/office/powerpoint/2010/main" val="6234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(Incidenza del costo rispetto all’interno DRG </a:t>
            </a:r>
            <a:r>
              <a:rPr lang="it-IT" dirty="0" smtClean="0"/>
              <a:t>)</a:t>
            </a:r>
          </a:p>
          <a:p>
            <a:r>
              <a:rPr lang="it-IT" dirty="0" smtClean="0"/>
              <a:t>Ovviamente</a:t>
            </a:r>
            <a:r>
              <a:rPr lang="it-IT" baseline="0" dirty="0" smtClean="0"/>
              <a:t> il </a:t>
            </a:r>
            <a:r>
              <a:rPr lang="it-IT" baseline="0" dirty="0" err="1" smtClean="0"/>
              <a:t>covid</a:t>
            </a:r>
            <a:r>
              <a:rPr lang="it-IT" baseline="0" dirty="0" smtClean="0"/>
              <a:t> ha </a:t>
            </a:r>
            <a:r>
              <a:rPr lang="it-IT" baseline="0" dirty="0" err="1" smtClean="0"/>
              <a:t>interrootto</a:t>
            </a:r>
            <a:r>
              <a:rPr lang="it-IT" baseline="0" dirty="0" smtClean="0"/>
              <a:t> tale processo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cap="none" normalizeH="0" baseline="0" dirty="0" smtClean="0">
                <a:ln>
                  <a:noFill/>
                </a:ln>
                <a:solidFill>
                  <a:srgbClr val="555555"/>
                </a:solidFill>
                <a:effectLst/>
                <a:cs typeface="Arial" panose="020B0604020202020204" pitchFamily="34" charset="0"/>
              </a:rPr>
              <a:t>Quindi ci siamo posti il problema di dover valutare dispositivi medici in ambito multidisciplinare secondo questi principi.</a:t>
            </a:r>
            <a:endParaRPr kumimoji="0" lang="it-IT" altLang="it-IT" sz="1200" b="0" i="0" u="none" strike="noStrike" cap="none" normalizeH="0" dirty="0" smtClean="0">
              <a:ln>
                <a:noFill/>
              </a:ln>
              <a:solidFill>
                <a:srgbClr val="555555"/>
              </a:solidFill>
              <a:effectLst/>
              <a:cs typeface="Arial" panose="020B0604020202020204" pitchFamily="34" charset="0"/>
            </a:endParaRPr>
          </a:p>
          <a:p>
            <a:endParaRPr lang="it-IT" dirty="0"/>
          </a:p>
          <a:p>
            <a:endParaRPr lang="it-IT" dirty="0"/>
          </a:p>
          <a:p>
            <a:r>
              <a:rPr lang="it-IT" dirty="0"/>
              <a:t>All’interno di questo dispositivo ci siamo mossi concentrandoci</a:t>
            </a:r>
            <a:r>
              <a:rPr lang="it-IT" baseline="0" dirty="0"/>
              <a:t> sui dispostivi  cardiaci impiantabili </a:t>
            </a:r>
            <a:endParaRPr lang="it-IT" dirty="0"/>
          </a:p>
        </p:txBody>
      </p:sp>
      <p:sp>
        <p:nvSpPr>
          <p:cNvPr id="4" name="Segnaposto numero diapositiva 3"/>
          <p:cNvSpPr>
            <a:spLocks noGrp="1"/>
          </p:cNvSpPr>
          <p:nvPr>
            <p:ph type="sldNum" sz="quarter" idx="10"/>
          </p:nvPr>
        </p:nvSpPr>
        <p:spPr/>
        <p:txBody>
          <a:bodyPr/>
          <a:lstStyle/>
          <a:p>
            <a:fld id="{187ED437-020B-44B8-A55F-339A31D5DD4A}" type="slidenum">
              <a:rPr lang="it-IT" smtClean="0"/>
              <a:t>8</a:t>
            </a:fld>
            <a:endParaRPr lang="it-IT"/>
          </a:p>
        </p:txBody>
      </p:sp>
    </p:spTree>
    <p:extLst>
      <p:ext uri="{BB962C8B-B14F-4D97-AF65-F5344CB8AC3E}">
        <p14:creationId xmlns:p14="http://schemas.microsoft.com/office/powerpoint/2010/main" val="200062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87ED437-020B-44B8-A55F-339A31D5DD4A}" type="slidenum">
              <a:rPr lang="it-IT" smtClean="0"/>
              <a:t>9</a:t>
            </a:fld>
            <a:endParaRPr lang="it-IT"/>
          </a:p>
        </p:txBody>
      </p:sp>
    </p:spTree>
    <p:extLst>
      <p:ext uri="{BB962C8B-B14F-4D97-AF65-F5344CB8AC3E}">
        <p14:creationId xmlns:p14="http://schemas.microsoft.com/office/powerpoint/2010/main" val="150465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08F806F-BDC1-4482-A40A-E153BFB9825E}" type="datetimeFigureOut">
              <a:rPr lang="it-IT" smtClean="0"/>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948836-3FCC-4BCA-9BD5-E7B725A81820}" type="slidenum">
              <a:rPr lang="it-IT" smtClean="0"/>
              <a:t>‹N›</a:t>
            </a:fld>
            <a:endParaRPr lang="it-IT"/>
          </a:p>
        </p:txBody>
      </p:sp>
    </p:spTree>
    <p:extLst>
      <p:ext uri="{BB962C8B-B14F-4D97-AF65-F5344CB8AC3E}">
        <p14:creationId xmlns:p14="http://schemas.microsoft.com/office/powerpoint/2010/main" val="77333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08F806F-BDC1-4482-A40A-E153BFB9825E}" type="datetimeFigureOut">
              <a:rPr lang="it-IT" smtClean="0"/>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948836-3FCC-4BCA-9BD5-E7B725A81820}" type="slidenum">
              <a:rPr lang="it-IT" smtClean="0"/>
              <a:t>‹N›</a:t>
            </a:fld>
            <a:endParaRPr lang="it-IT"/>
          </a:p>
        </p:txBody>
      </p:sp>
    </p:spTree>
    <p:extLst>
      <p:ext uri="{BB962C8B-B14F-4D97-AF65-F5344CB8AC3E}">
        <p14:creationId xmlns:p14="http://schemas.microsoft.com/office/powerpoint/2010/main" val="276596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08F806F-BDC1-4482-A40A-E153BFB9825E}" type="datetimeFigureOut">
              <a:rPr lang="it-IT" smtClean="0"/>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948836-3FCC-4BCA-9BD5-E7B725A81820}" type="slidenum">
              <a:rPr lang="it-IT" smtClean="0"/>
              <a:t>‹N›</a:t>
            </a:fld>
            <a:endParaRPr lang="it-IT"/>
          </a:p>
        </p:txBody>
      </p:sp>
    </p:spTree>
    <p:extLst>
      <p:ext uri="{BB962C8B-B14F-4D97-AF65-F5344CB8AC3E}">
        <p14:creationId xmlns:p14="http://schemas.microsoft.com/office/powerpoint/2010/main" val="178379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08F806F-BDC1-4482-A40A-E153BFB9825E}" type="datetimeFigureOut">
              <a:rPr lang="it-IT" smtClean="0"/>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948836-3FCC-4BCA-9BD5-E7B725A81820}" type="slidenum">
              <a:rPr lang="it-IT" smtClean="0"/>
              <a:t>‹N›</a:t>
            </a:fld>
            <a:endParaRPr lang="it-IT"/>
          </a:p>
        </p:txBody>
      </p:sp>
    </p:spTree>
    <p:extLst>
      <p:ext uri="{BB962C8B-B14F-4D97-AF65-F5344CB8AC3E}">
        <p14:creationId xmlns:p14="http://schemas.microsoft.com/office/powerpoint/2010/main" val="258764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108F806F-BDC1-4482-A40A-E153BFB9825E}" type="datetimeFigureOut">
              <a:rPr lang="it-IT" smtClean="0"/>
              <a:t>23/11/2022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948836-3FCC-4BCA-9BD5-E7B725A81820}" type="slidenum">
              <a:rPr lang="it-IT" smtClean="0"/>
              <a:t>‹N›</a:t>
            </a:fld>
            <a:endParaRPr lang="it-IT"/>
          </a:p>
        </p:txBody>
      </p:sp>
    </p:spTree>
    <p:extLst>
      <p:ext uri="{BB962C8B-B14F-4D97-AF65-F5344CB8AC3E}">
        <p14:creationId xmlns:p14="http://schemas.microsoft.com/office/powerpoint/2010/main" val="347045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08F806F-BDC1-4482-A40A-E153BFB9825E}" type="datetimeFigureOut">
              <a:rPr lang="it-IT" smtClean="0"/>
              <a:t>23/11/2022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948836-3FCC-4BCA-9BD5-E7B725A81820}" type="slidenum">
              <a:rPr lang="it-IT" smtClean="0"/>
              <a:t>‹N›</a:t>
            </a:fld>
            <a:endParaRPr lang="it-IT"/>
          </a:p>
        </p:txBody>
      </p:sp>
    </p:spTree>
    <p:extLst>
      <p:ext uri="{BB962C8B-B14F-4D97-AF65-F5344CB8AC3E}">
        <p14:creationId xmlns:p14="http://schemas.microsoft.com/office/powerpoint/2010/main" val="221872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08F806F-BDC1-4482-A40A-E153BFB9825E}" type="datetimeFigureOut">
              <a:rPr lang="it-IT" smtClean="0"/>
              <a:t>23/11/2022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B948836-3FCC-4BCA-9BD5-E7B725A81820}" type="slidenum">
              <a:rPr lang="it-IT" smtClean="0"/>
              <a:t>‹N›</a:t>
            </a:fld>
            <a:endParaRPr lang="it-IT"/>
          </a:p>
        </p:txBody>
      </p:sp>
    </p:spTree>
    <p:extLst>
      <p:ext uri="{BB962C8B-B14F-4D97-AF65-F5344CB8AC3E}">
        <p14:creationId xmlns:p14="http://schemas.microsoft.com/office/powerpoint/2010/main" val="83098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08F806F-BDC1-4482-A40A-E153BFB9825E}" type="datetimeFigureOut">
              <a:rPr lang="it-IT" smtClean="0"/>
              <a:t>23/11/2022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B948836-3FCC-4BCA-9BD5-E7B725A81820}" type="slidenum">
              <a:rPr lang="it-IT" smtClean="0"/>
              <a:t>‹N›</a:t>
            </a:fld>
            <a:endParaRPr lang="it-IT"/>
          </a:p>
        </p:txBody>
      </p:sp>
    </p:spTree>
    <p:extLst>
      <p:ext uri="{BB962C8B-B14F-4D97-AF65-F5344CB8AC3E}">
        <p14:creationId xmlns:p14="http://schemas.microsoft.com/office/powerpoint/2010/main" val="16774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8F806F-BDC1-4482-A40A-E153BFB9825E}" type="datetimeFigureOut">
              <a:rPr lang="it-IT" smtClean="0"/>
              <a:t>23/11/2022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B948836-3FCC-4BCA-9BD5-E7B725A81820}" type="slidenum">
              <a:rPr lang="it-IT" smtClean="0"/>
              <a:t>‹N›</a:t>
            </a:fld>
            <a:endParaRPr lang="it-IT"/>
          </a:p>
        </p:txBody>
      </p:sp>
    </p:spTree>
    <p:extLst>
      <p:ext uri="{BB962C8B-B14F-4D97-AF65-F5344CB8AC3E}">
        <p14:creationId xmlns:p14="http://schemas.microsoft.com/office/powerpoint/2010/main" val="362782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08F806F-BDC1-4482-A40A-E153BFB9825E}" type="datetimeFigureOut">
              <a:rPr lang="it-IT" smtClean="0"/>
              <a:t>23/11/2022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948836-3FCC-4BCA-9BD5-E7B725A81820}" type="slidenum">
              <a:rPr lang="it-IT" smtClean="0"/>
              <a:t>‹N›</a:t>
            </a:fld>
            <a:endParaRPr lang="it-IT"/>
          </a:p>
        </p:txBody>
      </p:sp>
    </p:spTree>
    <p:extLst>
      <p:ext uri="{BB962C8B-B14F-4D97-AF65-F5344CB8AC3E}">
        <p14:creationId xmlns:p14="http://schemas.microsoft.com/office/powerpoint/2010/main" val="394234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08F806F-BDC1-4482-A40A-E153BFB9825E}" type="datetimeFigureOut">
              <a:rPr lang="it-IT" smtClean="0"/>
              <a:t>23/11/2022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948836-3FCC-4BCA-9BD5-E7B725A81820}" type="slidenum">
              <a:rPr lang="it-IT" smtClean="0"/>
              <a:t>‹N›</a:t>
            </a:fld>
            <a:endParaRPr lang="it-IT"/>
          </a:p>
        </p:txBody>
      </p:sp>
    </p:spTree>
    <p:extLst>
      <p:ext uri="{BB962C8B-B14F-4D97-AF65-F5344CB8AC3E}">
        <p14:creationId xmlns:p14="http://schemas.microsoft.com/office/powerpoint/2010/main" val="288086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F806F-BDC1-4482-A40A-E153BFB9825E}" type="datetimeFigureOut">
              <a:rPr lang="it-IT" smtClean="0"/>
              <a:t>23/11/2022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48836-3FCC-4BCA-9BD5-E7B725A81820}" type="slidenum">
              <a:rPr lang="it-IT" smtClean="0"/>
              <a:t>‹N›</a:t>
            </a:fld>
            <a:endParaRPr lang="it-IT"/>
          </a:p>
        </p:txBody>
      </p:sp>
    </p:spTree>
    <p:extLst>
      <p:ext uri="{BB962C8B-B14F-4D97-AF65-F5344CB8AC3E}">
        <p14:creationId xmlns:p14="http://schemas.microsoft.com/office/powerpoint/2010/main" val="93365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panoramasanita.it/wp-content/uploads/2022/04/medical-technology-icon-set-health-wellness.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quotidianosanita.it/allegati/create_pdf.php?all=1662023787.pdf"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0E033A-7762-E577-8B9E-0DAD931C6F9A}"/>
              </a:ext>
            </a:extLst>
          </p:cNvPr>
          <p:cNvSpPr>
            <a:spLocks noGrp="1"/>
          </p:cNvSpPr>
          <p:nvPr>
            <p:ph type="title"/>
          </p:nvPr>
        </p:nvSpPr>
        <p:spPr>
          <a:xfrm>
            <a:off x="0" y="5254831"/>
            <a:ext cx="3774726" cy="1603169"/>
          </a:xfrm>
        </p:spPr>
        <p:txBody>
          <a:bodyPr vert="horz" lIns="91440" tIns="45720" rIns="91440" bIns="45720" rtlCol="0">
            <a:normAutofit fontScale="90000"/>
          </a:bodyPr>
          <a:lstStyle/>
          <a:p>
            <a:r>
              <a:rPr lang="it-IT" sz="1800" b="1" dirty="0">
                <a:ln w="0"/>
                <a:solidFill>
                  <a:schemeClr val="tx1"/>
                </a:solidFill>
                <a:effectLst>
                  <a:outerShdw blurRad="38100" dist="19050" dir="2700000" algn="tl" rotWithShape="0">
                    <a:schemeClr val="dk1">
                      <a:alpha val="40000"/>
                    </a:schemeClr>
                  </a:outerShdw>
                </a:effectLst>
                <a:latin typeface="Trebuchet MS" panose="020B0603020202020204" pitchFamily="34" charset="0"/>
              </a:rPr>
              <a:t>10° CONGRESSO NAZIONALE SIFaCT</a:t>
            </a:r>
            <a:br>
              <a:rPr lang="it-IT" sz="1800" b="1" dirty="0">
                <a:ln w="0"/>
                <a:solidFill>
                  <a:schemeClr val="tx1"/>
                </a:solidFill>
                <a:effectLst>
                  <a:outerShdw blurRad="38100" dist="19050" dir="2700000" algn="tl" rotWithShape="0">
                    <a:schemeClr val="dk1">
                      <a:alpha val="40000"/>
                    </a:schemeClr>
                  </a:outerShdw>
                </a:effectLst>
                <a:latin typeface="Trebuchet MS" panose="020B0603020202020204" pitchFamily="34" charset="0"/>
              </a:rPr>
            </a:br>
            <a:r>
              <a:rPr lang="it-IT" sz="1800" b="1" dirty="0">
                <a:ln w="0"/>
                <a:solidFill>
                  <a:schemeClr val="tx1"/>
                </a:solidFill>
                <a:effectLst>
                  <a:outerShdw blurRad="38100" dist="19050" dir="2700000" algn="tl" rotWithShape="0">
                    <a:schemeClr val="dk1">
                      <a:alpha val="40000"/>
                    </a:schemeClr>
                  </a:outerShdw>
                </a:effectLst>
                <a:latin typeface="Trebuchet MS" panose="020B0603020202020204" pitchFamily="34" charset="0"/>
              </a:rPr>
              <a:t/>
            </a:r>
            <a:br>
              <a:rPr lang="it-IT" sz="1800" b="1" dirty="0">
                <a:ln w="0"/>
                <a:solidFill>
                  <a:schemeClr val="tx1"/>
                </a:solidFill>
                <a:effectLst>
                  <a:outerShdw blurRad="38100" dist="19050" dir="2700000" algn="tl" rotWithShape="0">
                    <a:schemeClr val="dk1">
                      <a:alpha val="40000"/>
                    </a:schemeClr>
                  </a:outerShdw>
                </a:effectLst>
                <a:latin typeface="Trebuchet MS" panose="020B0603020202020204" pitchFamily="34" charset="0"/>
              </a:rPr>
            </a:br>
            <a:r>
              <a:rPr lang="en-IN" sz="1800" dirty="0">
                <a:ln w="0"/>
                <a:effectLst>
                  <a:outerShdw blurRad="50800" dist="38100" dir="8100000" algn="tr" rotWithShape="0">
                    <a:prstClr val="black">
                      <a:alpha val="40000"/>
                    </a:prstClr>
                  </a:outerShdw>
                </a:effectLst>
                <a:latin typeface="Trebuchet MS" panose="020B0603020202020204" pitchFamily="34" charset="0"/>
              </a:rPr>
              <a:t>24-26 </a:t>
            </a:r>
            <a:r>
              <a:rPr lang="en-IN" sz="1800" dirty="0" err="1">
                <a:ln w="0"/>
                <a:effectLst>
                  <a:outerShdw blurRad="50800" dist="38100" dir="8100000" algn="tr" rotWithShape="0">
                    <a:prstClr val="black">
                      <a:alpha val="40000"/>
                    </a:prstClr>
                  </a:outerShdw>
                </a:effectLst>
                <a:latin typeface="Trebuchet MS" panose="020B0603020202020204" pitchFamily="34" charset="0"/>
              </a:rPr>
              <a:t>novembre</a:t>
            </a:r>
            <a:r>
              <a:rPr lang="en-IN" sz="1800" dirty="0">
                <a:ln w="0"/>
                <a:effectLst>
                  <a:outerShdw blurRad="50800" dist="38100" dir="8100000" algn="tr" rotWithShape="0">
                    <a:prstClr val="black">
                      <a:alpha val="40000"/>
                    </a:prstClr>
                  </a:outerShdw>
                </a:effectLst>
                <a:latin typeface="Trebuchet MS" panose="020B0603020202020204" pitchFamily="34" charset="0"/>
              </a:rPr>
              <a:t> 2022</a:t>
            </a:r>
            <a:br>
              <a:rPr lang="en-IN" sz="1800" dirty="0">
                <a:ln w="0"/>
                <a:effectLst>
                  <a:outerShdw blurRad="50800" dist="38100" dir="8100000" algn="tr" rotWithShape="0">
                    <a:prstClr val="black">
                      <a:alpha val="40000"/>
                    </a:prstClr>
                  </a:outerShdw>
                </a:effectLst>
                <a:latin typeface="Trebuchet MS" panose="020B0603020202020204" pitchFamily="34" charset="0"/>
              </a:rPr>
            </a:br>
            <a:r>
              <a:rPr lang="en-IN" sz="1800" dirty="0">
                <a:ln w="0"/>
                <a:effectLst>
                  <a:outerShdw blurRad="50800" dist="38100" dir="8100000" algn="tr" rotWithShape="0">
                    <a:prstClr val="black">
                      <a:alpha val="40000"/>
                    </a:prstClr>
                  </a:outerShdw>
                </a:effectLst>
                <a:latin typeface="Trebuchet MS" panose="020B0603020202020204" pitchFamily="34" charset="0"/>
              </a:rPr>
              <a:t>Centro </a:t>
            </a:r>
            <a:r>
              <a:rPr lang="en-IN" sz="1800" dirty="0" err="1">
                <a:ln w="0"/>
                <a:effectLst>
                  <a:outerShdw blurRad="50800" dist="38100" dir="8100000" algn="tr" rotWithShape="0">
                    <a:prstClr val="black">
                      <a:alpha val="40000"/>
                    </a:prstClr>
                  </a:outerShdw>
                </a:effectLst>
                <a:latin typeface="Trebuchet MS" panose="020B0603020202020204" pitchFamily="34" charset="0"/>
              </a:rPr>
              <a:t>Congressi</a:t>
            </a:r>
            <a:r>
              <a:rPr lang="en-IN" sz="1800" dirty="0">
                <a:ln w="0"/>
                <a:effectLst>
                  <a:outerShdw blurRad="50800" dist="38100" dir="8100000" algn="tr" rotWithShape="0">
                    <a:prstClr val="black">
                      <a:alpha val="40000"/>
                    </a:prstClr>
                  </a:outerShdw>
                </a:effectLst>
                <a:latin typeface="Trebuchet MS" panose="020B0603020202020204" pitchFamily="34" charset="0"/>
              </a:rPr>
              <a:t> Fontana di </a:t>
            </a:r>
            <a:r>
              <a:rPr lang="en-IN" sz="1800" dirty="0" err="1">
                <a:ln w="0"/>
                <a:effectLst>
                  <a:outerShdw blurRad="50800" dist="38100" dir="8100000" algn="tr" rotWithShape="0">
                    <a:prstClr val="black">
                      <a:alpha val="40000"/>
                    </a:prstClr>
                  </a:outerShdw>
                </a:effectLst>
                <a:latin typeface="Trebuchet MS" panose="020B0603020202020204" pitchFamily="34" charset="0"/>
              </a:rPr>
              <a:t>Trevi</a:t>
            </a:r>
            <a:r>
              <a:rPr lang="en-IN" sz="1800" dirty="0">
                <a:ln w="0"/>
                <a:effectLst>
                  <a:outerShdw blurRad="50800" dist="38100" dir="8100000" algn="tr" rotWithShape="0">
                    <a:prstClr val="black">
                      <a:alpha val="40000"/>
                    </a:prstClr>
                  </a:outerShdw>
                </a:effectLst>
                <a:latin typeface="Trebuchet MS" panose="020B0603020202020204" pitchFamily="34" charset="0"/>
              </a:rPr>
              <a:t/>
            </a:r>
            <a:br>
              <a:rPr lang="en-IN" sz="1800" dirty="0">
                <a:ln w="0"/>
                <a:effectLst>
                  <a:outerShdw blurRad="50800" dist="38100" dir="8100000" algn="tr" rotWithShape="0">
                    <a:prstClr val="black">
                      <a:alpha val="40000"/>
                    </a:prstClr>
                  </a:outerShdw>
                </a:effectLst>
                <a:latin typeface="Trebuchet MS" panose="020B0603020202020204" pitchFamily="34" charset="0"/>
              </a:rPr>
            </a:br>
            <a:r>
              <a:rPr lang="en-IN" sz="1800" dirty="0">
                <a:ln w="0"/>
                <a:effectLst>
                  <a:outerShdw blurRad="50800" dist="38100" dir="8100000" algn="tr" rotWithShape="0">
                    <a:prstClr val="black">
                      <a:alpha val="40000"/>
                    </a:prstClr>
                  </a:outerShdw>
                </a:effectLst>
                <a:latin typeface="Trebuchet MS" panose="020B0603020202020204" pitchFamily="34" charset="0"/>
              </a:rPr>
              <a:t>Roma</a:t>
            </a:r>
            <a:r>
              <a:rPr lang="en-IN" sz="1800" dirty="0">
                <a:ln w="0"/>
                <a:solidFill>
                  <a:schemeClr val="bg1"/>
                </a:solidFill>
                <a:effectLst>
                  <a:outerShdw blurRad="50800" dist="38100" dir="8100000" algn="tr" rotWithShape="0">
                    <a:prstClr val="black">
                      <a:alpha val="40000"/>
                    </a:prstClr>
                  </a:outerShdw>
                </a:effectLst>
                <a:latin typeface="Trebuchet MS" panose="020B0603020202020204" pitchFamily="34" charset="0"/>
              </a:rPr>
              <a:t/>
            </a:r>
            <a:br>
              <a:rPr lang="en-IN" sz="1800" dirty="0">
                <a:ln w="0"/>
                <a:solidFill>
                  <a:schemeClr val="bg1"/>
                </a:solidFill>
                <a:effectLst>
                  <a:outerShdw blurRad="50800" dist="38100" dir="8100000" algn="tr" rotWithShape="0">
                    <a:prstClr val="black">
                      <a:alpha val="40000"/>
                    </a:prstClr>
                  </a:outerShdw>
                </a:effectLst>
                <a:latin typeface="Trebuchet MS" panose="020B0603020202020204" pitchFamily="34" charset="0"/>
              </a:rPr>
            </a:br>
            <a:r>
              <a:rPr lang="it-IT" sz="4800" b="1" dirty="0">
                <a:ln w="0"/>
                <a:solidFill>
                  <a:schemeClr val="tx1"/>
                </a:solidFill>
                <a:effectLst>
                  <a:outerShdw blurRad="38100" dist="19050" dir="2700000" algn="tl" rotWithShape="0">
                    <a:schemeClr val="dk1">
                      <a:alpha val="40000"/>
                    </a:schemeClr>
                  </a:outerShdw>
                </a:effectLst>
                <a:latin typeface="Trebuchet MS" panose="020B0603020202020204" pitchFamily="34" charset="0"/>
              </a:rPr>
              <a:t/>
            </a:r>
            <a:br>
              <a:rPr lang="it-IT" sz="4800" b="1" dirty="0">
                <a:ln w="0"/>
                <a:solidFill>
                  <a:schemeClr val="tx1"/>
                </a:solidFill>
                <a:effectLst>
                  <a:outerShdw blurRad="38100" dist="19050" dir="2700000" algn="tl" rotWithShape="0">
                    <a:schemeClr val="dk1">
                      <a:alpha val="40000"/>
                    </a:schemeClr>
                  </a:outerShdw>
                </a:effectLst>
                <a:latin typeface="Trebuchet MS" panose="020B0603020202020204" pitchFamily="34" charset="0"/>
              </a:rPr>
            </a:br>
            <a:endParaRPr lang="en-US" sz="4800" dirty="0"/>
          </a:p>
        </p:txBody>
      </p:sp>
      <p:pic>
        <p:nvPicPr>
          <p:cNvPr id="4" name="Segnaposto contenuto 3">
            <a:extLst>
              <a:ext uri="{FF2B5EF4-FFF2-40B4-BE49-F238E27FC236}">
                <a16:creationId xmlns:a16="http://schemas.microsoft.com/office/drawing/2014/main" id="{3263AE24-3A26-CBE3-8988-5036027A89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81" b="3047"/>
          <a:stretch/>
        </p:blipFill>
        <p:spPr>
          <a:xfrm>
            <a:off x="20" y="10"/>
            <a:ext cx="12191980" cy="4636808"/>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8" name="Content Placeholder 47">
            <a:extLst>
              <a:ext uri="{FF2B5EF4-FFF2-40B4-BE49-F238E27FC236}">
                <a16:creationId xmlns:a16="http://schemas.microsoft.com/office/drawing/2014/main" id="{96427744-0FA6-345D-E846-5476AE25E9E4}"/>
              </a:ext>
            </a:extLst>
          </p:cNvPr>
          <p:cNvSpPr>
            <a:spLocks noGrp="1"/>
          </p:cNvSpPr>
          <p:nvPr>
            <p:ph idx="1"/>
          </p:nvPr>
        </p:nvSpPr>
        <p:spPr>
          <a:xfrm>
            <a:off x="3889914" y="4942063"/>
            <a:ext cx="5058889" cy="2228703"/>
          </a:xfrm>
        </p:spPr>
        <p:txBody>
          <a:bodyPr anchor="ctr">
            <a:normAutofit/>
          </a:bodyPr>
          <a:lstStyle/>
          <a:p>
            <a:pPr marL="0" indent="0">
              <a:buNone/>
            </a:pPr>
            <a:r>
              <a:rPr lang="it-IT" sz="2400" b="1" dirty="0">
                <a:solidFill>
                  <a:srgbClr val="C00000"/>
                </a:solidFill>
              </a:rPr>
              <a:t>Come guidare l’uso in ospedale dei dispositivi medici ad alta tecnologia: punti fermi ed incertezze </a:t>
            </a:r>
          </a:p>
          <a:p>
            <a:pPr marL="0" indent="0">
              <a:buNone/>
            </a:pPr>
            <a:r>
              <a:rPr lang="it-IT" sz="2400" b="1" dirty="0" smtClean="0"/>
              <a:t>Georgia BORDONI°  -  </a:t>
            </a:r>
            <a:r>
              <a:rPr lang="it-IT" sz="2400" dirty="0" smtClean="0"/>
              <a:t>Roberta DI TURI°</a:t>
            </a:r>
            <a:r>
              <a:rPr lang="it-IT" sz="2400" b="1" dirty="0" smtClean="0"/>
              <a:t> </a:t>
            </a:r>
            <a:r>
              <a:rPr lang="it-IT" sz="1600" dirty="0" smtClean="0"/>
              <a:t>ASL </a:t>
            </a:r>
            <a:r>
              <a:rPr lang="it-IT" sz="1600" dirty="0"/>
              <a:t>Roma 3</a:t>
            </a:r>
          </a:p>
          <a:p>
            <a:pPr marL="0" indent="0">
              <a:buNone/>
            </a:pPr>
            <a:endParaRPr lang="it-IT" sz="2400" dirty="0">
              <a:latin typeface="Trebuchet MS" panose="020B0603020202020204" pitchFamily="34" charset="0"/>
            </a:endParaRPr>
          </a:p>
        </p:txBody>
      </p:sp>
      <p:sp>
        <p:nvSpPr>
          <p:cNvPr id="6" name="CasellaDiTesto 5">
            <a:extLst>
              <a:ext uri="{FF2B5EF4-FFF2-40B4-BE49-F238E27FC236}">
                <a16:creationId xmlns:a16="http://schemas.microsoft.com/office/drawing/2014/main" id="{479F0D9F-42B2-F337-E74D-B6EC739509F3}"/>
              </a:ext>
            </a:extLst>
          </p:cNvPr>
          <p:cNvSpPr txBox="1"/>
          <p:nvPr/>
        </p:nvSpPr>
        <p:spPr>
          <a:xfrm>
            <a:off x="-3048" y="587506"/>
            <a:ext cx="12195048" cy="369332"/>
          </a:xfrm>
          <a:prstGeom prst="rect">
            <a:avLst/>
          </a:prstGeom>
          <a:solidFill>
            <a:schemeClr val="bg1">
              <a:alpha val="85000"/>
            </a:schemeClr>
          </a:solidFill>
        </p:spPr>
        <p:txBody>
          <a:bodyPr wrap="square">
            <a:spAutoFit/>
          </a:bodyPr>
          <a:lstStyle/>
          <a:p>
            <a:pPr algn="ctr">
              <a:spcBef>
                <a:spcPts val="600"/>
              </a:spcBef>
              <a:spcAft>
                <a:spcPts val="600"/>
              </a:spcAft>
            </a:pPr>
            <a:r>
              <a:rPr lang="en-IN" dirty="0">
                <a:ln w="0"/>
                <a:effectLst>
                  <a:outerShdw blurRad="50800" dist="38100" dir="8100000" algn="tr" rotWithShape="0">
                    <a:prstClr val="black">
                      <a:alpha val="40000"/>
                    </a:prstClr>
                  </a:outerShdw>
                </a:effectLst>
                <a:latin typeface="Trebuchet MS" panose="020B0603020202020204" pitchFamily="34" charset="0"/>
              </a:rPr>
              <a:t>ESITI CLINICI: UN </a:t>
            </a:r>
            <a:r>
              <a:rPr lang="en-IN" sz="1800" dirty="0">
                <a:ln w="0"/>
                <a:effectLst>
                  <a:outerShdw blurRad="50800" dist="38100" dir="8100000" algn="tr" rotWithShape="0">
                    <a:prstClr val="black">
                      <a:alpha val="40000"/>
                    </a:prstClr>
                  </a:outerShdw>
                </a:effectLst>
                <a:latin typeface="Trebuchet MS" panose="020B0603020202020204" pitchFamily="34" charset="0"/>
              </a:rPr>
              <a:t>IMPEGNO ED UNA RESPONSABILITÀ CONDIVISI</a:t>
            </a:r>
            <a:endParaRPr lang="it-IT" dirty="0"/>
          </a:p>
        </p:txBody>
      </p:sp>
      <p:cxnSp>
        <p:nvCxnSpPr>
          <p:cNvPr id="8" name="Connettore diritto 7">
            <a:extLst>
              <a:ext uri="{FF2B5EF4-FFF2-40B4-BE49-F238E27FC236}">
                <a16:creationId xmlns:a16="http://schemas.microsoft.com/office/drawing/2014/main" id="{038E8C07-BBD2-646A-7273-231354501555}"/>
              </a:ext>
            </a:extLst>
          </p:cNvPr>
          <p:cNvCxnSpPr/>
          <p:nvPr/>
        </p:nvCxnSpPr>
        <p:spPr>
          <a:xfrm>
            <a:off x="3048" y="504701"/>
            <a:ext cx="12188952" cy="0"/>
          </a:xfrm>
          <a:prstGeom prst="line">
            <a:avLst/>
          </a:prstGeom>
          <a:ln w="76200">
            <a:solidFill>
              <a:schemeClr val="bg1">
                <a:alpha val="85000"/>
              </a:schemeClr>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C65512EF-9FDC-B5E9-F102-2047190B5CF4}"/>
              </a:ext>
            </a:extLst>
          </p:cNvPr>
          <p:cNvPicPr>
            <a:picLocks noChangeAspect="1"/>
          </p:cNvPicPr>
          <p:nvPr/>
        </p:nvPicPr>
        <p:blipFill>
          <a:blip r:embed="rId4"/>
          <a:stretch>
            <a:fillRect/>
          </a:stretch>
        </p:blipFill>
        <p:spPr>
          <a:xfrm>
            <a:off x="922119" y="6166174"/>
            <a:ext cx="1204856" cy="619640"/>
          </a:xfrm>
          <a:prstGeom prst="rect">
            <a:avLst/>
          </a:prstGeom>
        </p:spPr>
      </p:pic>
      <p:sp>
        <p:nvSpPr>
          <p:cNvPr id="3" name="CasellaDiTesto 2"/>
          <p:cNvSpPr txBox="1"/>
          <p:nvPr/>
        </p:nvSpPr>
        <p:spPr>
          <a:xfrm>
            <a:off x="8948803" y="4762524"/>
            <a:ext cx="3243197" cy="1908215"/>
          </a:xfrm>
          <a:prstGeom prst="rect">
            <a:avLst/>
          </a:prstGeom>
          <a:noFill/>
        </p:spPr>
        <p:txBody>
          <a:bodyPr wrap="square" rtlCol="0">
            <a:spAutoFit/>
          </a:bodyPr>
          <a:lstStyle/>
          <a:p>
            <a:r>
              <a:rPr lang="it-IT" b="1" dirty="0"/>
              <a:t>*</a:t>
            </a:r>
            <a:r>
              <a:rPr lang="it-IT" sz="1600" dirty="0"/>
              <a:t>per il gruppo di lavoro</a:t>
            </a:r>
          </a:p>
          <a:p>
            <a:r>
              <a:rPr lang="it-IT" b="1" dirty="0"/>
              <a:t>(G. Bordoni°, L. Santini°°, K. </a:t>
            </a:r>
            <a:r>
              <a:rPr lang="it-IT" b="1" dirty="0" err="1"/>
              <a:t>Mahfouz</a:t>
            </a:r>
            <a:r>
              <a:rPr lang="it-IT" b="1" dirty="0"/>
              <a:t>°°, N. </a:t>
            </a:r>
            <a:r>
              <a:rPr lang="it-IT" b="1" dirty="0" err="1"/>
              <a:t>Danisi</a:t>
            </a:r>
            <a:r>
              <a:rPr lang="it-IT" b="1" dirty="0"/>
              <a:t>°°, K. Del Zio°°°, R. Di Turi°, F. Ammirati°°)</a:t>
            </a:r>
          </a:p>
          <a:p>
            <a:r>
              <a:rPr lang="it-IT" dirty="0"/>
              <a:t>°</a:t>
            </a:r>
            <a:r>
              <a:rPr lang="it-IT" sz="1400" dirty="0"/>
              <a:t>UOC Farmacia Ospedaliera °°UOC Cardiologia °°° Sistemi Informativi </a:t>
            </a:r>
          </a:p>
          <a:p>
            <a:r>
              <a:rPr lang="it-IT" sz="1400" dirty="0"/>
              <a:t>ASL Roma 3</a:t>
            </a:r>
          </a:p>
        </p:txBody>
      </p:sp>
    </p:spTree>
    <p:extLst>
      <p:ext uri="{BB962C8B-B14F-4D97-AF65-F5344CB8AC3E}">
        <p14:creationId xmlns:p14="http://schemas.microsoft.com/office/powerpoint/2010/main" val="29024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01" y="181279"/>
            <a:ext cx="11049000" cy="1325563"/>
          </a:xfrm>
        </p:spPr>
        <p:txBody>
          <a:bodyPr>
            <a:normAutofit/>
          </a:bodyPr>
          <a:lstStyle/>
          <a:p>
            <a:r>
              <a:rPr lang="it-IT" sz="3200" b="1" dirty="0">
                <a:solidFill>
                  <a:srgbClr val="C00000"/>
                </a:solidFill>
                <a:latin typeface="+mn-lt"/>
              </a:rPr>
              <a:t>Le indicazioni per l’impianto dei CIEDs</a:t>
            </a:r>
          </a:p>
        </p:txBody>
      </p:sp>
      <p:sp>
        <p:nvSpPr>
          <p:cNvPr id="3" name="Segnaposto contenuto 2"/>
          <p:cNvSpPr>
            <a:spLocks noGrp="1"/>
          </p:cNvSpPr>
          <p:nvPr>
            <p:ph idx="1"/>
          </p:nvPr>
        </p:nvSpPr>
        <p:spPr>
          <a:xfrm>
            <a:off x="779477" y="1506842"/>
            <a:ext cx="10515600" cy="5032375"/>
          </a:xfrm>
        </p:spPr>
        <p:txBody>
          <a:bodyPr>
            <a:normAutofit lnSpcReduction="10000"/>
          </a:bodyPr>
          <a:lstStyle/>
          <a:p>
            <a:pPr fontAlgn="base">
              <a:buFont typeface="Wingdings" panose="05000000000000000000" pitchFamily="2" charset="2"/>
              <a:buChar char="ü"/>
            </a:pPr>
            <a:r>
              <a:rPr lang="it-IT" b="1" dirty="0"/>
              <a:t>PM</a:t>
            </a:r>
            <a:r>
              <a:rPr lang="it-IT" dirty="0"/>
              <a:t>: in tutti i quadri clinici in cui la frequenza cardiaca risulti patologicamente bassa, sia per contrastare i sintomi, sia a scopo profilattico nei pazienti asintomatici</a:t>
            </a:r>
          </a:p>
          <a:p>
            <a:pPr lvl="1" fontAlgn="base"/>
            <a:r>
              <a:rPr lang="it-IT" sz="2000" dirty="0"/>
              <a:t>Malattia del Nodo del seno, blocchi atrio-ventricolari, sincopi </a:t>
            </a:r>
            <a:r>
              <a:rPr lang="it-IT" sz="2000" dirty="0" err="1"/>
              <a:t>neuromediate</a:t>
            </a:r>
            <a:r>
              <a:rPr lang="it-IT" sz="2000" dirty="0"/>
              <a:t> </a:t>
            </a:r>
            <a:r>
              <a:rPr lang="it-IT" sz="2000" dirty="0" err="1"/>
              <a:t>cardioinibitorie</a:t>
            </a:r>
            <a:endParaRPr lang="it-IT" sz="2000" dirty="0"/>
          </a:p>
          <a:p>
            <a:pPr marL="457200" lvl="1" indent="0" fontAlgn="base">
              <a:buNone/>
            </a:pPr>
            <a:endParaRPr lang="it-IT" b="1" dirty="0"/>
          </a:p>
          <a:p>
            <a:pPr marL="273050" lvl="1" indent="-273050" fontAlgn="base">
              <a:buFont typeface="Wingdings" panose="05000000000000000000" pitchFamily="2" charset="2"/>
              <a:buChar char="ü"/>
            </a:pPr>
            <a:r>
              <a:rPr lang="it-IT" b="1" dirty="0"/>
              <a:t> </a:t>
            </a:r>
            <a:r>
              <a:rPr lang="it-IT" sz="2800" b="1" dirty="0"/>
              <a:t>ICD: </a:t>
            </a:r>
            <a:r>
              <a:rPr lang="it-IT" sz="2800" dirty="0"/>
              <a:t>in tutti i pazienti a rischio di aritmie ventricolari pericolose per la vita (FV/TV) o in prevenzione secondaria nei pazienti sopravvissuti ad un arresto cardiaco o a aritmie ventricolari sostenute pericolose</a:t>
            </a:r>
          </a:p>
          <a:p>
            <a:pPr marL="800100" lvl="2" indent="-342900" fontAlgn="base"/>
            <a:r>
              <a:rPr lang="it-IT" sz="2100" dirty="0"/>
              <a:t>Cardiopatia dilatativa post-ischemica, primitiva, TV sostenute/sincopali, FV idiopatica, </a:t>
            </a:r>
            <a:r>
              <a:rPr lang="it-IT" sz="2100" dirty="0" err="1"/>
              <a:t>etc</a:t>
            </a:r>
            <a:r>
              <a:rPr lang="it-IT" sz="2100" dirty="0"/>
              <a:t> </a:t>
            </a:r>
          </a:p>
          <a:p>
            <a:pPr lvl="1" fontAlgn="base"/>
            <a:endParaRPr lang="it-IT" b="1" dirty="0"/>
          </a:p>
          <a:p>
            <a:pPr marL="273050" lvl="1" indent="-273050" fontAlgn="base">
              <a:buFont typeface="Wingdings" panose="05000000000000000000" pitchFamily="2" charset="2"/>
              <a:buChar char="ü"/>
            </a:pPr>
            <a:r>
              <a:rPr lang="it-IT" sz="2800" b="1" dirty="0"/>
              <a:t>CRT: </a:t>
            </a:r>
            <a:r>
              <a:rPr lang="it-IT" sz="2800" dirty="0"/>
              <a:t>nei pazienti con insufficienza cardiaca sintomatica e con segni elettrocardiografici e/o ecocardiografici di ritardo dell’attivazione elettrica e contrazione </a:t>
            </a:r>
            <a:r>
              <a:rPr lang="it-IT" sz="2800" dirty="0" err="1"/>
              <a:t>dissincrona</a:t>
            </a:r>
            <a:r>
              <a:rPr lang="it-IT" sz="2800" dirty="0"/>
              <a:t> tra i due ventricoli </a:t>
            </a:r>
            <a:endParaRPr lang="it-IT" sz="2000" dirty="0"/>
          </a:p>
          <a:p>
            <a:endParaRPr lang="it-IT" dirty="0"/>
          </a:p>
        </p:txBody>
      </p:sp>
      <p:pic>
        <p:nvPicPr>
          <p:cNvPr id="4" name="Immagine 3">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3849270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847664" cy="1325563"/>
          </a:xfrm>
        </p:spPr>
        <p:txBody>
          <a:bodyPr>
            <a:normAutofit fontScale="90000"/>
          </a:bodyPr>
          <a:lstStyle/>
          <a:p>
            <a:r>
              <a:rPr lang="it-IT" dirty="0">
                <a:solidFill>
                  <a:srgbClr val="C00000"/>
                </a:solidFill>
                <a:latin typeface="+mn-lt"/>
              </a:rPr>
              <a:t>Criteri di scelta per i diversi modelli di </a:t>
            </a:r>
            <a:r>
              <a:rPr lang="it-IT" b="1" dirty="0">
                <a:solidFill>
                  <a:srgbClr val="C00000"/>
                </a:solidFill>
              </a:rPr>
              <a:t>dispositivi cardiaci impiantabili</a:t>
            </a:r>
            <a:br>
              <a:rPr lang="it-IT" b="1" dirty="0">
                <a:solidFill>
                  <a:srgbClr val="C00000"/>
                </a:solidFill>
              </a:rPr>
            </a:br>
            <a:endParaRPr lang="it-IT" b="1" dirty="0">
              <a:solidFill>
                <a:srgbClr val="C00000"/>
              </a:solidFill>
              <a:latin typeface="+mn-lt"/>
            </a:endParaRPr>
          </a:p>
        </p:txBody>
      </p:sp>
      <p:sp>
        <p:nvSpPr>
          <p:cNvPr id="3" name="Segnaposto contenuto 2"/>
          <p:cNvSpPr>
            <a:spLocks noGrp="1"/>
          </p:cNvSpPr>
          <p:nvPr>
            <p:ph idx="1"/>
          </p:nvPr>
        </p:nvSpPr>
        <p:spPr>
          <a:xfrm>
            <a:off x="719029" y="1778819"/>
            <a:ext cx="10515600" cy="4581341"/>
          </a:xfrm>
        </p:spPr>
        <p:txBody>
          <a:bodyPr>
            <a:normAutofit/>
          </a:bodyPr>
          <a:lstStyle/>
          <a:p>
            <a:pPr marL="0" indent="0">
              <a:buNone/>
            </a:pPr>
            <a:r>
              <a:rPr lang="it-IT" sz="1800" b="1" dirty="0"/>
              <a:t>Materiali e metodo </a:t>
            </a:r>
          </a:p>
          <a:p>
            <a:r>
              <a:rPr lang="it-IT" sz="1800" dirty="0"/>
              <a:t>Sono stati estratti tutti </a:t>
            </a:r>
            <a:r>
              <a:rPr lang="it-IT" sz="1800" b="1" dirty="0"/>
              <a:t>i consumi relativi ai dispositivi cardiaci impiantabili (pacemaker e defibrillatori) utilizzati </a:t>
            </a:r>
            <a:r>
              <a:rPr lang="it-IT" sz="1800" dirty="0"/>
              <a:t>nel corso degli anni </a:t>
            </a:r>
            <a:r>
              <a:rPr lang="it-IT" sz="1800" b="1" dirty="0" smtClean="0"/>
              <a:t>2020 </a:t>
            </a:r>
            <a:r>
              <a:rPr lang="it-IT" sz="1800" b="1" dirty="0"/>
              <a:t>e 2021</a:t>
            </a:r>
            <a:r>
              <a:rPr lang="it-IT" sz="1800" dirty="0"/>
              <a:t>, si è quindi calcolato il costo medio sostenuto e la </a:t>
            </a:r>
            <a:r>
              <a:rPr lang="it-IT" sz="1800" b="1" dirty="0"/>
              <a:t>forchetta di spesa possibile</a:t>
            </a:r>
            <a:r>
              <a:rPr lang="it-IT" sz="1800" dirty="0"/>
              <a:t> per ogni tipologia usata </a:t>
            </a:r>
            <a:r>
              <a:rPr lang="it-IT" sz="1800" b="1" dirty="0"/>
              <a:t>sulla base del numero dei pazienti trattati</a:t>
            </a:r>
            <a:r>
              <a:rPr lang="it-IT" sz="1800" dirty="0"/>
              <a:t>.</a:t>
            </a:r>
          </a:p>
          <a:p>
            <a:r>
              <a:rPr lang="it-IT" sz="1800" dirty="0"/>
              <a:t>Sono stati estratti tutti </a:t>
            </a:r>
            <a:r>
              <a:rPr lang="it-IT" sz="1800" b="1" dirty="0"/>
              <a:t>i DRG attinenti all’uso</a:t>
            </a:r>
            <a:endParaRPr lang="it-IT" sz="1800" dirty="0"/>
          </a:p>
          <a:p>
            <a:r>
              <a:rPr lang="it-IT" sz="1800" dirty="0"/>
              <a:t>Sono state descritte le </a:t>
            </a:r>
            <a:r>
              <a:rPr lang="it-IT" sz="1800" b="1" dirty="0"/>
              <a:t>caratteristiche tecniche di ogni modello di dispositivo. I dispositivi di ogni casa produttrice sono stati divisi in fasce per livello crescente di complessità tecnologica e per prezzo. </a:t>
            </a:r>
            <a:r>
              <a:rPr lang="it-IT" sz="1800" dirty="0"/>
              <a:t>Sono stati quindi  </a:t>
            </a:r>
            <a:r>
              <a:rPr lang="it-IT" sz="1800" b="1" dirty="0"/>
              <a:t>identificati i parametri clinici </a:t>
            </a:r>
            <a:r>
              <a:rPr lang="it-IT" sz="1800" dirty="0"/>
              <a:t>(le condizioni patologiche e il livello di rischio) che ne </a:t>
            </a:r>
            <a:r>
              <a:rPr lang="it-IT" sz="1800" b="1" dirty="0"/>
              <a:t>consigliano</a:t>
            </a:r>
            <a:r>
              <a:rPr lang="it-IT" sz="1800" dirty="0"/>
              <a:t> </a:t>
            </a:r>
            <a:r>
              <a:rPr lang="it-IT" sz="1800" b="1" dirty="0"/>
              <a:t>l’uso </a:t>
            </a:r>
            <a:r>
              <a:rPr lang="it-IT" sz="1800" dirty="0"/>
              <a:t>nei pazienti destinatari</a:t>
            </a:r>
          </a:p>
          <a:p>
            <a:r>
              <a:rPr lang="it-IT" sz="1800" dirty="0"/>
              <a:t>Si è quindi </a:t>
            </a:r>
            <a:r>
              <a:rPr lang="it-IT" sz="1800" b="1" dirty="0"/>
              <a:t>proposto un algoritmo di scelta</a:t>
            </a:r>
            <a:r>
              <a:rPr lang="it-IT" sz="1800" dirty="0"/>
              <a:t> </a:t>
            </a:r>
            <a:r>
              <a:rPr lang="it-IT" sz="1800" b="1" dirty="0"/>
              <a:t>del modello appropriato </a:t>
            </a:r>
            <a:r>
              <a:rPr lang="it-IT" sz="1800" dirty="0"/>
              <a:t>sulla base della patologia principale e delle patologie concomitanti  e delle caratteristiche tecniche ritenute utili ai vari contesti clinici</a:t>
            </a:r>
            <a:endParaRPr lang="it-IT" sz="1800" strike="sngStrike" dirty="0"/>
          </a:p>
          <a:p>
            <a:r>
              <a:rPr lang="it-IT" sz="1800" dirty="0"/>
              <a:t>Il progetto prevede una prima </a:t>
            </a:r>
            <a:r>
              <a:rPr lang="it-IT" sz="1800" b="1" i="1" dirty="0"/>
              <a:t>fase retrospettiva </a:t>
            </a:r>
            <a:r>
              <a:rPr lang="it-IT" sz="1800" dirty="0"/>
              <a:t>in cui si analizzerà </a:t>
            </a:r>
            <a:r>
              <a:rPr lang="it-IT" sz="1800" b="1" dirty="0"/>
              <a:t>l’impiego dei vari modelli su base storica (6 mesi), </a:t>
            </a:r>
            <a:r>
              <a:rPr lang="it-IT" sz="1800" dirty="0"/>
              <a:t>simulando l’utilizzo dell’algoritmo e verificando la differenza tra la scelta basata sull’algoritmo e quella effettivamente compiuta. Successivamente si eseguirà </a:t>
            </a:r>
            <a:r>
              <a:rPr lang="it-IT" sz="1800" b="1" i="1" dirty="0"/>
              <a:t>un’analisi prospettica </a:t>
            </a:r>
            <a:r>
              <a:rPr lang="it-IT" sz="1800" dirty="0"/>
              <a:t>per un arco temporale simmetrico (6 mesi)  implementando nella pratica clinica l’algoritmo proposto</a:t>
            </a:r>
          </a:p>
        </p:txBody>
      </p:sp>
      <p:pic>
        <p:nvPicPr>
          <p:cNvPr id="4" name="Immagine 3">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862096" y="55305"/>
            <a:ext cx="1204856" cy="619640"/>
          </a:xfrm>
          <a:prstGeom prst="rect">
            <a:avLst/>
          </a:prstGeom>
        </p:spPr>
      </p:pic>
    </p:spTree>
    <p:extLst>
      <p:ext uri="{BB962C8B-B14F-4D97-AF65-F5344CB8AC3E}">
        <p14:creationId xmlns:p14="http://schemas.microsoft.com/office/powerpoint/2010/main" val="2383862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401A86-5130-1299-D3DB-D84659922F49}"/>
              </a:ext>
            </a:extLst>
          </p:cNvPr>
          <p:cNvSpPr>
            <a:spLocks noGrp="1"/>
          </p:cNvSpPr>
          <p:nvPr>
            <p:ph type="title"/>
          </p:nvPr>
        </p:nvSpPr>
        <p:spPr>
          <a:xfrm>
            <a:off x="838200" y="0"/>
            <a:ext cx="10515600" cy="1325563"/>
          </a:xfrm>
        </p:spPr>
        <p:txBody>
          <a:bodyPr/>
          <a:lstStyle/>
          <a:p>
            <a:r>
              <a:rPr lang="it-IT" b="1" dirty="0">
                <a:solidFill>
                  <a:srgbClr val="C00000"/>
                </a:solidFill>
              </a:rPr>
              <a:t>Limitazioni</a:t>
            </a:r>
          </a:p>
        </p:txBody>
      </p:sp>
      <p:sp>
        <p:nvSpPr>
          <p:cNvPr id="3" name="Segnaposto contenuto 2">
            <a:extLst>
              <a:ext uri="{FF2B5EF4-FFF2-40B4-BE49-F238E27FC236}">
                <a16:creationId xmlns:a16="http://schemas.microsoft.com/office/drawing/2014/main" id="{31977439-10D1-4AC4-9CD7-4528873B18F4}"/>
              </a:ext>
            </a:extLst>
          </p:cNvPr>
          <p:cNvSpPr>
            <a:spLocks noGrp="1"/>
          </p:cNvSpPr>
          <p:nvPr>
            <p:ph idx="1"/>
          </p:nvPr>
        </p:nvSpPr>
        <p:spPr>
          <a:xfrm>
            <a:off x="838200" y="1325563"/>
            <a:ext cx="10515600" cy="5324619"/>
          </a:xfrm>
        </p:spPr>
        <p:txBody>
          <a:bodyPr>
            <a:normAutofit fontScale="92500" lnSpcReduction="10000"/>
          </a:bodyPr>
          <a:lstStyle/>
          <a:p>
            <a:r>
              <a:rPr lang="it-IT" sz="2000" dirty="0"/>
              <a:t>Analisi subordinata alla </a:t>
            </a:r>
            <a:r>
              <a:rPr lang="it-IT" sz="2000" b="1" dirty="0" err="1"/>
              <a:t>disponibilita’</a:t>
            </a:r>
            <a:r>
              <a:rPr lang="it-IT" sz="2000" b="1" dirty="0"/>
              <a:t> dei vari modelli nelle diverse gare </a:t>
            </a:r>
            <a:r>
              <a:rPr lang="it-IT" sz="2000" dirty="0"/>
              <a:t>attive presso la nostra ASL</a:t>
            </a:r>
          </a:p>
          <a:p>
            <a:r>
              <a:rPr lang="it-IT" sz="2000" dirty="0"/>
              <a:t>La scelta della casa costruttrice nelle sostituzioni di generatore e’ quasi sempre determinata dalla </a:t>
            </a:r>
            <a:r>
              <a:rPr lang="it-IT" sz="2000" b="1" dirty="0"/>
              <a:t>necessita’ clinica di mantenere la </a:t>
            </a:r>
            <a:r>
              <a:rPr lang="it-IT" sz="2000" b="1" dirty="0" err="1"/>
              <a:t>compatibilita’</a:t>
            </a:r>
            <a:r>
              <a:rPr lang="it-IT" sz="2000" b="1" dirty="0"/>
              <a:t> certificata per la risonanza magnetica (RMN)</a:t>
            </a:r>
          </a:p>
          <a:p>
            <a:r>
              <a:rPr lang="it-IT" sz="2000" dirty="0"/>
              <a:t>Per i primi impianti, dovendosi utilizzare generatori ed elettrocateteri della stessa azienda al fine di garantire la </a:t>
            </a:r>
            <a:r>
              <a:rPr lang="it-IT" sz="2000" dirty="0" err="1"/>
              <a:t>compatibilita’</a:t>
            </a:r>
            <a:r>
              <a:rPr lang="it-IT" sz="2000" dirty="0"/>
              <a:t> certificata alla RMN del sistema, la scelta tra le diverse marche disponibili di generatori </a:t>
            </a:r>
            <a:r>
              <a:rPr lang="it-IT" sz="2000" dirty="0" err="1"/>
              <a:t>rimarra’</a:t>
            </a:r>
            <a:r>
              <a:rPr lang="it-IT" sz="2000" dirty="0"/>
              <a:t> sempre condizionata dal </a:t>
            </a:r>
            <a:r>
              <a:rPr lang="it-IT" sz="2000" b="1" dirty="0"/>
              <a:t>profilo di sicurezza e  </a:t>
            </a:r>
            <a:r>
              <a:rPr lang="it-IT" sz="2000" b="1" dirty="0" err="1"/>
              <a:t>manegevolezza</a:t>
            </a:r>
            <a:r>
              <a:rPr lang="it-IT" sz="2000" b="1" dirty="0"/>
              <a:t> degli elettrocateteri </a:t>
            </a:r>
            <a:r>
              <a:rPr lang="it-IT" sz="2000" dirty="0"/>
              <a:t>da posizionare attraverso il sistema venoso all’interno del cuore. </a:t>
            </a:r>
            <a:r>
              <a:rPr lang="it-IT" sz="2000" b="1" dirty="0"/>
              <a:t>Tale fattore e’ inevitabilmente soggettivo per ogni singolo operatore e conseguente alla personale relativa esperienza, percezione e </a:t>
            </a:r>
            <a:r>
              <a:rPr lang="it-IT" sz="2000" b="1" dirty="0" err="1"/>
              <a:t>sensibilita’</a:t>
            </a:r>
            <a:r>
              <a:rPr lang="it-IT" sz="2000" b="1" dirty="0"/>
              <a:t>. </a:t>
            </a:r>
          </a:p>
          <a:p>
            <a:r>
              <a:rPr lang="it-IT" sz="2000" dirty="0"/>
              <a:t>Lo studio ha come obiettivo quello di favorire e migliorare l’appropriatezza, e quindi il rapporto costo/efficacia, della scelta da parte degli operatori delle diverse fasce (identificate sulla base del  prezzo e </a:t>
            </a:r>
            <a:r>
              <a:rPr lang="it-IT" sz="2000" dirty="0" err="1"/>
              <a:t>complessita’</a:t>
            </a:r>
            <a:r>
              <a:rPr lang="it-IT" sz="2000" dirty="0"/>
              <a:t> tecnologica) dei dispositivi impiantabili per i diversi setting clinici descritti. </a:t>
            </a:r>
            <a:r>
              <a:rPr lang="it-IT" sz="2000" b="1" dirty="0"/>
              <a:t>All’interno di ognuna delle fasce identificate, la scelta di una marca rispetto all’altra e’ piu’ difficilmente assoggettabile ad un algoritmo per le diverse motivazioni </a:t>
            </a:r>
            <a:r>
              <a:rPr lang="it-IT" sz="2000" b="1" dirty="0" err="1"/>
              <a:t>sovradescritte</a:t>
            </a:r>
            <a:r>
              <a:rPr lang="it-IT" sz="2000" dirty="0"/>
              <a:t>. </a:t>
            </a:r>
          </a:p>
          <a:p>
            <a:r>
              <a:rPr lang="it-IT" sz="2000" dirty="0"/>
              <a:t>Va inoltre ricordato che la </a:t>
            </a:r>
            <a:r>
              <a:rPr lang="it-IT" sz="2000" b="1" dirty="0"/>
              <a:t>diversificazione da parte di un singolo centro nell’utilizzo di dispositivi di diversi produttori,</a:t>
            </a:r>
            <a:r>
              <a:rPr lang="it-IT" sz="2000" dirty="0"/>
              <a:t> e’ sempre </a:t>
            </a:r>
            <a:r>
              <a:rPr lang="it-IT" sz="2000" b="1" dirty="0"/>
              <a:t>raccomandabile</a:t>
            </a:r>
            <a:r>
              <a:rPr lang="it-IT" sz="2000" dirty="0"/>
              <a:t> al fine di una </a:t>
            </a:r>
            <a:r>
              <a:rPr lang="it-IT" sz="2000" b="1" dirty="0"/>
              <a:t>maggior protezione dalle conseguenze dei possibili avvisi di sicurezza </a:t>
            </a:r>
            <a:r>
              <a:rPr lang="it-IT" sz="2000" dirty="0"/>
              <a:t>e piu’ in generale per garantire da parte delle aziende produttrici, grazie alla competizione commerciale, una costante e necessaria attenzione alla </a:t>
            </a:r>
            <a:r>
              <a:rPr lang="it-IT" sz="2000" b="1" dirty="0"/>
              <a:t>ricerca e sviluppo di innovazioni tecnologiche sempre piu’ sicure ed efficaci.</a:t>
            </a:r>
          </a:p>
        </p:txBody>
      </p:sp>
      <p:pic>
        <p:nvPicPr>
          <p:cNvPr id="4" name="Immagine 3">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412071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A1B29D0-C0EC-4C89-ADE8-F3F01846BD55}"/>
              </a:ext>
            </a:extLst>
          </p:cNvPr>
          <p:cNvSpPr>
            <a:spLocks noGrp="1"/>
          </p:cNvSpPr>
          <p:nvPr>
            <p:ph type="title"/>
          </p:nvPr>
        </p:nvSpPr>
        <p:spPr>
          <a:xfrm>
            <a:off x="348568" y="96495"/>
            <a:ext cx="10515600" cy="1325563"/>
          </a:xfrm>
        </p:spPr>
        <p:txBody>
          <a:bodyPr>
            <a:normAutofit/>
          </a:bodyPr>
          <a:lstStyle/>
          <a:p>
            <a:r>
              <a:rPr lang="it-IT" sz="3600" b="1" dirty="0">
                <a:solidFill>
                  <a:srgbClr val="C00000"/>
                </a:solidFill>
                <a:latin typeface="+mn-lt"/>
              </a:rPr>
              <a:t>Pace Maker </a:t>
            </a:r>
            <a:r>
              <a:rPr lang="it-IT" sz="3600" dirty="0">
                <a:solidFill>
                  <a:srgbClr val="C00000"/>
                </a:solidFill>
                <a:latin typeface="+mn-lt"/>
              </a:rPr>
              <a:t>Tiers</a:t>
            </a:r>
          </a:p>
        </p:txBody>
      </p:sp>
      <p:sp>
        <p:nvSpPr>
          <p:cNvPr id="5" name="Segnaposto numero diapositiva 4">
            <a:extLst>
              <a:ext uri="{FF2B5EF4-FFF2-40B4-BE49-F238E27FC236}">
                <a16:creationId xmlns:a16="http://schemas.microsoft.com/office/drawing/2014/main" id="{8822F69A-6735-4680-945D-AB21D9DC5B59}"/>
              </a:ext>
            </a:extLst>
          </p:cNvPr>
          <p:cNvSpPr>
            <a:spLocks noGrp="1"/>
          </p:cNvSpPr>
          <p:nvPr>
            <p:ph type="sldNum" sz="quarter" idx="12"/>
          </p:nvPr>
        </p:nvSpPr>
        <p:spPr/>
        <p:txBody>
          <a:bodyPr/>
          <a:lstStyle/>
          <a:p>
            <a:pPr algn="r"/>
            <a:fld id="{08789A15-EB12-475A-B928-16016871B2F7}" type="slidenum">
              <a:rPr lang="en-US" smtClean="0"/>
              <a:pPr algn="r"/>
              <a:t>13</a:t>
            </a:fld>
            <a:endParaRPr lang="en-US" dirty="0"/>
          </a:p>
        </p:txBody>
      </p:sp>
      <p:graphicFrame>
        <p:nvGraphicFramePr>
          <p:cNvPr id="6" name="Group 7">
            <a:extLst>
              <a:ext uri="{FF2B5EF4-FFF2-40B4-BE49-F238E27FC236}">
                <a16:creationId xmlns:a16="http://schemas.microsoft.com/office/drawing/2014/main" id="{7D89E865-87B9-4F3E-B372-64AD4F22FA7F}"/>
              </a:ext>
            </a:extLst>
          </p:cNvPr>
          <p:cNvGraphicFramePr>
            <a:graphicFrameLocks noGrp="1"/>
          </p:cNvGraphicFramePr>
          <p:nvPr>
            <p:extLst>
              <p:ext uri="{D42A27DB-BD31-4B8C-83A1-F6EECF244321}">
                <p14:modId xmlns:p14="http://schemas.microsoft.com/office/powerpoint/2010/main" val="4042270727"/>
              </p:ext>
            </p:extLst>
          </p:nvPr>
        </p:nvGraphicFramePr>
        <p:xfrm>
          <a:off x="432078" y="1316334"/>
          <a:ext cx="11234057" cy="5187463"/>
        </p:xfrm>
        <a:graphic>
          <a:graphicData uri="http://schemas.openxmlformats.org/drawingml/2006/table">
            <a:tbl>
              <a:tblPr bandRow="1">
                <a:tableStyleId>{8A107856-5554-42FB-B03E-39F5DBC370BA}</a:tableStyleId>
              </a:tblPr>
              <a:tblGrid>
                <a:gridCol w="1646234">
                  <a:extLst>
                    <a:ext uri="{9D8B030D-6E8A-4147-A177-3AD203B41FA5}">
                      <a16:colId xmlns:a16="http://schemas.microsoft.com/office/drawing/2014/main" val="20000"/>
                    </a:ext>
                  </a:extLst>
                </a:gridCol>
                <a:gridCol w="1840608">
                  <a:extLst>
                    <a:ext uri="{9D8B030D-6E8A-4147-A177-3AD203B41FA5}">
                      <a16:colId xmlns:a16="http://schemas.microsoft.com/office/drawing/2014/main" val="20001"/>
                    </a:ext>
                  </a:extLst>
                </a:gridCol>
                <a:gridCol w="2034983">
                  <a:extLst>
                    <a:ext uri="{9D8B030D-6E8A-4147-A177-3AD203B41FA5}">
                      <a16:colId xmlns:a16="http://schemas.microsoft.com/office/drawing/2014/main" val="20002"/>
                    </a:ext>
                  </a:extLst>
                </a:gridCol>
                <a:gridCol w="1967548">
                  <a:extLst>
                    <a:ext uri="{9D8B030D-6E8A-4147-A177-3AD203B41FA5}">
                      <a16:colId xmlns:a16="http://schemas.microsoft.com/office/drawing/2014/main" val="20003"/>
                    </a:ext>
                  </a:extLst>
                </a:gridCol>
                <a:gridCol w="1872342">
                  <a:extLst>
                    <a:ext uri="{9D8B030D-6E8A-4147-A177-3AD203B41FA5}">
                      <a16:colId xmlns:a16="http://schemas.microsoft.com/office/drawing/2014/main" val="20004"/>
                    </a:ext>
                  </a:extLst>
                </a:gridCol>
                <a:gridCol w="1872342">
                  <a:extLst>
                    <a:ext uri="{9D8B030D-6E8A-4147-A177-3AD203B41FA5}">
                      <a16:colId xmlns:a16="http://schemas.microsoft.com/office/drawing/2014/main" val="20005"/>
                    </a:ext>
                  </a:extLst>
                </a:gridCol>
              </a:tblGrid>
              <a:tr h="887764">
                <a:tc>
                  <a:txBody>
                    <a:bodyPr/>
                    <a:lstStyle/>
                    <a:p>
                      <a:pPr marL="0" marR="0" lvl="0" indent="228600" algn="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extLst>
                  <a:ext uri="{0D108BD9-81ED-4DB2-BD59-A6C34878D82A}">
                    <a16:rowId xmlns:a16="http://schemas.microsoft.com/office/drawing/2014/main" val="10000"/>
                  </a:ext>
                </a:extLst>
              </a:tr>
              <a:tr h="1155782">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a:ln>
                            <a:noFill/>
                          </a:ln>
                          <a:effectLst/>
                        </a:rPr>
                        <a:t>PREMIUM</a:t>
                      </a:r>
                      <a:endParaRPr kumimoji="0" lang="de-DE" sz="16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rgbClr val="C46F8A"/>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400" u="none" strike="noStrike" cap="none" normalizeH="0" baseline="0" dirty="0">
                          <a:ln>
                            <a:noFill/>
                          </a:ln>
                          <a:solidFill>
                            <a:srgbClr val="000000"/>
                          </a:solidFill>
                          <a:effectLst/>
                        </a:rPr>
                        <a:t>ACCOLADE MRI</a:t>
                      </a:r>
                    </a:p>
                  </a:txBody>
                  <a:tcPr marL="36000" marR="36000" marT="46808" marB="46808"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AZURE XT</a:t>
                      </a:r>
                    </a:p>
                  </a:txBody>
                  <a:tcPr marL="36000" marR="36000" marT="46808" marB="46808"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ASSURITY MRI</a:t>
                      </a:r>
                    </a:p>
                  </a:txBody>
                  <a:tcPr marL="36000" marR="36000" marT="46808" marB="46808"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a:ln>
                            <a:noFill/>
                          </a:ln>
                          <a:solidFill>
                            <a:srgbClr val="000000"/>
                          </a:solidFill>
                          <a:effectLst/>
                          <a:latin typeface="+mn-lt"/>
                          <a:ea typeface="+mn-ea"/>
                          <a:cs typeface="+mn-cs"/>
                        </a:rPr>
                        <a:t>EVITY/ENITRA/</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a:ln>
                            <a:noFill/>
                          </a:ln>
                          <a:solidFill>
                            <a:srgbClr val="000000"/>
                          </a:solidFill>
                          <a:effectLst/>
                          <a:latin typeface="+mn-lt"/>
                          <a:ea typeface="+mn-ea"/>
                          <a:cs typeface="+mn-cs"/>
                        </a:rPr>
                        <a:t>EDORA 8</a:t>
                      </a:r>
                      <a:endParaRPr kumimoji="0" lang="de-DE" sz="1400" u="none" strike="noStrike" kern="1200" cap="none" normalizeH="0" baseline="0" dirty="0">
                        <a:ln>
                          <a:noFill/>
                        </a:ln>
                        <a:solidFill>
                          <a:srgbClr val="000000"/>
                        </a:solidFill>
                        <a:effectLst/>
                        <a:latin typeface="+mn-lt"/>
                        <a:ea typeface="+mn-ea"/>
                        <a:cs typeface="+mn-cs"/>
                      </a:endParaRPr>
                    </a:p>
                  </a:txBody>
                  <a:tcPr marL="36000" marR="36000" marT="46808" marB="46808"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1" u="none" strike="noStrike" kern="1200" cap="none" normalizeH="0" baseline="0">
                          <a:ln>
                            <a:noFill/>
                          </a:ln>
                          <a:solidFill>
                            <a:srgbClr val="000000"/>
                          </a:solidFill>
                          <a:effectLst/>
                          <a:latin typeface="+mn-lt"/>
                          <a:ea typeface="+mn-ea"/>
                          <a:cs typeface="+mn-cs"/>
                        </a:rPr>
                        <a:t>ALIZEA</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0" u="none" strike="noStrike" kern="1200" cap="none" normalizeH="0" baseline="0">
                          <a:ln>
                            <a:noFill/>
                          </a:ln>
                          <a:solidFill>
                            <a:srgbClr val="000000"/>
                          </a:solidFill>
                          <a:effectLst/>
                          <a:latin typeface="+mn-lt"/>
                          <a:ea typeface="+mn-ea"/>
                          <a:cs typeface="+mn-cs"/>
                        </a:rPr>
                        <a:t>ENO</a:t>
                      </a:r>
                      <a:endParaRPr kumimoji="0" lang="de-DE" sz="1400" b="0" u="none" strike="noStrike" kern="1200" cap="none" normalizeH="0" baseline="0" dirty="0">
                        <a:ln>
                          <a:noFill/>
                        </a:ln>
                        <a:solidFill>
                          <a:srgbClr val="000000"/>
                        </a:solidFill>
                        <a:effectLst/>
                        <a:latin typeface="+mn-lt"/>
                        <a:ea typeface="+mn-ea"/>
                        <a:cs typeface="+mn-cs"/>
                      </a:endParaRPr>
                    </a:p>
                  </a:txBody>
                  <a:tcPr marL="36000" marR="144000" marT="46808" marB="46808" anchor="ctr" horzOverflow="overflow">
                    <a:solidFill>
                      <a:schemeClr val="accent2">
                        <a:lumMod val="20000"/>
                        <a:lumOff val="80000"/>
                      </a:schemeClr>
                    </a:solidFill>
                  </a:tcPr>
                </a:tc>
                <a:extLst>
                  <a:ext uri="{0D108BD9-81ED-4DB2-BD59-A6C34878D82A}">
                    <a16:rowId xmlns:a16="http://schemas.microsoft.com/office/drawing/2014/main" val="10001"/>
                  </a:ext>
                </a:extLst>
              </a:tr>
              <a:tr h="1100371">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a:ln>
                            <a:noFill/>
                          </a:ln>
                          <a:effectLst/>
                        </a:rPr>
                        <a:t>CORE</a:t>
                      </a:r>
                      <a:endParaRPr kumimoji="0" lang="de-DE" sz="16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u="none" strike="noStrike" cap="none" normalizeH="0" baseline="0">
                          <a:ln>
                            <a:noFill/>
                          </a:ln>
                          <a:solidFill>
                            <a:srgbClr val="000000"/>
                          </a:solidFill>
                          <a:effectLst/>
                        </a:rPr>
                        <a:t>PROPONENT MRI</a:t>
                      </a:r>
                      <a:endParaRPr kumimoji="0" lang="en-US" sz="1400" u="none" strike="noStrike" cap="none" normalizeH="0" baseline="0" dirty="0">
                        <a:ln>
                          <a:noFill/>
                        </a:ln>
                        <a:solidFill>
                          <a:srgbClr val="000000"/>
                        </a:solidFill>
                        <a:effectLst/>
                      </a:endParaRPr>
                    </a:p>
                  </a:txBody>
                  <a:tcPr marL="36000" marR="36000" marT="46808" marB="46808"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b="0" i="0" u="none" strike="noStrike" cap="none" normalizeH="0" baseline="0">
                          <a:ln>
                            <a:noFill/>
                          </a:ln>
                          <a:solidFill>
                            <a:srgbClr val="000000"/>
                          </a:solidFill>
                          <a:effectLst/>
                          <a:latin typeface="Arial" pitchFamily="34" charset="0"/>
                          <a:ea typeface="MS PGothic" pitchFamily="34" charset="-128"/>
                          <a:cs typeface="Arial" pitchFamily="34" charset="0"/>
                        </a:rPr>
                        <a:t>AZURE S</a:t>
                      </a:r>
                      <a:endParaRPr kumimoji="0" lang="de-DE"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ENDURITY MRI</a:t>
                      </a:r>
                    </a:p>
                  </a:txBody>
                  <a:tcPr marL="36000" marR="36000" marT="46808" marB="46808"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a:ln>
                            <a:noFill/>
                          </a:ln>
                          <a:solidFill>
                            <a:srgbClr val="000000"/>
                          </a:solidFill>
                          <a:effectLst/>
                          <a:latin typeface="+mn-lt"/>
                          <a:ea typeface="+mn-ea"/>
                          <a:cs typeface="+mn-cs"/>
                        </a:rPr>
                        <a:t>EVITY/ENITRA 6</a:t>
                      </a:r>
                      <a:endParaRPr kumimoji="0" lang="de-DE" sz="1400" u="none" strike="noStrike" kern="1200" cap="none" normalizeH="0" baseline="0" dirty="0">
                        <a:ln>
                          <a:noFill/>
                        </a:ln>
                        <a:solidFill>
                          <a:srgbClr val="000000"/>
                        </a:solidFill>
                        <a:effectLst/>
                        <a:latin typeface="+mn-lt"/>
                        <a:ea typeface="+mn-ea"/>
                        <a:cs typeface="+mn-cs"/>
                      </a:endParaRPr>
                    </a:p>
                  </a:txBody>
                  <a:tcPr marL="36000" marR="36000" marT="46808" marB="46808"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1" u="none" strike="noStrike" kern="1200" cap="none" normalizeH="0" baseline="0">
                          <a:ln>
                            <a:noFill/>
                          </a:ln>
                          <a:solidFill>
                            <a:srgbClr val="000000"/>
                          </a:solidFill>
                          <a:effectLst/>
                          <a:latin typeface="+mn-lt"/>
                          <a:ea typeface="+mn-ea"/>
                          <a:cs typeface="+mn-cs"/>
                        </a:rPr>
                        <a:t>BOREA</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0" u="none" strike="noStrike" kern="1200" cap="none" normalizeH="0" baseline="0">
                          <a:ln>
                            <a:noFill/>
                          </a:ln>
                          <a:solidFill>
                            <a:srgbClr val="000000"/>
                          </a:solidFill>
                          <a:effectLst/>
                          <a:latin typeface="+mn-lt"/>
                          <a:ea typeface="+mn-ea"/>
                          <a:cs typeface="+mn-cs"/>
                        </a:rPr>
                        <a:t>TEO</a:t>
                      </a:r>
                      <a:endParaRPr kumimoji="0" lang="de-DE" sz="1400" b="0" u="none" strike="noStrike" kern="1200" cap="none" normalizeH="0" baseline="0" dirty="0">
                        <a:ln>
                          <a:noFill/>
                        </a:ln>
                        <a:solidFill>
                          <a:srgbClr val="000000"/>
                        </a:solidFill>
                        <a:effectLst/>
                        <a:latin typeface="+mn-lt"/>
                        <a:ea typeface="+mn-ea"/>
                        <a:cs typeface="+mn-cs"/>
                      </a:endParaRPr>
                    </a:p>
                  </a:txBody>
                  <a:tcPr marL="36000" marR="144000" marT="46808" marB="46808" anchor="ctr" horzOverflow="overflow">
                    <a:solidFill>
                      <a:schemeClr val="accent2">
                        <a:lumMod val="40000"/>
                        <a:lumOff val="60000"/>
                      </a:schemeClr>
                    </a:solidFill>
                  </a:tcPr>
                </a:tc>
                <a:extLst>
                  <a:ext uri="{0D108BD9-81ED-4DB2-BD59-A6C34878D82A}">
                    <a16:rowId xmlns:a16="http://schemas.microsoft.com/office/drawing/2014/main" val="10002"/>
                  </a:ext>
                </a:extLst>
              </a:tr>
              <a:tr h="1021773">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a:ln>
                            <a:noFill/>
                          </a:ln>
                          <a:effectLst/>
                        </a:rPr>
                        <a:t>VALUE</a:t>
                      </a:r>
                      <a:endParaRPr kumimoji="0" lang="de-DE" sz="1600" b="1" u="none" strike="noStrike" cap="none" normalizeH="0" baseline="0" dirty="0">
                        <a:ln>
                          <a:noFill/>
                        </a:ln>
                        <a:effectLst/>
                      </a:endParaRPr>
                    </a:p>
                  </a:txBody>
                  <a:tcPr marL="36000" marR="36000" marT="46808" marB="46808" anchor="ctr"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a:ln>
                            <a:noFill/>
                          </a:ln>
                          <a:solidFill>
                            <a:srgbClr val="000000"/>
                          </a:solidFill>
                          <a:effectLst/>
                          <a:latin typeface="+mn-lt"/>
                          <a:ea typeface="+mn-ea"/>
                          <a:cs typeface="+mn-cs"/>
                        </a:rPr>
                        <a:t>ESSENTIO MRI</a:t>
                      </a:r>
                      <a:endParaRPr kumimoji="0" lang="de-DE" sz="1400" u="none" strike="noStrike" kern="1200" cap="none" normalizeH="0" baseline="0" dirty="0">
                        <a:ln>
                          <a:noFill/>
                        </a:ln>
                        <a:solidFill>
                          <a:srgbClr val="000000"/>
                        </a:solidFill>
                        <a:effectLst/>
                        <a:latin typeface="+mn-lt"/>
                        <a:ea typeface="+mn-ea"/>
                        <a:cs typeface="+mn-cs"/>
                      </a:endParaRPr>
                    </a:p>
                  </a:txBody>
                  <a:tcPr marL="36000" marR="36000" marT="46808" marB="46808"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de-DE" sz="1400" b="0" i="0" u="none" strike="noStrike" cap="none" normalizeH="0" baseline="0">
                          <a:ln>
                            <a:noFill/>
                          </a:ln>
                          <a:solidFill>
                            <a:srgbClr val="000000"/>
                          </a:solidFill>
                          <a:effectLst/>
                          <a:latin typeface="Arial" pitchFamily="34" charset="0"/>
                          <a:ea typeface="MS PGothic" pitchFamily="34" charset="-128"/>
                          <a:cs typeface="Arial" pitchFamily="34" charset="0"/>
                        </a:rPr>
                        <a:t>ATTESTA</a:t>
                      </a:r>
                      <a:endParaRPr kumimoji="0" lang="de-DE"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de-DE"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ENDURITY</a:t>
                      </a:r>
                    </a:p>
                  </a:txBody>
                  <a:tcPr marL="36000" marR="36000" marT="46808" marB="46808"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ENTICOS 8</a:t>
                      </a:r>
                    </a:p>
                  </a:txBody>
                  <a:tcPr marL="36000" marR="36000" marT="46808" marB="46808"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1" u="none" strike="noStrike" kern="1200" cap="none" normalizeH="0" baseline="0">
                          <a:ln>
                            <a:noFill/>
                          </a:ln>
                          <a:solidFill>
                            <a:srgbClr val="000000"/>
                          </a:solidFill>
                          <a:effectLst/>
                          <a:latin typeface="+mn-lt"/>
                          <a:ea typeface="+mn-ea"/>
                          <a:cs typeface="+mn-cs"/>
                        </a:rPr>
                        <a:t>CELEA</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0" u="none" strike="noStrike" kern="1200" cap="none" normalizeH="0" baseline="0">
                          <a:ln>
                            <a:noFill/>
                          </a:ln>
                          <a:solidFill>
                            <a:srgbClr val="000000"/>
                          </a:solidFill>
                          <a:effectLst/>
                          <a:latin typeface="+mn-lt"/>
                          <a:ea typeface="+mn-ea"/>
                          <a:cs typeface="+mn-cs"/>
                        </a:rPr>
                        <a:t>OTO</a:t>
                      </a:r>
                      <a:endParaRPr kumimoji="0" lang="de-DE" sz="1400" b="0" u="none" strike="noStrike" kern="1200" cap="none" normalizeH="0" baseline="0" dirty="0">
                        <a:ln>
                          <a:noFill/>
                        </a:ln>
                        <a:solidFill>
                          <a:srgbClr val="000000"/>
                        </a:solidFill>
                        <a:effectLst/>
                        <a:latin typeface="+mn-lt"/>
                        <a:ea typeface="+mn-ea"/>
                        <a:cs typeface="+mn-cs"/>
                      </a:endParaRPr>
                    </a:p>
                  </a:txBody>
                  <a:tcPr marL="36000" marR="144000" marT="46808" marB="46808" anchor="ctr" horzOverflow="overflow">
                    <a:solidFill>
                      <a:schemeClr val="accent2">
                        <a:lumMod val="20000"/>
                        <a:lumOff val="80000"/>
                      </a:schemeClr>
                    </a:solidFill>
                  </a:tcPr>
                </a:tc>
                <a:extLst>
                  <a:ext uri="{0D108BD9-81ED-4DB2-BD59-A6C34878D82A}">
                    <a16:rowId xmlns:a16="http://schemas.microsoft.com/office/drawing/2014/main" val="10003"/>
                  </a:ext>
                </a:extLst>
              </a:tr>
              <a:tr h="1021773">
                <a:tc>
                  <a:txBody>
                    <a:bodyPr/>
                    <a:lstStyle/>
                    <a:p>
                      <a:pPr marL="0" marR="0" lvl="0" indent="0" algn="ctr" defTabSz="457200" rtl="0" eaLnBrk="1" fontAlgn="base" latinLnBrk="0" hangingPunct="1">
                        <a:lnSpc>
                          <a:spcPct val="100000"/>
                        </a:lnSpc>
                        <a:spcBef>
                          <a:spcPts val="600"/>
                        </a:spcBef>
                        <a:spcAft>
                          <a:spcPts val="600"/>
                        </a:spcAft>
                        <a:buClrTx/>
                        <a:buSzTx/>
                        <a:buFontTx/>
                        <a:buNone/>
                        <a:tabLst/>
                        <a:defRPr/>
                      </a:pPr>
                      <a:r>
                        <a:rPr kumimoji="0" lang="de-DE" sz="1600" b="1" i="0" u="none" strike="noStrike" kern="1200" cap="none" normalizeH="0" baseline="0">
                          <a:ln>
                            <a:noFill/>
                          </a:ln>
                          <a:solidFill>
                            <a:schemeClr val="dk1"/>
                          </a:solidFill>
                          <a:effectLst/>
                          <a:latin typeface="+mn-lt"/>
                          <a:ea typeface="+mn-ea"/>
                          <a:cs typeface="+mn-cs"/>
                        </a:rPr>
                        <a:t>BASIC</a:t>
                      </a:r>
                      <a:endParaRPr kumimoji="0" lang="de-DE" sz="1600" b="1" i="0" u="none" strike="noStrike" kern="1200" cap="none" normalizeH="0" baseline="0" dirty="0">
                        <a:ln>
                          <a:noFill/>
                        </a:ln>
                        <a:solidFill>
                          <a:schemeClr val="dk1"/>
                        </a:solidFill>
                        <a:effectLst/>
                        <a:latin typeface="+mn-lt"/>
                        <a:ea typeface="+mn-ea"/>
                        <a:cs typeface="+mn-cs"/>
                      </a:endParaRPr>
                    </a:p>
                  </a:txBody>
                  <a:tcPr marL="36000" marR="36000" marT="46808" marB="46808" anchor="ctr" horzOverflow="overflow">
                    <a:solidFill>
                      <a:srgbClr val="FFC00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0" i="0" u="none" strike="noStrike" kern="1200" cap="none" normalizeH="0" baseline="0">
                          <a:ln>
                            <a:noFill/>
                          </a:ln>
                          <a:solidFill>
                            <a:srgbClr val="000000"/>
                          </a:solidFill>
                          <a:effectLst/>
                          <a:latin typeface="+mn-lt"/>
                          <a:ea typeface="MS PGothic" pitchFamily="34" charset="-128"/>
                          <a:cs typeface="Arial" pitchFamily="34" charset="0"/>
                        </a:rPr>
                        <a:t>ESSENTIO</a:t>
                      </a:r>
                      <a:endParaRPr kumimoji="0" lang="de-DE" sz="1400" b="0" i="0" u="none" strike="noStrike" kern="1200" cap="none" normalizeH="0" baseline="0" dirty="0">
                        <a:ln>
                          <a:noFill/>
                        </a:ln>
                        <a:solidFill>
                          <a:srgbClr val="000000"/>
                        </a:solidFill>
                        <a:effectLst/>
                        <a:latin typeface="+mn-lt"/>
                        <a:ea typeface="MS PGothic" pitchFamily="34" charset="-128"/>
                        <a:cs typeface="Arial" pitchFamily="34" charset="0"/>
                      </a:endParaRPr>
                    </a:p>
                  </a:txBody>
                  <a:tcPr marL="36000" marR="36000" marT="46808" marB="46808"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b="0" i="0" u="none" strike="noStrike" cap="none" normalizeH="0" baseline="0">
                          <a:ln>
                            <a:noFill/>
                          </a:ln>
                          <a:solidFill>
                            <a:srgbClr val="000000"/>
                          </a:solidFill>
                          <a:effectLst/>
                          <a:latin typeface="Arial" pitchFamily="34" charset="0"/>
                          <a:ea typeface="MS PGothic" pitchFamily="34" charset="-128"/>
                          <a:cs typeface="Arial" pitchFamily="34" charset="0"/>
                        </a:rPr>
                        <a:t>G20 - SPHERA</a:t>
                      </a:r>
                      <a:endParaRPr kumimoji="0" lang="de-DE"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b="0" i="0" u="none" strike="noStrike" cap="none" normalizeH="0" baseline="0">
                          <a:ln>
                            <a:noFill/>
                          </a:ln>
                          <a:solidFill>
                            <a:srgbClr val="000000"/>
                          </a:solidFill>
                          <a:effectLst/>
                          <a:latin typeface="Arial" pitchFamily="34" charset="0"/>
                          <a:ea typeface="MS PGothic" pitchFamily="34" charset="-128"/>
                          <a:cs typeface="Arial" pitchFamily="34" charset="0"/>
                        </a:rPr>
                        <a:t>ENDURITY CORE</a:t>
                      </a:r>
                      <a:endParaRPr kumimoji="0" lang="de-DE"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ENTICOS 4</a:t>
                      </a:r>
                    </a:p>
                  </a:txBody>
                  <a:tcPr marL="36000" marR="36000" marT="46808" marB="46808" anchor="ctr" horzOverflow="overflow">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1" u="none" strike="noStrike" kern="1200" cap="none" normalizeH="0" baseline="0" dirty="0">
                          <a:ln>
                            <a:noFill/>
                          </a:ln>
                          <a:solidFill>
                            <a:srgbClr val="000000"/>
                          </a:solidFill>
                          <a:effectLst/>
                          <a:latin typeface="+mn-lt"/>
                          <a:ea typeface="+mn-ea"/>
                          <a:cs typeface="+mn-cs"/>
                        </a:rPr>
                        <a:t>KORA</a:t>
                      </a:r>
                      <a:r>
                        <a:rPr kumimoji="0" lang="de-DE" sz="1400" u="none" strike="noStrike" kern="1200" cap="none" normalizeH="0" baseline="0" dirty="0">
                          <a:ln>
                            <a:noFill/>
                          </a:ln>
                          <a:solidFill>
                            <a:srgbClr val="000000"/>
                          </a:solidFill>
                          <a:effectLst/>
                          <a:latin typeface="+mn-lt"/>
                          <a:ea typeface="+mn-ea"/>
                          <a:cs typeface="+mn-cs"/>
                        </a:rPr>
                        <a:t>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250</a:t>
                      </a:r>
                    </a:p>
                  </a:txBody>
                  <a:tcPr marL="36000" marR="144000" marT="46808" marB="46808" anchor="ctr" horzOverflow="overflow">
                    <a:solidFill>
                      <a:schemeClr val="accent2">
                        <a:lumMod val="40000"/>
                        <a:lumOff val="60000"/>
                      </a:schemeClr>
                    </a:solidFill>
                  </a:tcPr>
                </a:tc>
                <a:extLst>
                  <a:ext uri="{0D108BD9-81ED-4DB2-BD59-A6C34878D82A}">
                    <a16:rowId xmlns:a16="http://schemas.microsoft.com/office/drawing/2014/main" val="10004"/>
                  </a:ext>
                </a:extLst>
              </a:tr>
            </a:tbl>
          </a:graphicData>
        </a:graphic>
      </p:graphicFrame>
      <p:pic>
        <p:nvPicPr>
          <p:cNvPr id="7" name="Picture 47" descr="Medtronic">
            <a:extLst>
              <a:ext uri="{FF2B5EF4-FFF2-40B4-BE49-F238E27FC236}">
                <a16:creationId xmlns:a16="http://schemas.microsoft.com/office/drawing/2014/main" id="{35F3DFDB-B5F9-4FC7-9A9F-55BE0E92F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86" y="1636764"/>
            <a:ext cx="1396855" cy="29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8">
            <a:extLst>
              <a:ext uri="{FF2B5EF4-FFF2-40B4-BE49-F238E27FC236}">
                <a16:creationId xmlns:a16="http://schemas.microsoft.com/office/drawing/2014/main" id="{0749AA4A-DD1F-4099-9AF3-651E39992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9494" y="1727181"/>
            <a:ext cx="1313501" cy="23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1" descr="bostonscientificblue">
            <a:extLst>
              <a:ext uri="{FF2B5EF4-FFF2-40B4-BE49-F238E27FC236}">
                <a16:creationId xmlns:a16="http://schemas.microsoft.com/office/drawing/2014/main" id="{7664666F-5A4F-49E2-B1E5-CFEB98E6E6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865" y="1587494"/>
            <a:ext cx="10080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egnaposto contenuto 4">
            <a:extLst>
              <a:ext uri="{FF2B5EF4-FFF2-40B4-BE49-F238E27FC236}">
                <a16:creationId xmlns:a16="http://schemas.microsoft.com/office/drawing/2014/main" id="{F44AADDF-FDFD-47B1-B181-30A432120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7711" y="1533163"/>
            <a:ext cx="1257300" cy="502920"/>
          </a:xfrm>
          <a:prstGeom prst="rect">
            <a:avLst/>
          </a:prstGeom>
        </p:spPr>
      </p:pic>
      <p:pic>
        <p:nvPicPr>
          <p:cNvPr id="11" name="Immagine 10">
            <a:extLst>
              <a:ext uri="{FF2B5EF4-FFF2-40B4-BE49-F238E27FC236}">
                <a16:creationId xmlns:a16="http://schemas.microsoft.com/office/drawing/2014/main" id="{9BA888B3-8FE1-403C-BAAC-9B6A987C7AA6}"/>
              </a:ext>
            </a:extLst>
          </p:cNvPr>
          <p:cNvPicPr>
            <a:picLocks noChangeAspect="1"/>
          </p:cNvPicPr>
          <p:nvPr/>
        </p:nvPicPr>
        <p:blipFill rotWithShape="1">
          <a:blip r:embed="rId7"/>
          <a:srcRect t="21765" b="35882"/>
          <a:stretch/>
        </p:blipFill>
        <p:spPr>
          <a:xfrm>
            <a:off x="10173953" y="1641074"/>
            <a:ext cx="1184277" cy="287098"/>
          </a:xfrm>
          <a:prstGeom prst="rect">
            <a:avLst/>
          </a:prstGeom>
        </p:spPr>
      </p:pic>
      <p:pic>
        <p:nvPicPr>
          <p:cNvPr id="12" name="Immagine 11">
            <a:extLst>
              <a:ext uri="{FF2B5EF4-FFF2-40B4-BE49-F238E27FC236}">
                <a16:creationId xmlns:a16="http://schemas.microsoft.com/office/drawing/2014/main" id="{A7311778-16A5-CF9A-45CC-3472993A71A7}"/>
              </a:ext>
            </a:extLst>
          </p:cNvPr>
          <p:cNvPicPr>
            <a:picLocks noChangeAspect="1"/>
          </p:cNvPicPr>
          <p:nvPr/>
        </p:nvPicPr>
        <p:blipFill>
          <a:blip r:embed="rId8"/>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301683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E7EA3096-C8A9-4F76-A754-0317FEF2B5C5}"/>
              </a:ext>
            </a:extLst>
          </p:cNvPr>
          <p:cNvSpPr>
            <a:spLocks noGrp="1"/>
          </p:cNvSpPr>
          <p:nvPr>
            <p:ph type="title"/>
          </p:nvPr>
        </p:nvSpPr>
        <p:spPr>
          <a:xfrm>
            <a:off x="4617216" y="319071"/>
            <a:ext cx="4744898" cy="685800"/>
          </a:xfrm>
        </p:spPr>
        <p:txBody>
          <a:bodyPr vert="horz" lIns="91440" tIns="45720" rIns="91440" bIns="45720" rtlCol="0" anchor="b" anchorCtr="0">
            <a:noAutofit/>
          </a:bodyPr>
          <a:lstStyle/>
          <a:p>
            <a:r>
              <a:rPr lang="it-IT" sz="2800" b="1" dirty="0">
                <a:solidFill>
                  <a:srgbClr val="C00000"/>
                </a:solidFill>
              </a:rPr>
              <a:t>Pacemaker </a:t>
            </a:r>
            <a:r>
              <a:rPr lang="it-IT" sz="2800" b="1" i="1" dirty="0">
                <a:solidFill>
                  <a:srgbClr val="C00000"/>
                </a:solidFill>
              </a:rPr>
              <a:t>caratteristiche</a:t>
            </a:r>
          </a:p>
        </p:txBody>
      </p:sp>
      <p:sp>
        <p:nvSpPr>
          <p:cNvPr id="5" name="Segnaposto numero diapositiva 4">
            <a:extLst>
              <a:ext uri="{FF2B5EF4-FFF2-40B4-BE49-F238E27FC236}">
                <a16:creationId xmlns:a16="http://schemas.microsoft.com/office/drawing/2014/main" id="{7C3CEEEF-AFE7-4592-A6FD-1112D193B9A0}"/>
              </a:ext>
            </a:extLst>
          </p:cNvPr>
          <p:cNvSpPr>
            <a:spLocks noGrp="1"/>
          </p:cNvSpPr>
          <p:nvPr>
            <p:ph type="sldNum" sz="quarter" idx="12"/>
          </p:nvPr>
        </p:nvSpPr>
        <p:spPr/>
        <p:txBody>
          <a:bodyPr/>
          <a:lstStyle/>
          <a:p>
            <a:pPr algn="r"/>
            <a:fld id="{08789A15-EB12-475A-B928-16016871B2F7}" type="slidenum">
              <a:rPr lang="en-US" smtClean="0"/>
              <a:pPr algn="r"/>
              <a:t>14</a:t>
            </a:fld>
            <a:endParaRPr lang="en-US" dirty="0"/>
          </a:p>
        </p:txBody>
      </p:sp>
      <p:grpSp>
        <p:nvGrpSpPr>
          <p:cNvPr id="6" name="Gruppo 5">
            <a:extLst>
              <a:ext uri="{FF2B5EF4-FFF2-40B4-BE49-F238E27FC236}">
                <a16:creationId xmlns:a16="http://schemas.microsoft.com/office/drawing/2014/main" id="{FD1703EA-C447-4B32-BF55-22795730CC1D}"/>
              </a:ext>
            </a:extLst>
          </p:cNvPr>
          <p:cNvGrpSpPr/>
          <p:nvPr/>
        </p:nvGrpSpPr>
        <p:grpSpPr>
          <a:xfrm>
            <a:off x="1307045" y="1226058"/>
            <a:ext cx="8582313" cy="5376339"/>
            <a:chOff x="234952" y="934939"/>
            <a:chExt cx="8854155" cy="6138223"/>
          </a:xfrm>
        </p:grpSpPr>
        <p:sp>
          <p:nvSpPr>
            <p:cNvPr id="7" name="Rectangle 18">
              <a:extLst>
                <a:ext uri="{FF2B5EF4-FFF2-40B4-BE49-F238E27FC236}">
                  <a16:creationId xmlns:a16="http://schemas.microsoft.com/office/drawing/2014/main" id="{FF988656-25F0-41D5-A4FE-AC2F73CD8AD7}"/>
                </a:ext>
              </a:extLst>
            </p:cNvPr>
            <p:cNvSpPr/>
            <p:nvPr/>
          </p:nvSpPr>
          <p:spPr>
            <a:xfrm>
              <a:off x="236161" y="3757799"/>
              <a:ext cx="8852946" cy="3267943"/>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28588" indent="-128588">
                <a:buFont typeface="Arial" panose="020B0604020202020204" pitchFamily="34" charset="0"/>
                <a:buChar char="•"/>
              </a:pPr>
              <a:r>
                <a:rPr lang="en-US" sz="1200" b="1" dirty="0" err="1">
                  <a:solidFill>
                    <a:srgbClr val="00467F">
                      <a:lumMod val="50000"/>
                    </a:srgbClr>
                  </a:solidFill>
                </a:rPr>
                <a:t>Accelerometro</a:t>
              </a:r>
              <a:r>
                <a:rPr lang="en-US" sz="1200" b="1" dirty="0">
                  <a:solidFill>
                    <a:srgbClr val="00467F">
                      <a:lumMod val="50000"/>
                    </a:srgbClr>
                  </a:solidFill>
                </a:rPr>
                <a:t> + </a:t>
              </a:r>
              <a:r>
                <a:rPr lang="en-US" sz="1200" b="1" dirty="0" err="1">
                  <a:solidFill>
                    <a:srgbClr val="00467F">
                      <a:lumMod val="50000"/>
                    </a:srgbClr>
                  </a:solidFill>
                </a:rPr>
                <a:t>Ventilazione</a:t>
              </a:r>
              <a:r>
                <a:rPr lang="en-US" sz="1200" b="1" dirty="0">
                  <a:solidFill>
                    <a:srgbClr val="00467F">
                      <a:lumMod val="50000"/>
                    </a:srgbClr>
                  </a:solidFill>
                </a:rPr>
                <a:t> </a:t>
              </a:r>
              <a:r>
                <a:rPr lang="en-US" sz="1200" b="1" dirty="0" err="1">
                  <a:solidFill>
                    <a:srgbClr val="00467F">
                      <a:lumMod val="50000"/>
                    </a:srgbClr>
                  </a:solidFill>
                </a:rPr>
                <a:t>Minuto</a:t>
              </a:r>
              <a:r>
                <a:rPr lang="en-US" sz="1200" b="1" dirty="0">
                  <a:solidFill>
                    <a:srgbClr val="00467F">
                      <a:lumMod val="50000"/>
                    </a:srgbClr>
                  </a:solidFill>
                </a:rPr>
                <a:t>	 </a:t>
              </a:r>
            </a:p>
            <a:p>
              <a:pPr marL="128588" indent="-128588">
                <a:buFont typeface="Arial" panose="020B0604020202020204" pitchFamily="34" charset="0"/>
                <a:buChar char="•"/>
              </a:pPr>
              <a:r>
                <a:rPr lang="en-US" sz="1200" b="1" dirty="0" err="1">
                  <a:solidFill>
                    <a:srgbClr val="00467F">
                      <a:lumMod val="50000"/>
                    </a:srgbClr>
                  </a:solidFill>
                </a:rPr>
                <a:t>PaceSafe</a:t>
              </a:r>
              <a:r>
                <a:rPr lang="en-US" sz="1200" b="1" dirty="0">
                  <a:solidFill>
                    <a:srgbClr val="00467F">
                      <a:lumMod val="50000"/>
                    </a:srgbClr>
                  </a:solidFill>
                </a:rPr>
                <a:t> RAAT/RVAC	</a:t>
              </a:r>
            </a:p>
            <a:p>
              <a:pPr marL="128588" indent="-128588">
                <a:buFont typeface="Arial" panose="020B0604020202020204" pitchFamily="34" charset="0"/>
                <a:buChar char="•"/>
              </a:pPr>
              <a:r>
                <a:rPr lang="en-US" sz="1200" b="1" dirty="0" err="1">
                  <a:solidFill>
                    <a:srgbClr val="00467F">
                      <a:lumMod val="50000"/>
                    </a:srgbClr>
                  </a:solidFill>
                </a:rPr>
                <a:t>RightRate</a:t>
              </a:r>
              <a:r>
                <a:rPr lang="en-US" sz="1200" b="1" dirty="0">
                  <a:solidFill>
                    <a:srgbClr val="00467F">
                      <a:lumMod val="50000"/>
                    </a:srgbClr>
                  </a:solidFill>
                </a:rPr>
                <a:t> &amp; SAM		</a:t>
              </a:r>
            </a:p>
            <a:p>
              <a:pPr marL="128588" indent="-128588">
                <a:buFont typeface="Arial" panose="020B0604020202020204" pitchFamily="34" charset="0"/>
                <a:buChar char="•"/>
              </a:pPr>
              <a:r>
                <a:rPr lang="en-US" sz="1200" b="1" dirty="0">
                  <a:solidFill>
                    <a:srgbClr val="00467F">
                      <a:lumMod val="50000"/>
                    </a:srgbClr>
                  </a:solidFill>
                </a:rPr>
                <a:t>AV Search+</a:t>
              </a:r>
            </a:p>
            <a:p>
              <a:pPr marL="128588" indent="-128588">
                <a:buFont typeface="Arial" panose="020B0604020202020204" pitchFamily="34" charset="0"/>
                <a:buChar char="•"/>
              </a:pPr>
              <a:r>
                <a:rPr lang="en-US" sz="1200" b="1" dirty="0">
                  <a:solidFill>
                    <a:srgbClr val="00467F">
                      <a:lumMod val="50000"/>
                    </a:srgbClr>
                  </a:solidFill>
                </a:rPr>
                <a:t>Sudden Brady Response</a:t>
              </a:r>
            </a:p>
            <a:p>
              <a:pPr marL="128588" indent="-128588">
                <a:buFont typeface="Arial" panose="020B0604020202020204" pitchFamily="34" charset="0"/>
                <a:buChar char="•"/>
              </a:pPr>
              <a:r>
                <a:rPr lang="en-US" sz="1200" b="1" dirty="0">
                  <a:solidFill>
                    <a:srgbClr val="00467F">
                      <a:lumMod val="50000"/>
                    </a:srgbClr>
                  </a:solidFill>
                </a:rPr>
                <a:t>DR </a:t>
              </a:r>
              <a:r>
                <a:rPr lang="en-US" sz="1200" b="1" dirty="0" err="1">
                  <a:solidFill>
                    <a:srgbClr val="00467F">
                      <a:lumMod val="50000"/>
                    </a:srgbClr>
                  </a:solidFill>
                </a:rPr>
                <a:t>Longevità</a:t>
              </a:r>
              <a:r>
                <a:rPr lang="en-US" sz="1200" b="1" dirty="0">
                  <a:solidFill>
                    <a:srgbClr val="00467F">
                      <a:lumMod val="50000"/>
                    </a:srgbClr>
                  </a:solidFill>
                </a:rPr>
                <a:t> standard / </a:t>
              </a:r>
              <a:r>
                <a:rPr lang="en-US" sz="1200" b="1" dirty="0" err="1">
                  <a:solidFill>
                    <a:srgbClr val="00467F">
                      <a:lumMod val="50000"/>
                    </a:srgbClr>
                  </a:solidFill>
                </a:rPr>
                <a:t>Longevità</a:t>
              </a:r>
              <a:r>
                <a:rPr lang="en-US" sz="1200" b="1" dirty="0">
                  <a:solidFill>
                    <a:srgbClr val="00467F">
                      <a:lumMod val="50000"/>
                    </a:srgbClr>
                  </a:solidFill>
                </a:rPr>
                <a:t> </a:t>
              </a:r>
              <a:r>
                <a:rPr lang="en-US" sz="1200" b="1" dirty="0" err="1">
                  <a:solidFill>
                    <a:srgbClr val="00467F">
                      <a:lumMod val="50000"/>
                    </a:srgbClr>
                  </a:solidFill>
                </a:rPr>
                <a:t>Estesa</a:t>
              </a:r>
              <a:endParaRPr lang="en-US" sz="1200" b="1" dirty="0">
                <a:solidFill>
                  <a:srgbClr val="00467F">
                    <a:lumMod val="50000"/>
                  </a:srgbClr>
                </a:solidFill>
              </a:endParaRPr>
            </a:p>
            <a:p>
              <a:pPr marL="128588" indent="-128588">
                <a:buFont typeface="Arial" panose="020B0604020202020204" pitchFamily="34" charset="0"/>
                <a:buChar char="•"/>
              </a:pPr>
              <a:r>
                <a:rPr lang="en-US" sz="1200" b="1" dirty="0">
                  <a:solidFill>
                    <a:srgbClr val="00467F">
                      <a:lumMod val="50000"/>
                    </a:srgbClr>
                  </a:solidFill>
                </a:rPr>
                <a:t>AGC / Sensing </a:t>
              </a:r>
              <a:r>
                <a:rPr lang="en-US" sz="1200" b="1" dirty="0" err="1">
                  <a:solidFill>
                    <a:srgbClr val="00467F">
                      <a:lumMod val="50000"/>
                    </a:srgbClr>
                  </a:solidFill>
                </a:rPr>
                <a:t>Fisso</a:t>
              </a:r>
              <a:r>
                <a:rPr lang="en-US" sz="1200" b="1" dirty="0">
                  <a:solidFill>
                    <a:srgbClr val="00467F">
                      <a:lumMod val="50000"/>
                    </a:srgbClr>
                  </a:solidFill>
                </a:rPr>
                <a:t>	</a:t>
              </a:r>
            </a:p>
            <a:p>
              <a:pPr marL="128588" indent="-128588">
                <a:buFont typeface="Arial" panose="020B0604020202020204" pitchFamily="34" charset="0"/>
                <a:buChar char="•"/>
              </a:pPr>
              <a:r>
                <a:rPr lang="en-US" sz="1200" b="1" dirty="0" err="1">
                  <a:solidFill>
                    <a:srgbClr val="00467F">
                      <a:lumMod val="50000"/>
                    </a:srgbClr>
                  </a:solidFill>
                </a:rPr>
                <a:t>Commutazione</a:t>
              </a:r>
              <a:r>
                <a:rPr lang="en-US" sz="1200" b="1" dirty="0">
                  <a:solidFill>
                    <a:srgbClr val="00467F">
                      <a:lumMod val="50000"/>
                    </a:srgbClr>
                  </a:solidFill>
                </a:rPr>
                <a:t> di </a:t>
              </a:r>
              <a:r>
                <a:rPr lang="en-US" sz="1200" b="1" dirty="0" err="1">
                  <a:solidFill>
                    <a:srgbClr val="00467F">
                      <a:lumMod val="50000"/>
                    </a:srgbClr>
                  </a:solidFill>
                </a:rPr>
                <a:t>Sicurezza</a:t>
              </a:r>
              <a:endParaRPr lang="en-US" sz="1200" b="1" dirty="0">
                <a:solidFill>
                  <a:srgbClr val="00467F">
                    <a:lumMod val="50000"/>
                  </a:srgbClr>
                </a:solidFill>
              </a:endParaRPr>
            </a:p>
            <a:p>
              <a:pPr marL="128588" indent="-128588">
                <a:buFont typeface="Arial" panose="020B0604020202020204" pitchFamily="34" charset="0"/>
                <a:buChar char="•"/>
              </a:pPr>
              <a:r>
                <a:rPr lang="en-US" sz="1200" b="1" dirty="0">
                  <a:solidFill>
                    <a:srgbClr val="00467F">
                      <a:lumMod val="50000"/>
                    </a:srgbClr>
                  </a:solidFill>
                </a:rPr>
                <a:t>Snapshot</a:t>
              </a:r>
            </a:p>
            <a:p>
              <a:pPr marL="128588" indent="-128588">
                <a:buFont typeface="Arial" panose="020B0604020202020204" pitchFamily="34" charset="0"/>
                <a:buChar char="•"/>
              </a:pPr>
              <a:r>
                <a:rPr lang="en-US" sz="1200" b="1" dirty="0">
                  <a:solidFill>
                    <a:srgbClr val="00467F">
                      <a:lumMod val="50000"/>
                    </a:srgbClr>
                  </a:solidFill>
                </a:rPr>
                <a:t>Post Operative System Test (POST)</a:t>
              </a:r>
            </a:p>
            <a:p>
              <a:pPr marL="128588" indent="-128588">
                <a:buFont typeface="Arial" panose="020B0604020202020204" pitchFamily="34" charset="0"/>
                <a:buChar char="•"/>
              </a:pPr>
              <a:r>
                <a:rPr lang="en-US" sz="1200" b="1" dirty="0" err="1">
                  <a:solidFill>
                    <a:srgbClr val="00467F">
                      <a:lumMod val="50000"/>
                    </a:srgbClr>
                  </a:solidFill>
                </a:rPr>
                <a:t>Telemetria</a:t>
              </a:r>
              <a:r>
                <a:rPr lang="en-US" sz="1200" b="1" dirty="0">
                  <a:solidFill>
                    <a:srgbClr val="00467F">
                      <a:lumMod val="50000"/>
                    </a:srgbClr>
                  </a:solidFill>
                </a:rPr>
                <a:t> RF</a:t>
              </a:r>
            </a:p>
            <a:p>
              <a:pPr marL="128588" indent="-128588">
                <a:buFont typeface="Arial" panose="020B0604020202020204" pitchFamily="34" charset="0"/>
                <a:buChar char="•"/>
              </a:pPr>
              <a:r>
                <a:rPr lang="en-US" sz="1200" b="1" dirty="0" err="1">
                  <a:solidFill>
                    <a:srgbClr val="C00000"/>
                  </a:solidFill>
                </a:rPr>
                <a:t>Memorizzazione</a:t>
              </a:r>
              <a:r>
                <a:rPr lang="en-US" sz="1200" b="1" dirty="0">
                  <a:solidFill>
                    <a:srgbClr val="C00000"/>
                  </a:solidFill>
                </a:rPr>
                <a:t> EGM </a:t>
              </a:r>
              <a:r>
                <a:rPr lang="en-US" sz="1200" b="1" dirty="0" err="1">
                  <a:solidFill>
                    <a:srgbClr val="00467F">
                      <a:lumMod val="50000"/>
                    </a:srgbClr>
                  </a:solidFill>
                </a:rPr>
                <a:t>fino</a:t>
              </a:r>
              <a:r>
                <a:rPr lang="en-US" sz="1200" b="1" dirty="0">
                  <a:solidFill>
                    <a:srgbClr val="00467F">
                      <a:lumMod val="50000"/>
                    </a:srgbClr>
                  </a:solidFill>
                </a:rPr>
                <a:t> a 14 </a:t>
              </a:r>
              <a:r>
                <a:rPr lang="en-US" sz="1200" b="1" dirty="0" err="1">
                  <a:solidFill>
                    <a:srgbClr val="00467F">
                      <a:lumMod val="50000"/>
                    </a:srgbClr>
                  </a:solidFill>
                </a:rPr>
                <a:t>minuti</a:t>
              </a:r>
              <a:endParaRPr lang="en-US" sz="1200" b="1" dirty="0">
                <a:solidFill>
                  <a:srgbClr val="00467F">
                    <a:lumMod val="50000"/>
                  </a:srgbClr>
                </a:solidFill>
              </a:endParaRPr>
            </a:p>
            <a:p>
              <a:pPr marL="128588" indent="-128588">
                <a:buFont typeface="Arial" panose="020B0604020202020204" pitchFamily="34" charset="0"/>
                <a:buChar char="•"/>
              </a:pPr>
              <a:r>
                <a:rPr lang="en-US" sz="1200" b="1" dirty="0" err="1">
                  <a:solidFill>
                    <a:srgbClr val="00467F">
                      <a:lumMod val="50000"/>
                    </a:srgbClr>
                  </a:solidFill>
                </a:rPr>
                <a:t>Protezione</a:t>
              </a:r>
              <a:r>
                <a:rPr lang="en-US" sz="1200" b="1" dirty="0">
                  <a:solidFill>
                    <a:srgbClr val="00467F">
                      <a:lumMod val="50000"/>
                    </a:srgbClr>
                  </a:solidFill>
                </a:rPr>
                <a:t> da </a:t>
              </a:r>
              <a:r>
                <a:rPr lang="en-US" sz="1200" b="1" dirty="0" err="1">
                  <a:solidFill>
                    <a:srgbClr val="00467F">
                      <a:lumMod val="50000"/>
                    </a:srgbClr>
                  </a:solidFill>
                </a:rPr>
                <a:t>elettrocauterio</a:t>
              </a:r>
              <a:endParaRPr lang="en-US" sz="1200" b="1" dirty="0">
                <a:solidFill>
                  <a:srgbClr val="00467F">
                    <a:lumMod val="50000"/>
                  </a:srgbClr>
                </a:solidFill>
              </a:endParaRPr>
            </a:p>
            <a:p>
              <a:pPr marL="128588" indent="-128588">
                <a:buFont typeface="Arial" panose="020B0604020202020204" pitchFamily="34" charset="0"/>
                <a:buChar char="•"/>
              </a:pPr>
              <a:r>
                <a:rPr lang="en-US" sz="1200" b="1" dirty="0">
                  <a:solidFill>
                    <a:srgbClr val="00467F">
                      <a:lumMod val="50000"/>
                    </a:srgbClr>
                  </a:solidFill>
                </a:rPr>
                <a:t>Safety Core</a:t>
              </a:r>
            </a:p>
            <a:p>
              <a:pPr marL="128588" indent="-128588">
                <a:buFont typeface="Arial" panose="020B0604020202020204" pitchFamily="34" charset="0"/>
                <a:buChar char="•"/>
              </a:pPr>
              <a:r>
                <a:rPr lang="en-US" sz="1200" b="1" dirty="0" err="1">
                  <a:solidFill>
                    <a:srgbClr val="C00000"/>
                  </a:solidFill>
                </a:rPr>
                <a:t>Riconoscimento</a:t>
              </a:r>
              <a:r>
                <a:rPr lang="en-US" sz="1200" b="1" dirty="0">
                  <a:solidFill>
                    <a:srgbClr val="C00000"/>
                  </a:solidFill>
                </a:rPr>
                <a:t> </a:t>
              </a:r>
              <a:r>
                <a:rPr lang="en-US" sz="1200" b="1" dirty="0" err="1">
                  <a:solidFill>
                    <a:srgbClr val="C00000"/>
                  </a:solidFill>
                </a:rPr>
                <a:t>polarità</a:t>
              </a:r>
              <a:r>
                <a:rPr lang="en-US" sz="1200" b="1" dirty="0">
                  <a:solidFill>
                    <a:srgbClr val="C00000"/>
                  </a:solidFill>
                </a:rPr>
                <a:t> </a:t>
              </a:r>
              <a:r>
                <a:rPr lang="en-US" sz="1200" b="1" dirty="0">
                  <a:solidFill>
                    <a:srgbClr val="00467F">
                      <a:lumMod val="50000"/>
                    </a:srgbClr>
                  </a:solidFill>
                </a:rPr>
                <a:t>RV</a:t>
              </a:r>
              <a:endParaRPr lang="en-US" sz="1050" dirty="0">
                <a:solidFill>
                  <a:srgbClr val="00467F">
                    <a:lumMod val="50000"/>
                  </a:srgbClr>
                </a:solidFill>
              </a:endParaRPr>
            </a:p>
          </p:txBody>
        </p:sp>
        <p:sp>
          <p:nvSpPr>
            <p:cNvPr id="8" name="Rectangle 2">
              <a:extLst>
                <a:ext uri="{FF2B5EF4-FFF2-40B4-BE49-F238E27FC236}">
                  <a16:creationId xmlns:a16="http://schemas.microsoft.com/office/drawing/2014/main" id="{F326673E-1761-4AC5-B741-7C7689A4FD35}"/>
                </a:ext>
              </a:extLst>
            </p:cNvPr>
            <p:cNvSpPr/>
            <p:nvPr/>
          </p:nvSpPr>
          <p:spPr>
            <a:xfrm>
              <a:off x="235365" y="934939"/>
              <a:ext cx="8844624" cy="527088"/>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68580" rIns="68580" rtlCol="0" anchor="ctr">
              <a:spAutoFit/>
            </a:bodyPr>
            <a:lstStyle/>
            <a:p>
              <a:pPr marL="128588" indent="-128588">
                <a:buFont typeface="Arial" panose="020B0604020202020204" pitchFamily="34" charset="0"/>
                <a:buChar char="•"/>
              </a:pPr>
              <a:r>
                <a:rPr lang="en-US" sz="1200" b="1" dirty="0">
                  <a:solidFill>
                    <a:srgbClr val="00467F">
                      <a:lumMod val="50000"/>
                    </a:srgbClr>
                  </a:solidFill>
                </a:rPr>
                <a:t>AP Scan</a:t>
              </a:r>
            </a:p>
            <a:p>
              <a:pPr marL="128588" indent="-128588">
                <a:buFont typeface="Arial" panose="020B0604020202020204" pitchFamily="34" charset="0"/>
                <a:buChar char="•"/>
              </a:pPr>
              <a:r>
                <a:rPr lang="en-US" sz="1200" b="1" dirty="0" err="1">
                  <a:solidFill>
                    <a:srgbClr val="C00000"/>
                  </a:solidFill>
                </a:rPr>
                <a:t>Diagnostica</a:t>
              </a:r>
              <a:r>
                <a:rPr lang="en-US" sz="1200" b="1" dirty="0">
                  <a:solidFill>
                    <a:srgbClr val="00467F">
                      <a:lumMod val="50000"/>
                    </a:srgbClr>
                  </a:solidFill>
                </a:rPr>
                <a:t> HF (HRV, SDANN, ABM)</a:t>
              </a:r>
            </a:p>
          </p:txBody>
        </p:sp>
        <p:sp>
          <p:nvSpPr>
            <p:cNvPr id="9" name="Rectangle 6">
              <a:extLst>
                <a:ext uri="{FF2B5EF4-FFF2-40B4-BE49-F238E27FC236}">
                  <a16:creationId xmlns:a16="http://schemas.microsoft.com/office/drawing/2014/main" id="{E1E5C135-DF86-42F7-917F-8D706A5177A6}"/>
                </a:ext>
              </a:extLst>
            </p:cNvPr>
            <p:cNvSpPr/>
            <p:nvPr/>
          </p:nvSpPr>
          <p:spPr>
            <a:xfrm>
              <a:off x="234952" y="1492949"/>
              <a:ext cx="8844624" cy="1792097"/>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68580" rtlCol="0" anchor="ctr">
              <a:spAutoFit/>
            </a:bodyPr>
            <a:lstStyle/>
            <a:p>
              <a:pPr marL="128588" indent="-128588">
                <a:buFont typeface="Arial" panose="020B0604020202020204" pitchFamily="34" charset="0"/>
                <a:buChar char="•"/>
              </a:pPr>
              <a:r>
                <a:rPr lang="en-US" sz="1200" b="1" dirty="0">
                  <a:solidFill>
                    <a:srgbClr val="00467F">
                      <a:lumMod val="50000"/>
                    </a:srgbClr>
                  </a:solidFill>
                </a:rPr>
                <a:t>APP/ProACT </a:t>
              </a:r>
            </a:p>
            <a:p>
              <a:pPr marL="128588" indent="-128588">
                <a:buFont typeface="Arial" panose="020B0604020202020204" pitchFamily="34" charset="0"/>
                <a:buChar char="•"/>
              </a:pPr>
              <a:r>
                <a:rPr lang="en-US" sz="1200" b="1" dirty="0" err="1">
                  <a:solidFill>
                    <a:srgbClr val="00467F">
                      <a:lumMod val="50000"/>
                    </a:srgbClr>
                  </a:solidFill>
                </a:rPr>
                <a:t>Risposta</a:t>
              </a:r>
              <a:r>
                <a:rPr lang="en-US" sz="1200" b="1" dirty="0">
                  <a:solidFill>
                    <a:srgbClr val="00467F">
                      <a:lumMod val="50000"/>
                    </a:srgbClr>
                  </a:solidFill>
                </a:rPr>
                <a:t> Flutter </a:t>
              </a:r>
              <a:r>
                <a:rPr lang="en-US" sz="1200" b="1" dirty="0" err="1">
                  <a:solidFill>
                    <a:srgbClr val="00467F">
                      <a:lumMod val="50000"/>
                    </a:srgbClr>
                  </a:solidFill>
                </a:rPr>
                <a:t>Atriale</a:t>
              </a:r>
              <a:r>
                <a:rPr lang="en-US" sz="1200" b="1" dirty="0">
                  <a:solidFill>
                    <a:srgbClr val="00467F">
                      <a:lumMod val="50000"/>
                    </a:srgbClr>
                  </a:solidFill>
                </a:rPr>
                <a:t> (AFR)</a:t>
              </a:r>
            </a:p>
            <a:p>
              <a:pPr marL="128588" indent="-128588">
                <a:buFont typeface="Arial" panose="020B0604020202020204" pitchFamily="34" charset="0"/>
                <a:buChar char="•"/>
              </a:pPr>
              <a:r>
                <a:rPr lang="en-US" sz="1200" b="1" dirty="0">
                  <a:solidFill>
                    <a:srgbClr val="00467F">
                      <a:lumMod val="50000"/>
                    </a:srgbClr>
                  </a:solidFill>
                </a:rPr>
                <a:t>RYTHMIQ</a:t>
              </a:r>
            </a:p>
            <a:p>
              <a:pPr marL="128588" indent="-128588">
                <a:buFont typeface="Arial" panose="020B0604020202020204" pitchFamily="34" charset="0"/>
                <a:buChar char="•"/>
              </a:pPr>
              <a:r>
                <a:rPr lang="en-US" sz="1200" b="1" dirty="0">
                  <a:solidFill>
                    <a:srgbClr val="00467F">
                      <a:lumMod val="50000"/>
                    </a:srgbClr>
                  </a:solidFill>
                </a:rPr>
                <a:t>Trend </a:t>
              </a:r>
              <a:r>
                <a:rPr lang="en-US" sz="1200" b="1" dirty="0" err="1">
                  <a:solidFill>
                    <a:srgbClr val="00467F">
                      <a:lumMod val="50000"/>
                    </a:srgbClr>
                  </a:solidFill>
                </a:rPr>
                <a:t>della</a:t>
              </a:r>
              <a:r>
                <a:rPr lang="en-US" sz="1200" b="1" dirty="0">
                  <a:solidFill>
                    <a:srgbClr val="00467F">
                      <a:lumMod val="50000"/>
                    </a:srgbClr>
                  </a:solidFill>
                </a:rPr>
                <a:t> </a:t>
              </a:r>
              <a:r>
                <a:rPr lang="en-US" sz="1200" b="1" dirty="0" err="1">
                  <a:solidFill>
                    <a:srgbClr val="00467F">
                      <a:lumMod val="50000"/>
                    </a:srgbClr>
                  </a:solidFill>
                </a:rPr>
                <a:t>Frequenza</a:t>
              </a:r>
              <a:r>
                <a:rPr lang="en-US" sz="1200" b="1" dirty="0">
                  <a:solidFill>
                    <a:srgbClr val="00467F">
                      <a:lumMod val="50000"/>
                    </a:srgbClr>
                  </a:solidFill>
                </a:rPr>
                <a:t> </a:t>
              </a:r>
              <a:r>
                <a:rPr lang="en-US" sz="1200" b="1" dirty="0" err="1">
                  <a:solidFill>
                    <a:srgbClr val="00467F">
                      <a:lumMod val="50000"/>
                    </a:srgbClr>
                  </a:solidFill>
                </a:rPr>
                <a:t>Respiratoria</a:t>
              </a:r>
              <a:r>
                <a:rPr lang="en-US" sz="1200" b="1" dirty="0">
                  <a:solidFill>
                    <a:srgbClr val="00467F">
                      <a:lumMod val="50000"/>
                    </a:srgbClr>
                  </a:solidFill>
                </a:rPr>
                <a:t> (RRT)</a:t>
              </a:r>
              <a:endParaRPr lang="en-US" sz="1200" b="1" dirty="0">
                <a:solidFill>
                  <a:srgbClr val="C00000"/>
                </a:solidFill>
              </a:endParaRPr>
            </a:p>
            <a:p>
              <a:pPr marL="128588" indent="-128588">
                <a:buFont typeface="Arial" panose="020B0604020202020204" pitchFamily="34" charset="0"/>
                <a:buChar char="•"/>
              </a:pPr>
              <a:r>
                <a:rPr lang="en-US" sz="1200" b="1" dirty="0" err="1">
                  <a:solidFill>
                    <a:srgbClr val="C00000"/>
                  </a:solidFill>
                </a:rPr>
                <a:t>Diagnostica</a:t>
              </a:r>
              <a:r>
                <a:rPr lang="en-US" sz="1200" b="1" dirty="0">
                  <a:solidFill>
                    <a:srgbClr val="C00000"/>
                  </a:solidFill>
                </a:rPr>
                <a:t> </a:t>
              </a:r>
              <a:r>
                <a:rPr lang="en-US" sz="1200" b="1" dirty="0">
                  <a:solidFill>
                    <a:srgbClr val="00467F">
                      <a:lumMod val="50000"/>
                    </a:srgbClr>
                  </a:solidFill>
                </a:rPr>
                <a:t>AT/AF</a:t>
              </a:r>
            </a:p>
            <a:p>
              <a:pPr marL="128588" indent="-128588">
                <a:buFont typeface="Arial" panose="020B0604020202020204" pitchFamily="34" charset="0"/>
                <a:buChar char="•"/>
              </a:pPr>
              <a:r>
                <a:rPr lang="en-US" sz="1200" b="1" dirty="0" err="1">
                  <a:solidFill>
                    <a:srgbClr val="00467F">
                      <a:lumMod val="50000"/>
                    </a:srgbClr>
                  </a:solidFill>
                </a:rPr>
                <a:t>Programmazione</a:t>
              </a:r>
              <a:r>
                <a:rPr lang="en-US" sz="1200" b="1" dirty="0">
                  <a:solidFill>
                    <a:srgbClr val="00467F">
                      <a:lumMod val="50000"/>
                    </a:srgbClr>
                  </a:solidFill>
                </a:rPr>
                <a:t> </a:t>
              </a:r>
              <a:r>
                <a:rPr lang="en-US" sz="1200" b="1" dirty="0" err="1">
                  <a:solidFill>
                    <a:srgbClr val="00467F">
                      <a:lumMod val="50000"/>
                    </a:srgbClr>
                  </a:solidFill>
                </a:rPr>
                <a:t>basata</a:t>
              </a:r>
              <a:r>
                <a:rPr lang="en-US" sz="1200" b="1" dirty="0">
                  <a:solidFill>
                    <a:srgbClr val="00467F">
                      <a:lumMod val="50000"/>
                    </a:srgbClr>
                  </a:solidFill>
                </a:rPr>
                <a:t> </a:t>
              </a:r>
              <a:r>
                <a:rPr lang="en-US" sz="1200" b="1" dirty="0" err="1">
                  <a:solidFill>
                    <a:srgbClr val="00467F">
                      <a:lumMod val="50000"/>
                    </a:srgbClr>
                  </a:solidFill>
                </a:rPr>
                <a:t>sulle</a:t>
              </a:r>
              <a:r>
                <a:rPr lang="en-US" sz="1200" b="1" dirty="0">
                  <a:solidFill>
                    <a:srgbClr val="00467F">
                      <a:lumMod val="50000"/>
                    </a:srgbClr>
                  </a:solidFill>
                </a:rPr>
                <a:t> </a:t>
              </a:r>
              <a:r>
                <a:rPr lang="en-US" sz="1200" b="1" dirty="0" err="1">
                  <a:solidFill>
                    <a:srgbClr val="00467F">
                      <a:lumMod val="50000"/>
                    </a:srgbClr>
                  </a:solidFill>
                </a:rPr>
                <a:t>indicazioni</a:t>
              </a:r>
              <a:endParaRPr lang="en-US" sz="1200" b="1" dirty="0">
                <a:solidFill>
                  <a:srgbClr val="00467F">
                    <a:lumMod val="50000"/>
                  </a:srgbClr>
                </a:solidFill>
              </a:endParaRPr>
            </a:p>
            <a:p>
              <a:pPr marL="128588" indent="-128588">
                <a:buFont typeface="Arial" panose="020B0604020202020204" pitchFamily="34" charset="0"/>
                <a:buChar char="•"/>
              </a:pPr>
              <a:r>
                <a:rPr lang="en-US" sz="1200" b="1" dirty="0" err="1">
                  <a:solidFill>
                    <a:srgbClr val="00467F">
                      <a:lumMod val="50000"/>
                    </a:srgbClr>
                  </a:solidFill>
                </a:rPr>
                <a:t>Regolarizzazione</a:t>
              </a:r>
              <a:r>
                <a:rPr lang="en-US" sz="1200" b="1" dirty="0">
                  <a:solidFill>
                    <a:srgbClr val="00467F">
                      <a:lumMod val="50000"/>
                    </a:srgbClr>
                  </a:solidFill>
                </a:rPr>
                <a:t> </a:t>
              </a:r>
              <a:r>
                <a:rPr lang="en-US" sz="1200" b="1" dirty="0" err="1">
                  <a:solidFill>
                    <a:srgbClr val="00467F">
                      <a:lumMod val="50000"/>
                    </a:srgbClr>
                  </a:solidFill>
                </a:rPr>
                <a:t>della</a:t>
              </a:r>
              <a:r>
                <a:rPr lang="en-US" sz="1200" b="1" dirty="0">
                  <a:solidFill>
                    <a:srgbClr val="00467F">
                      <a:lumMod val="50000"/>
                    </a:srgbClr>
                  </a:solidFill>
                </a:rPr>
                <a:t> </a:t>
              </a:r>
              <a:r>
                <a:rPr lang="en-US" sz="1200" b="1" dirty="0" err="1">
                  <a:solidFill>
                    <a:srgbClr val="00467F">
                      <a:lumMod val="50000"/>
                    </a:srgbClr>
                  </a:solidFill>
                </a:rPr>
                <a:t>frequenza</a:t>
              </a:r>
              <a:r>
                <a:rPr lang="en-US" sz="1200" b="1" dirty="0">
                  <a:solidFill>
                    <a:srgbClr val="00467F">
                      <a:lumMod val="50000"/>
                    </a:srgbClr>
                  </a:solidFill>
                </a:rPr>
                <a:t> </a:t>
              </a:r>
              <a:r>
                <a:rPr lang="en-US" sz="1200" b="1" dirty="0" err="1">
                  <a:solidFill>
                    <a:srgbClr val="00467F">
                      <a:lumMod val="50000"/>
                    </a:srgbClr>
                  </a:solidFill>
                </a:rPr>
                <a:t>ventricolare</a:t>
              </a:r>
              <a:r>
                <a:rPr lang="en-US" sz="1200" b="1" dirty="0">
                  <a:solidFill>
                    <a:srgbClr val="00467F">
                      <a:lumMod val="50000"/>
                    </a:srgbClr>
                  </a:solidFill>
                </a:rPr>
                <a:t> (VRR)</a:t>
              </a:r>
            </a:p>
            <a:p>
              <a:pPr marL="128588" indent="-128588">
                <a:buFont typeface="Arial" panose="020B0604020202020204" pitchFamily="34" charset="0"/>
                <a:buChar char="•"/>
              </a:pPr>
              <a:r>
                <a:rPr lang="en-US" sz="1200" b="1" dirty="0">
                  <a:solidFill>
                    <a:srgbClr val="00467F">
                      <a:lumMod val="50000"/>
                    </a:srgbClr>
                  </a:solidFill>
                </a:rPr>
                <a:t>Patient Activity Log</a:t>
              </a:r>
            </a:p>
          </p:txBody>
        </p:sp>
        <p:sp>
          <p:nvSpPr>
            <p:cNvPr id="10" name="Rectangle 12">
              <a:extLst>
                <a:ext uri="{FF2B5EF4-FFF2-40B4-BE49-F238E27FC236}">
                  <a16:creationId xmlns:a16="http://schemas.microsoft.com/office/drawing/2014/main" id="{8C323A6A-516B-4F98-9C76-635F000ADEC2}"/>
                </a:ext>
              </a:extLst>
            </p:cNvPr>
            <p:cNvSpPr/>
            <p:nvPr/>
          </p:nvSpPr>
          <p:spPr>
            <a:xfrm>
              <a:off x="236161" y="3243888"/>
              <a:ext cx="8852946" cy="527088"/>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68580" rtlCol="0" anchor="ctr">
              <a:spAutoFit/>
            </a:bodyPr>
            <a:lstStyle/>
            <a:p>
              <a:pPr marL="128588" indent="-128588">
                <a:buFont typeface="Arial" panose="020B0604020202020204" pitchFamily="34" charset="0"/>
                <a:buChar char="•"/>
              </a:pPr>
              <a:r>
                <a:rPr lang="en-US" sz="1200" b="1" dirty="0">
                  <a:solidFill>
                    <a:srgbClr val="00467F">
                      <a:lumMod val="50000"/>
                    </a:srgbClr>
                  </a:solidFill>
                </a:rPr>
                <a:t>1.5 T e 3 T MRI </a:t>
              </a:r>
            </a:p>
            <a:p>
              <a:pPr marL="128588" indent="-128588">
                <a:buFont typeface="Arial" panose="020B0604020202020204" pitchFamily="34" charset="0"/>
                <a:buChar char="•"/>
              </a:pPr>
              <a:r>
                <a:rPr lang="en-US" sz="1200" b="1" dirty="0">
                  <a:solidFill>
                    <a:srgbClr val="00467F">
                      <a:lumMod val="50000"/>
                    </a:srgbClr>
                  </a:solidFill>
                </a:rPr>
                <a:t>LATITUDE NXT 3.0</a:t>
              </a:r>
            </a:p>
          </p:txBody>
        </p:sp>
        <p:sp>
          <p:nvSpPr>
            <p:cNvPr id="11" name="Rectangle 20">
              <a:extLst>
                <a:ext uri="{FF2B5EF4-FFF2-40B4-BE49-F238E27FC236}">
                  <a16:creationId xmlns:a16="http://schemas.microsoft.com/office/drawing/2014/main" id="{165D444A-3AAE-4737-965E-A6C5624C6091}"/>
                </a:ext>
              </a:extLst>
            </p:cNvPr>
            <p:cNvSpPr/>
            <p:nvPr/>
          </p:nvSpPr>
          <p:spPr>
            <a:xfrm>
              <a:off x="7720479" y="941261"/>
              <a:ext cx="1368628" cy="6070292"/>
            </a:xfrm>
            <a:prstGeom prst="rect">
              <a:avLst/>
            </a:prstGeom>
            <a:solidFill>
              <a:srgbClr val="C46F8A"/>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r>
                <a:rPr lang="en-US" sz="1200" b="1" dirty="0">
                  <a:solidFill>
                    <a:srgbClr val="000000"/>
                  </a:solidFill>
                  <a:ea typeface="Arial Unicode MS" pitchFamily="34" charset="-128"/>
                  <a:cs typeface="Arial Unicode MS" pitchFamily="34" charset="-128"/>
                </a:rPr>
                <a:t>ACCOLADE MRI</a:t>
              </a:r>
            </a:p>
            <a:p>
              <a:pPr algn="ctr">
                <a:buSzPct val="65000"/>
                <a:defRPr/>
              </a:pPr>
              <a:endParaRPr lang="en-US" sz="1400" b="1" dirty="0">
                <a:solidFill>
                  <a:srgbClr val="000000"/>
                </a:solidFill>
                <a:ea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75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p:txBody>
        </p:sp>
        <p:sp>
          <p:nvSpPr>
            <p:cNvPr id="12" name="Rectangle 24">
              <a:extLst>
                <a:ext uri="{FF2B5EF4-FFF2-40B4-BE49-F238E27FC236}">
                  <a16:creationId xmlns:a16="http://schemas.microsoft.com/office/drawing/2014/main" id="{68D5C9D2-ACE7-443E-A8E1-0E8DD00D72BF}"/>
                </a:ext>
              </a:extLst>
            </p:cNvPr>
            <p:cNvSpPr/>
            <p:nvPr/>
          </p:nvSpPr>
          <p:spPr>
            <a:xfrm>
              <a:off x="6345095" y="1529842"/>
              <a:ext cx="1343136" cy="5481711"/>
            </a:xfrm>
            <a:prstGeom prst="rect">
              <a:avLst/>
            </a:prstGeom>
            <a:solidFill>
              <a:srgbClr val="FFAA56"/>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r>
                <a:rPr lang="en-US" sz="1200" b="1" dirty="0">
                  <a:solidFill>
                    <a:srgbClr val="000000"/>
                  </a:solidFill>
                  <a:ea typeface="Arial Unicode MS" pitchFamily="34" charset="-128"/>
                  <a:cs typeface="Arial Unicode MS" pitchFamily="34" charset="-128"/>
                </a:rPr>
                <a:t>PROPONENT MRI</a:t>
              </a: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p:txBody>
        </p:sp>
        <p:sp>
          <p:nvSpPr>
            <p:cNvPr id="13" name="Rectangle 27">
              <a:extLst>
                <a:ext uri="{FF2B5EF4-FFF2-40B4-BE49-F238E27FC236}">
                  <a16:creationId xmlns:a16="http://schemas.microsoft.com/office/drawing/2014/main" id="{49985290-3F88-45F7-86A0-6D11DDDADC89}"/>
                </a:ext>
              </a:extLst>
            </p:cNvPr>
            <p:cNvSpPr/>
            <p:nvPr/>
          </p:nvSpPr>
          <p:spPr>
            <a:xfrm>
              <a:off x="5088982" y="3211670"/>
              <a:ext cx="1256112" cy="3859526"/>
            </a:xfrm>
            <a:prstGeom prst="rect">
              <a:avLst/>
            </a:prstGeom>
            <a:solidFill>
              <a:schemeClr val="accent2">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r>
                <a:rPr lang="en-US" sz="1200" b="1" dirty="0">
                  <a:solidFill>
                    <a:srgbClr val="000000"/>
                  </a:solidFill>
                  <a:ea typeface="Arial Unicode MS" pitchFamily="34" charset="-128"/>
                  <a:cs typeface="Arial Unicode MS" pitchFamily="34" charset="-128"/>
                </a:rPr>
                <a:t>ESSENTIO MRI</a:t>
              </a: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500" b="1" dirty="0">
                <a:solidFill>
                  <a:srgbClr val="000000"/>
                </a:solidFill>
                <a:ea typeface="Arial Unicode MS" pitchFamily="34" charset="-128"/>
                <a:cs typeface="Arial Unicode MS" pitchFamily="34" charset="-128"/>
              </a:endParaRPr>
            </a:p>
            <a:p>
              <a:pPr algn="ctr">
                <a:buSzPct val="65000"/>
                <a:defRPr/>
              </a:pPr>
              <a:endParaRPr lang="en-US" sz="1500" b="1" dirty="0">
                <a:solidFill>
                  <a:srgbClr val="000000"/>
                </a:solidFill>
                <a:ea typeface="Arial Unicode MS" pitchFamily="34" charset="-128"/>
                <a:cs typeface="Arial Unicode MS" pitchFamily="34" charset="-128"/>
              </a:endParaRPr>
            </a:p>
            <a:p>
              <a:pPr algn="ctr">
                <a:buSzPct val="65000"/>
                <a:defRPr/>
              </a:pPr>
              <a:endParaRPr lang="en-US"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p:txBody>
        </p:sp>
        <p:sp>
          <p:nvSpPr>
            <p:cNvPr id="14" name="Rectangle 30">
              <a:extLst>
                <a:ext uri="{FF2B5EF4-FFF2-40B4-BE49-F238E27FC236}">
                  <a16:creationId xmlns:a16="http://schemas.microsoft.com/office/drawing/2014/main" id="{7FDBC2A9-BD7F-4773-9230-FDAA49AA9FD0}"/>
                </a:ext>
              </a:extLst>
            </p:cNvPr>
            <p:cNvSpPr/>
            <p:nvPr/>
          </p:nvSpPr>
          <p:spPr>
            <a:xfrm>
              <a:off x="3809598" y="3688014"/>
              <a:ext cx="1267817" cy="3385148"/>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7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r>
                <a:rPr lang="en-US" sz="1200" b="1" dirty="0">
                  <a:solidFill>
                    <a:srgbClr val="000000"/>
                  </a:solidFill>
                  <a:ea typeface="Arial Unicode MS" pitchFamily="34" charset="-128"/>
                  <a:cs typeface="Arial Unicode MS" pitchFamily="34" charset="-128"/>
                </a:rPr>
                <a:t>ESSENTIO</a:t>
              </a: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p:txBody>
        </p:sp>
      </p:grpSp>
      <p:pic>
        <p:nvPicPr>
          <p:cNvPr id="16" name="Picture 51" descr="bostonscientificblue">
            <a:extLst>
              <a:ext uri="{FF2B5EF4-FFF2-40B4-BE49-F238E27FC236}">
                <a16:creationId xmlns:a16="http://schemas.microsoft.com/office/drawing/2014/main" id="{E94352CD-41F8-4FAE-9EB7-36F3C67F0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544" y="284087"/>
            <a:ext cx="1967965" cy="69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16">
            <a:extLst>
              <a:ext uri="{FF2B5EF4-FFF2-40B4-BE49-F238E27FC236}">
                <a16:creationId xmlns:a16="http://schemas.microsoft.com/office/drawing/2014/main" id="{A7311778-16A5-CF9A-45CC-3472993A71A7}"/>
              </a:ext>
            </a:extLst>
          </p:cNvPr>
          <p:cNvPicPr>
            <a:picLocks noChangeAspect="1"/>
          </p:cNvPicPr>
          <p:nvPr/>
        </p:nvPicPr>
        <p:blipFill>
          <a:blip r:embed="rId4"/>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34147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628EAB7C-291A-4407-B90A-F49029A6B65D}"/>
              </a:ext>
            </a:extLst>
          </p:cNvPr>
          <p:cNvSpPr>
            <a:spLocks noGrp="1"/>
          </p:cNvSpPr>
          <p:nvPr>
            <p:ph type="sldNum" sz="quarter" idx="12"/>
          </p:nvPr>
        </p:nvSpPr>
        <p:spPr/>
        <p:txBody>
          <a:bodyPr/>
          <a:lstStyle/>
          <a:p>
            <a:pPr algn="r"/>
            <a:fld id="{08789A15-EB12-475A-B928-16016871B2F7}" type="slidenum">
              <a:rPr lang="en-US" smtClean="0"/>
              <a:pPr algn="r"/>
              <a:t>15</a:t>
            </a:fld>
            <a:endParaRPr lang="en-US" dirty="0"/>
          </a:p>
        </p:txBody>
      </p:sp>
      <p:grpSp>
        <p:nvGrpSpPr>
          <p:cNvPr id="6" name="Gruppo 5">
            <a:extLst>
              <a:ext uri="{FF2B5EF4-FFF2-40B4-BE49-F238E27FC236}">
                <a16:creationId xmlns:a16="http://schemas.microsoft.com/office/drawing/2014/main" id="{A2208267-4160-4CEB-B119-D9AC17FB93B8}"/>
              </a:ext>
            </a:extLst>
          </p:cNvPr>
          <p:cNvGrpSpPr/>
          <p:nvPr/>
        </p:nvGrpSpPr>
        <p:grpSpPr>
          <a:xfrm>
            <a:off x="1516741" y="1795626"/>
            <a:ext cx="8772793" cy="4347346"/>
            <a:chOff x="98461" y="2450414"/>
            <a:chExt cx="8904186" cy="4605836"/>
          </a:xfrm>
        </p:grpSpPr>
        <p:sp>
          <p:nvSpPr>
            <p:cNvPr id="7" name="Rectangle 18">
              <a:extLst>
                <a:ext uri="{FF2B5EF4-FFF2-40B4-BE49-F238E27FC236}">
                  <a16:creationId xmlns:a16="http://schemas.microsoft.com/office/drawing/2014/main" id="{A0B6F423-DBE4-4351-B623-2D2739FC2638}"/>
                </a:ext>
              </a:extLst>
            </p:cNvPr>
            <p:cNvSpPr/>
            <p:nvPr/>
          </p:nvSpPr>
          <p:spPr>
            <a:xfrm>
              <a:off x="108402" y="4993812"/>
              <a:ext cx="8894245" cy="2054283"/>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Accelerometro</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err="1">
                  <a:solidFill>
                    <a:srgbClr val="00467F">
                      <a:lumMod val="50000"/>
                    </a:srgbClr>
                  </a:solidFill>
                </a:rPr>
                <a:t>Gestione</a:t>
              </a:r>
              <a:r>
                <a:rPr lang="en-US" sz="1200" b="1" dirty="0">
                  <a:solidFill>
                    <a:srgbClr val="00467F">
                      <a:lumMod val="50000"/>
                    </a:srgbClr>
                  </a:solidFill>
                </a:rPr>
                <a:t> </a:t>
              </a:r>
              <a:r>
                <a:rPr lang="en-US" sz="1200" b="1" dirty="0" err="1">
                  <a:solidFill>
                    <a:srgbClr val="00467F">
                      <a:lumMod val="50000"/>
                    </a:srgbClr>
                  </a:solidFill>
                </a:rPr>
                <a:t>soglia</a:t>
              </a:r>
              <a:r>
                <a:rPr lang="en-US" sz="1200" b="1" dirty="0">
                  <a:solidFill>
                    <a:srgbClr val="00467F">
                      <a:lumMod val="50000"/>
                    </a:srgbClr>
                  </a:solidFill>
                </a:rPr>
                <a:t> RA-RV</a:t>
              </a:r>
            </a:p>
            <a:p>
              <a:pPr marL="171450" indent="-171450">
                <a:buFont typeface="Arial" panose="020B0604020202020204" pitchFamily="34" charset="0"/>
                <a:buChar char="•"/>
              </a:pPr>
              <a:r>
                <a:rPr lang="en-US" sz="1200" b="1" dirty="0">
                  <a:solidFill>
                    <a:srgbClr val="00467F">
                      <a:lumMod val="50000"/>
                    </a:srgbClr>
                  </a:solidFill>
                </a:rPr>
                <a:t>Sensing auto	</a:t>
              </a:r>
            </a:p>
            <a:p>
              <a:pPr marL="171450" indent="-171450">
                <a:buFont typeface="Arial" panose="020B0604020202020204" pitchFamily="34" charset="0"/>
                <a:buChar char="•"/>
              </a:pPr>
              <a:r>
                <a:rPr lang="en-US" sz="1200" b="1" dirty="0" err="1">
                  <a:solidFill>
                    <a:srgbClr val="00467F">
                      <a:lumMod val="50000"/>
                    </a:srgbClr>
                  </a:solidFill>
                </a:rPr>
                <a:t>Isteresi</a:t>
              </a:r>
              <a:r>
                <a:rPr lang="en-US" sz="1200" b="1" dirty="0">
                  <a:solidFill>
                    <a:srgbClr val="00467F">
                      <a:lumMod val="50000"/>
                    </a:srgbClr>
                  </a:solidFill>
                </a:rPr>
                <a:t> AV</a:t>
              </a:r>
            </a:p>
            <a:p>
              <a:pPr marL="171450" indent="-171450">
                <a:buFont typeface="Arial" panose="020B0604020202020204" pitchFamily="34" charset="0"/>
                <a:buChar char="•"/>
              </a:pPr>
              <a:r>
                <a:rPr lang="en-US" sz="1200" b="1" dirty="0" err="1">
                  <a:solidFill>
                    <a:srgbClr val="C00000"/>
                  </a:solidFill>
                </a:rPr>
                <a:t>Riconoscimento</a:t>
              </a:r>
              <a:r>
                <a:rPr lang="en-US" sz="1200" b="1" dirty="0">
                  <a:solidFill>
                    <a:srgbClr val="C00000"/>
                  </a:solidFill>
                </a:rPr>
                <a:t> </a:t>
              </a:r>
              <a:r>
                <a:rPr lang="en-US" sz="1200" b="1" dirty="0" err="1">
                  <a:solidFill>
                    <a:srgbClr val="C00000"/>
                  </a:solidFill>
                </a:rPr>
                <a:t>della</a:t>
              </a:r>
              <a:r>
                <a:rPr lang="en-US" sz="1200" b="1" dirty="0">
                  <a:solidFill>
                    <a:srgbClr val="C00000"/>
                  </a:solidFill>
                </a:rPr>
                <a:t> </a:t>
              </a:r>
              <a:r>
                <a:rPr lang="en-US" sz="1200" b="1" dirty="0" err="1">
                  <a:solidFill>
                    <a:srgbClr val="C00000"/>
                  </a:solidFill>
                </a:rPr>
                <a:t>polarità</a:t>
              </a:r>
              <a:endParaRPr lang="en-US" sz="1200" b="1" dirty="0">
                <a:solidFill>
                  <a:srgbClr val="C00000"/>
                </a:solidFill>
              </a:endParaRPr>
            </a:p>
            <a:p>
              <a:pPr marL="171450" indent="-171450">
                <a:buFont typeface="Arial" panose="020B0604020202020204" pitchFamily="34" charset="0"/>
                <a:buChar char="•"/>
              </a:pPr>
              <a:r>
                <a:rPr lang="en-US" sz="1200" b="1" dirty="0" err="1">
                  <a:solidFill>
                    <a:srgbClr val="C00000"/>
                  </a:solidFill>
                </a:rPr>
                <a:t>Memorizzazione</a:t>
              </a:r>
              <a:r>
                <a:rPr lang="en-US" sz="1200" b="1" dirty="0">
                  <a:solidFill>
                    <a:srgbClr val="C00000"/>
                  </a:solidFill>
                </a:rPr>
                <a:t> EGM </a:t>
              </a:r>
              <a:r>
                <a:rPr lang="en-US" sz="1200" b="1" dirty="0" err="1">
                  <a:solidFill>
                    <a:srgbClr val="C00000"/>
                  </a:solidFill>
                </a:rPr>
                <a:t>fino</a:t>
              </a:r>
              <a:r>
                <a:rPr lang="en-US" sz="1200" b="1" dirty="0">
                  <a:solidFill>
                    <a:srgbClr val="C00000"/>
                  </a:solidFill>
                </a:rPr>
                <a:t> a 48 sec</a:t>
              </a:r>
            </a:p>
            <a:p>
              <a:pPr marL="171450" indent="-171450">
                <a:buFont typeface="Arial" panose="020B0604020202020204" pitchFamily="34" charset="0"/>
                <a:buChar char="•"/>
              </a:pPr>
              <a:r>
                <a:rPr lang="en-US" sz="1200" b="1" dirty="0" err="1">
                  <a:solidFill>
                    <a:srgbClr val="00467F">
                      <a:lumMod val="50000"/>
                    </a:srgbClr>
                  </a:solidFill>
                </a:rPr>
                <a:t>Guida</a:t>
              </a:r>
              <a:r>
                <a:rPr lang="en-US" sz="1200" b="1" dirty="0">
                  <a:solidFill>
                    <a:srgbClr val="00467F">
                      <a:lumMod val="50000"/>
                    </a:srgbClr>
                  </a:solidFill>
                </a:rPr>
                <a:t> </a:t>
              </a:r>
              <a:r>
                <a:rPr lang="en-US" sz="1200" b="1" dirty="0" err="1">
                  <a:solidFill>
                    <a:srgbClr val="00467F">
                      <a:lumMod val="50000"/>
                    </a:srgbClr>
                  </a:solidFill>
                </a:rPr>
                <a:t>alla</a:t>
              </a:r>
              <a:r>
                <a:rPr lang="en-US" sz="1200" b="1" dirty="0">
                  <a:solidFill>
                    <a:srgbClr val="00467F">
                      <a:lumMod val="50000"/>
                    </a:srgbClr>
                  </a:solidFill>
                </a:rPr>
                <a:t> </a:t>
              </a:r>
              <a:r>
                <a:rPr lang="en-US" sz="1200" b="1" dirty="0" err="1">
                  <a:solidFill>
                    <a:srgbClr val="00467F">
                      <a:lumMod val="50000"/>
                    </a:srgbClr>
                  </a:solidFill>
                </a:rPr>
                <a:t>programmazione</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Monitoraggio</a:t>
              </a:r>
              <a:r>
                <a:rPr lang="en-US" sz="1200" b="1" dirty="0">
                  <a:solidFill>
                    <a:srgbClr val="00467F">
                      <a:lumMod val="50000"/>
                    </a:srgbClr>
                  </a:solidFill>
                </a:rPr>
                <a:t> </a:t>
              </a:r>
              <a:r>
                <a:rPr lang="en-US" sz="1200" b="1" dirty="0" err="1">
                  <a:solidFill>
                    <a:srgbClr val="00467F">
                      <a:lumMod val="50000"/>
                    </a:srgbClr>
                  </a:solidFill>
                </a:rPr>
                <a:t>remoto</a:t>
              </a:r>
              <a:r>
                <a:rPr lang="en-US" sz="1200" b="1" dirty="0">
                  <a:solidFill>
                    <a:srgbClr val="00467F">
                      <a:lumMod val="50000"/>
                    </a:srgbClr>
                  </a:solidFill>
                </a:rPr>
                <a:t> (</a:t>
              </a:r>
              <a:r>
                <a:rPr lang="en-US" sz="1200" b="1" dirty="0" err="1">
                  <a:solidFill>
                    <a:srgbClr val="00467F">
                      <a:lumMod val="50000"/>
                    </a:srgbClr>
                  </a:solidFill>
                </a:rPr>
                <a:t>induttivo</a:t>
              </a:r>
              <a:r>
                <a:rPr lang="en-US" sz="1200" b="1" dirty="0">
                  <a:solidFill>
                    <a:srgbClr val="00467F">
                      <a:lumMod val="50000"/>
                    </a:srgbClr>
                  </a:solidFill>
                </a:rPr>
                <a:t>)</a:t>
              </a:r>
            </a:p>
            <a:p>
              <a:pPr marL="171450" indent="-171450">
                <a:buFont typeface="Arial" panose="020B0604020202020204" pitchFamily="34" charset="0"/>
                <a:buChar char="•"/>
              </a:pPr>
              <a:r>
                <a:rPr lang="en-US" sz="1200" b="1" dirty="0" err="1">
                  <a:solidFill>
                    <a:srgbClr val="C00000"/>
                  </a:solidFill>
                </a:rPr>
                <a:t>Compatibilità</a:t>
              </a:r>
              <a:r>
                <a:rPr lang="en-US" sz="1200" b="1" dirty="0">
                  <a:solidFill>
                    <a:srgbClr val="C00000"/>
                  </a:solidFill>
                </a:rPr>
                <a:t> MRI 3&amp;1,5T </a:t>
              </a:r>
            </a:p>
            <a:p>
              <a:r>
                <a:rPr lang="en-US" sz="1200" b="1" dirty="0">
                  <a:solidFill>
                    <a:srgbClr val="00467F">
                      <a:lumMod val="50000"/>
                    </a:srgbClr>
                  </a:solidFill>
                </a:rPr>
                <a:t>(total body, no </a:t>
              </a:r>
              <a:r>
                <a:rPr lang="en-US" sz="1200" b="1" dirty="0" err="1">
                  <a:solidFill>
                    <a:srgbClr val="00467F">
                      <a:lumMod val="50000"/>
                    </a:srgbClr>
                  </a:solidFill>
                </a:rPr>
                <a:t>limiti</a:t>
              </a:r>
              <a:r>
                <a:rPr lang="en-US" sz="1200" b="1" dirty="0">
                  <a:solidFill>
                    <a:srgbClr val="00467F">
                      <a:lumMod val="50000"/>
                    </a:srgbClr>
                  </a:solidFill>
                </a:rPr>
                <a:t> di tempo, </a:t>
              </a:r>
              <a:r>
                <a:rPr lang="en-US" sz="1200" b="1" dirty="0" err="1">
                  <a:solidFill>
                    <a:srgbClr val="00467F">
                      <a:lumMod val="50000"/>
                    </a:srgbClr>
                  </a:solidFill>
                </a:rPr>
                <a:t>fiss</a:t>
              </a:r>
              <a:r>
                <a:rPr lang="en-US" sz="1200" b="1" dirty="0">
                  <a:solidFill>
                    <a:srgbClr val="00467F">
                      <a:lumMod val="50000"/>
                    </a:srgbClr>
                  </a:solidFill>
                </a:rPr>
                <a:t> </a:t>
              </a:r>
              <a:r>
                <a:rPr lang="en-US" sz="1200" b="1" dirty="0" err="1">
                  <a:solidFill>
                    <a:srgbClr val="00467F">
                      <a:lumMod val="50000"/>
                    </a:srgbClr>
                  </a:solidFill>
                </a:rPr>
                <a:t>attivo</a:t>
              </a:r>
              <a:r>
                <a:rPr lang="en-US" sz="1200" b="1" dirty="0">
                  <a:solidFill>
                    <a:srgbClr val="00467F">
                      <a:lumMod val="50000"/>
                    </a:srgbClr>
                  </a:solidFill>
                </a:rPr>
                <a:t> e </a:t>
              </a:r>
              <a:r>
                <a:rPr lang="en-US" sz="1200" b="1" dirty="0" err="1">
                  <a:solidFill>
                    <a:srgbClr val="00467F">
                      <a:lumMod val="50000"/>
                    </a:srgbClr>
                  </a:solidFill>
                </a:rPr>
                <a:t>passivo</a:t>
              </a:r>
              <a:r>
                <a:rPr lang="en-US" sz="1200" b="1" dirty="0">
                  <a:solidFill>
                    <a:srgbClr val="00467F">
                      <a:lumMod val="50000"/>
                    </a:srgbClr>
                  </a:solidFill>
                </a:rPr>
                <a:t>)</a:t>
              </a:r>
            </a:p>
          </p:txBody>
        </p:sp>
        <p:sp>
          <p:nvSpPr>
            <p:cNvPr id="8" name="Rectangle 2">
              <a:extLst>
                <a:ext uri="{FF2B5EF4-FFF2-40B4-BE49-F238E27FC236}">
                  <a16:creationId xmlns:a16="http://schemas.microsoft.com/office/drawing/2014/main" id="{708876F5-AA04-471A-9D73-3139A8D779E6}"/>
                </a:ext>
              </a:extLst>
            </p:cNvPr>
            <p:cNvSpPr/>
            <p:nvPr/>
          </p:nvSpPr>
          <p:spPr>
            <a:xfrm>
              <a:off x="98461" y="2491367"/>
              <a:ext cx="8862748" cy="684761"/>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Ins="91440" rtlCol="0" anchor="ctr">
              <a:spAutoFit/>
            </a:bodyPr>
            <a:lstStyle/>
            <a:p>
              <a:pPr marL="171450" indent="-171450">
                <a:buFont typeface="Arial" panose="020B0604020202020204" pitchFamily="34" charset="0"/>
                <a:buChar char="•"/>
              </a:pPr>
              <a:r>
                <a:rPr lang="en-US" sz="1200" b="1" dirty="0">
                  <a:solidFill>
                    <a:srgbClr val="00467F">
                      <a:lumMod val="50000"/>
                    </a:srgbClr>
                  </a:solidFill>
                </a:rPr>
                <a:t>ATP </a:t>
              </a:r>
              <a:r>
                <a:rPr lang="en-US" sz="1200" b="1" dirty="0" err="1">
                  <a:solidFill>
                    <a:srgbClr val="00467F">
                      <a:lumMod val="50000"/>
                    </a:srgbClr>
                  </a:solidFill>
                </a:rPr>
                <a:t>atriali</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Optivol</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a:solidFill>
                    <a:srgbClr val="00467F">
                      <a:lumMod val="50000"/>
                    </a:srgbClr>
                  </a:solidFill>
                </a:rPr>
                <a:t>Rate Smoothing</a:t>
              </a:r>
            </a:p>
          </p:txBody>
        </p:sp>
        <p:sp>
          <p:nvSpPr>
            <p:cNvPr id="9" name="Rectangle 6">
              <a:extLst>
                <a:ext uri="{FF2B5EF4-FFF2-40B4-BE49-F238E27FC236}">
                  <a16:creationId xmlns:a16="http://schemas.microsoft.com/office/drawing/2014/main" id="{7BE8CD9D-D41A-40D7-80C3-FA3718541799}"/>
                </a:ext>
              </a:extLst>
            </p:cNvPr>
            <p:cNvSpPr/>
            <p:nvPr/>
          </p:nvSpPr>
          <p:spPr>
            <a:xfrm>
              <a:off x="98461" y="3199077"/>
              <a:ext cx="8872689" cy="684761"/>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en-US" sz="1200" b="1" dirty="0" err="1">
                  <a:solidFill>
                    <a:srgbClr val="C00000"/>
                  </a:solidFill>
                </a:rPr>
                <a:t>Tecnologia</a:t>
              </a:r>
              <a:r>
                <a:rPr lang="en-US" sz="1200" b="1" dirty="0">
                  <a:solidFill>
                    <a:srgbClr val="C00000"/>
                  </a:solidFill>
                </a:rPr>
                <a:t> Bluetooth </a:t>
              </a:r>
            </a:p>
            <a:p>
              <a:pPr marL="171450" indent="-171450">
                <a:buFont typeface="Arial" panose="020B0604020202020204" pitchFamily="34" charset="0"/>
                <a:buChar char="•"/>
              </a:pPr>
              <a:r>
                <a:rPr lang="en-US" sz="1200" b="1" dirty="0" err="1">
                  <a:solidFill>
                    <a:srgbClr val="C00000"/>
                  </a:solidFill>
                </a:rPr>
                <a:t>Memorizzazione</a:t>
              </a:r>
              <a:r>
                <a:rPr lang="en-US" sz="1200" b="1" dirty="0">
                  <a:solidFill>
                    <a:srgbClr val="C00000"/>
                  </a:solidFill>
                </a:rPr>
                <a:t> EGM </a:t>
              </a:r>
              <a:r>
                <a:rPr lang="en-US" sz="1200" b="1" dirty="0" err="1">
                  <a:solidFill>
                    <a:srgbClr val="00467F">
                      <a:lumMod val="50000"/>
                    </a:srgbClr>
                  </a:solidFill>
                </a:rPr>
                <a:t>fino</a:t>
              </a:r>
              <a:r>
                <a:rPr lang="en-US" sz="1200" b="1" dirty="0">
                  <a:solidFill>
                    <a:srgbClr val="00467F">
                      <a:lumMod val="50000"/>
                    </a:srgbClr>
                  </a:solidFill>
                </a:rPr>
                <a:t> a 24,5 min</a:t>
              </a:r>
            </a:p>
            <a:p>
              <a:pPr marL="171450" indent="-171450">
                <a:buFont typeface="Arial" panose="020B0604020202020204" pitchFamily="34" charset="0"/>
                <a:buChar char="•"/>
              </a:pPr>
              <a:r>
                <a:rPr lang="en-US" sz="1200" b="1" dirty="0">
                  <a:solidFill>
                    <a:srgbClr val="C00000"/>
                  </a:solidFill>
                </a:rPr>
                <a:t>Report FA</a:t>
              </a:r>
            </a:p>
          </p:txBody>
        </p:sp>
        <p:sp>
          <p:nvSpPr>
            <p:cNvPr id="10" name="Rectangle 12">
              <a:extLst>
                <a:ext uri="{FF2B5EF4-FFF2-40B4-BE49-F238E27FC236}">
                  <a16:creationId xmlns:a16="http://schemas.microsoft.com/office/drawing/2014/main" id="{C74ED3AB-88AF-4FDB-B88B-6D074EAB72C6}"/>
                </a:ext>
              </a:extLst>
            </p:cNvPr>
            <p:cNvSpPr/>
            <p:nvPr/>
          </p:nvSpPr>
          <p:spPr>
            <a:xfrm>
              <a:off x="98463" y="3897210"/>
              <a:ext cx="8872687" cy="1076053"/>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en-US" sz="1200" b="1" dirty="0">
                  <a:solidFill>
                    <a:srgbClr val="00467F">
                      <a:lumMod val="50000"/>
                    </a:srgbClr>
                  </a:solidFill>
                </a:rPr>
                <a:t>MVP</a:t>
              </a:r>
            </a:p>
            <a:p>
              <a:pPr marL="171450" indent="-171450">
                <a:buFont typeface="Arial" panose="020B0604020202020204" pitchFamily="34" charset="0"/>
                <a:buChar char="•"/>
              </a:pPr>
              <a:r>
                <a:rPr lang="en-US" sz="1200" b="1" dirty="0" err="1">
                  <a:solidFill>
                    <a:srgbClr val="00467F">
                      <a:lumMod val="50000"/>
                    </a:srgbClr>
                  </a:solidFill>
                </a:rPr>
                <a:t>Regolazione</a:t>
              </a:r>
              <a:r>
                <a:rPr lang="en-US" sz="1200" b="1" dirty="0">
                  <a:solidFill>
                    <a:srgbClr val="00467F">
                      <a:lumMod val="50000"/>
                    </a:srgbClr>
                  </a:solidFill>
                </a:rPr>
                <a:t> </a:t>
              </a:r>
              <a:r>
                <a:rPr lang="en-US" sz="1200" b="1" dirty="0" err="1">
                  <a:solidFill>
                    <a:srgbClr val="00467F">
                      <a:lumMod val="50000"/>
                    </a:srgbClr>
                  </a:solidFill>
                </a:rPr>
                <a:t>frequenza</a:t>
              </a:r>
              <a:r>
                <a:rPr lang="en-US" sz="1200" b="1" dirty="0">
                  <a:solidFill>
                    <a:srgbClr val="00467F">
                      <a:lumMod val="50000"/>
                    </a:srgbClr>
                  </a:solidFill>
                </a:rPr>
                <a:t> </a:t>
              </a:r>
              <a:r>
                <a:rPr lang="en-US" sz="1200" b="1" dirty="0" err="1">
                  <a:solidFill>
                    <a:srgbClr val="00467F">
                      <a:lumMod val="50000"/>
                    </a:srgbClr>
                  </a:solidFill>
                </a:rPr>
                <a:t>durante</a:t>
              </a:r>
              <a:r>
                <a:rPr lang="en-US" sz="1200" b="1" dirty="0">
                  <a:solidFill>
                    <a:srgbClr val="00467F">
                      <a:lumMod val="50000"/>
                    </a:srgbClr>
                  </a:solidFill>
                </a:rPr>
                <a:t> FA</a:t>
              </a:r>
            </a:p>
            <a:p>
              <a:pPr marL="171450" indent="-171450">
                <a:buFont typeface="Arial" panose="020B0604020202020204" pitchFamily="34" charset="0"/>
                <a:buChar char="•"/>
              </a:pPr>
              <a:r>
                <a:rPr lang="en-US" sz="1200" b="1" dirty="0">
                  <a:solidFill>
                    <a:srgbClr val="00467F">
                      <a:lumMod val="50000"/>
                    </a:srgbClr>
                  </a:solidFill>
                </a:rPr>
                <a:t>Cardiac Compass</a:t>
              </a:r>
            </a:p>
            <a:p>
              <a:pPr marL="171450" indent="-171450">
                <a:buFont typeface="Arial" panose="020B0604020202020204" pitchFamily="34" charset="0"/>
                <a:buChar char="•"/>
              </a:pPr>
              <a:r>
                <a:rPr lang="en-US" sz="1200" b="1" dirty="0">
                  <a:solidFill>
                    <a:srgbClr val="00467F">
                      <a:lumMod val="50000"/>
                    </a:srgbClr>
                  </a:solidFill>
                </a:rPr>
                <a:t>Sudden Brady Response (doppio </a:t>
              </a:r>
              <a:r>
                <a:rPr lang="en-US" sz="1200" b="1" dirty="0" err="1">
                  <a:solidFill>
                    <a:srgbClr val="00467F">
                      <a:lumMod val="50000"/>
                    </a:srgbClr>
                  </a:solidFill>
                </a:rPr>
                <a:t>riconoscimento</a:t>
              </a:r>
              <a:r>
                <a:rPr lang="en-US" sz="1200" b="1" dirty="0">
                  <a:solidFill>
                    <a:srgbClr val="00467F">
                      <a:lumMod val="50000"/>
                    </a:srgbClr>
                  </a:solidFill>
                </a:rPr>
                <a:t>)</a:t>
              </a:r>
            </a:p>
            <a:p>
              <a:pPr marL="171450" indent="-171450">
                <a:buFont typeface="Arial" panose="020B0604020202020204" pitchFamily="34" charset="0"/>
                <a:buChar char="•"/>
              </a:pPr>
              <a:r>
                <a:rPr lang="en-US" sz="1200" b="1" dirty="0" err="1">
                  <a:solidFill>
                    <a:srgbClr val="00467F">
                      <a:lumMod val="50000"/>
                    </a:srgbClr>
                  </a:solidFill>
                </a:rPr>
                <a:t>Algoritmi</a:t>
              </a:r>
              <a:r>
                <a:rPr lang="en-US" sz="1200" b="1" dirty="0">
                  <a:solidFill>
                    <a:srgbClr val="00467F">
                      <a:lumMod val="50000"/>
                    </a:srgbClr>
                  </a:solidFill>
                </a:rPr>
                <a:t> di </a:t>
              </a:r>
              <a:r>
                <a:rPr lang="en-US" sz="1200" b="1" dirty="0" err="1">
                  <a:solidFill>
                    <a:srgbClr val="00467F">
                      <a:lumMod val="50000"/>
                    </a:srgbClr>
                  </a:solidFill>
                </a:rPr>
                <a:t>prevenzione</a:t>
              </a:r>
              <a:r>
                <a:rPr lang="en-US" sz="1200" b="1" dirty="0">
                  <a:solidFill>
                    <a:srgbClr val="00467F">
                      <a:lumMod val="50000"/>
                    </a:srgbClr>
                  </a:solidFill>
                </a:rPr>
                <a:t> </a:t>
              </a:r>
              <a:r>
                <a:rPr lang="en-US" sz="1200" b="1" dirty="0" err="1">
                  <a:solidFill>
                    <a:srgbClr val="00467F">
                      <a:lumMod val="50000"/>
                    </a:srgbClr>
                  </a:solidFill>
                </a:rPr>
                <a:t>aritmie</a:t>
              </a:r>
              <a:r>
                <a:rPr lang="en-US" sz="1200" b="1" dirty="0">
                  <a:solidFill>
                    <a:srgbClr val="00467F">
                      <a:lumMod val="50000"/>
                    </a:srgbClr>
                  </a:solidFill>
                </a:rPr>
                <a:t> </a:t>
              </a:r>
              <a:r>
                <a:rPr lang="en-US" sz="1200" b="1" dirty="0" err="1">
                  <a:solidFill>
                    <a:srgbClr val="00467F">
                      <a:lumMod val="50000"/>
                    </a:srgbClr>
                  </a:solidFill>
                </a:rPr>
                <a:t>atriali</a:t>
              </a:r>
              <a:endParaRPr lang="en-US" sz="1200" b="1" dirty="0">
                <a:solidFill>
                  <a:srgbClr val="00467F">
                    <a:lumMod val="50000"/>
                  </a:srgbClr>
                </a:solidFill>
              </a:endParaRPr>
            </a:p>
          </p:txBody>
        </p:sp>
        <p:sp>
          <p:nvSpPr>
            <p:cNvPr id="11" name="Rectangle 20">
              <a:extLst>
                <a:ext uri="{FF2B5EF4-FFF2-40B4-BE49-F238E27FC236}">
                  <a16:creationId xmlns:a16="http://schemas.microsoft.com/office/drawing/2014/main" id="{24E0CF4F-9CA0-4BA3-A42A-6DCE6D611A7C}"/>
                </a:ext>
              </a:extLst>
            </p:cNvPr>
            <p:cNvSpPr/>
            <p:nvPr/>
          </p:nvSpPr>
          <p:spPr>
            <a:xfrm>
              <a:off x="7997818" y="2450414"/>
              <a:ext cx="1004829" cy="4597682"/>
            </a:xfrm>
            <a:prstGeom prst="rect">
              <a:avLst/>
            </a:prstGeom>
            <a:solidFill>
              <a:srgbClr val="C46F8A"/>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r>
                <a:rPr lang="en-US" sz="1400" b="1" dirty="0">
                  <a:solidFill>
                    <a:srgbClr val="000000"/>
                  </a:solidFill>
                  <a:ea typeface="Arial Unicode MS" pitchFamily="34" charset="-128"/>
                  <a:cs typeface="Arial Unicode MS" pitchFamily="34" charset="-128"/>
                </a:rPr>
                <a:t>AZURE XT</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2" name="Rectangle 24">
              <a:extLst>
                <a:ext uri="{FF2B5EF4-FFF2-40B4-BE49-F238E27FC236}">
                  <a16:creationId xmlns:a16="http://schemas.microsoft.com/office/drawing/2014/main" id="{AD24720B-744D-47CD-BACE-D9D218773515}"/>
                </a:ext>
              </a:extLst>
            </p:cNvPr>
            <p:cNvSpPr/>
            <p:nvPr/>
          </p:nvSpPr>
          <p:spPr>
            <a:xfrm>
              <a:off x="6991775" y="3180179"/>
              <a:ext cx="1005437" cy="3831401"/>
            </a:xfrm>
            <a:prstGeom prst="rect">
              <a:avLst/>
            </a:prstGeom>
            <a:solidFill>
              <a:srgbClr val="FFAA56"/>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r>
                <a:rPr lang="en-US" sz="1400" b="1" dirty="0">
                  <a:solidFill>
                    <a:srgbClr val="000000"/>
                  </a:solidFill>
                  <a:ea typeface="Arial Unicode MS" pitchFamily="34" charset="-128"/>
                  <a:cs typeface="Arial Unicode MS" pitchFamily="34" charset="-128"/>
                </a:rPr>
                <a:t>AZURE S</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05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3" name="Rectangle 27">
              <a:extLst>
                <a:ext uri="{FF2B5EF4-FFF2-40B4-BE49-F238E27FC236}">
                  <a16:creationId xmlns:a16="http://schemas.microsoft.com/office/drawing/2014/main" id="{6FA686F5-8058-475F-89AC-0F7B3F6BE5F1}"/>
                </a:ext>
              </a:extLst>
            </p:cNvPr>
            <p:cNvSpPr/>
            <p:nvPr/>
          </p:nvSpPr>
          <p:spPr>
            <a:xfrm>
              <a:off x="5986336" y="3852544"/>
              <a:ext cx="1005439" cy="3195552"/>
            </a:xfrm>
            <a:prstGeom prst="rect">
              <a:avLst/>
            </a:prstGeom>
            <a:solidFill>
              <a:schemeClr val="accent2">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r>
                <a:rPr lang="en-US" sz="1400" b="1" dirty="0">
                  <a:solidFill>
                    <a:srgbClr val="000000"/>
                  </a:solidFill>
                  <a:ea typeface="Arial Unicode MS" pitchFamily="34" charset="-128"/>
                  <a:cs typeface="Arial Unicode MS" pitchFamily="34" charset="-128"/>
                </a:rPr>
                <a:t>ATTESTA</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4" name="Rectangle 30">
              <a:extLst>
                <a:ext uri="{FF2B5EF4-FFF2-40B4-BE49-F238E27FC236}">
                  <a16:creationId xmlns:a16="http://schemas.microsoft.com/office/drawing/2014/main" id="{4ACB9BCF-1F48-44B0-B6EA-61DC32CC166A}"/>
                </a:ext>
              </a:extLst>
            </p:cNvPr>
            <p:cNvSpPr/>
            <p:nvPr/>
          </p:nvSpPr>
          <p:spPr>
            <a:xfrm>
              <a:off x="4826219" y="5018270"/>
              <a:ext cx="1160117" cy="2037980"/>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6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900" b="1" dirty="0">
                <a:solidFill>
                  <a:srgbClr val="000000"/>
                </a:solidFill>
                <a:ea typeface="Arial Unicode MS" pitchFamily="34" charset="-128"/>
                <a:cs typeface="Arial Unicode MS" pitchFamily="34" charset="-128"/>
              </a:endParaRPr>
            </a:p>
            <a:p>
              <a:pPr algn="ctr">
                <a:buSzPct val="65000"/>
                <a:defRPr/>
              </a:pPr>
              <a:r>
                <a:rPr lang="en-US" sz="1600" b="1" dirty="0">
                  <a:solidFill>
                    <a:srgbClr val="000000"/>
                  </a:solidFill>
                  <a:ea typeface="Arial Unicode MS" pitchFamily="34" charset="-128"/>
                  <a:cs typeface="Arial Unicode MS" pitchFamily="34" charset="-128"/>
                </a:rPr>
                <a:t>G20</a:t>
              </a:r>
            </a:p>
            <a:p>
              <a:pPr algn="ctr">
                <a:buSzPct val="65000"/>
                <a:defRPr/>
              </a:pPr>
              <a:r>
                <a:rPr lang="en-US" sz="1600" b="1" dirty="0">
                  <a:solidFill>
                    <a:srgbClr val="000000"/>
                  </a:solidFill>
                  <a:ea typeface="Arial Unicode MS" pitchFamily="34" charset="-128"/>
                  <a:cs typeface="Arial Unicode MS" pitchFamily="34" charset="-128"/>
                </a:rPr>
                <a:t>G70</a:t>
              </a:r>
            </a:p>
            <a:p>
              <a:pPr algn="ctr">
                <a:buSzPct val="65000"/>
                <a:defRPr/>
              </a:pPr>
              <a:r>
                <a:rPr lang="en-US" sz="1600" b="1" dirty="0">
                  <a:solidFill>
                    <a:srgbClr val="000000"/>
                  </a:solidFill>
                  <a:ea typeface="Arial Unicode MS" pitchFamily="34" charset="-128"/>
                  <a:cs typeface="Arial Unicode MS" pitchFamily="34" charset="-128"/>
                </a:rPr>
                <a:t> SPHERA</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p:txBody>
        </p:sp>
      </p:grpSp>
      <p:pic>
        <p:nvPicPr>
          <p:cNvPr id="15" name="Picture 47" descr="Medtronic">
            <a:extLst>
              <a:ext uri="{FF2B5EF4-FFF2-40B4-BE49-F238E27FC236}">
                <a16:creationId xmlns:a16="http://schemas.microsoft.com/office/drawing/2014/main" id="{C1DBE9C5-DD40-4769-95CD-87A677E80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36" y="306705"/>
            <a:ext cx="3428999" cy="72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olo 1">
            <a:extLst>
              <a:ext uri="{FF2B5EF4-FFF2-40B4-BE49-F238E27FC236}">
                <a16:creationId xmlns:a16="http://schemas.microsoft.com/office/drawing/2014/main" id="{E7EA3096-C8A9-4F76-A754-0317FEF2B5C5}"/>
              </a:ext>
            </a:extLst>
          </p:cNvPr>
          <p:cNvSpPr txBox="1">
            <a:spLocks/>
          </p:cNvSpPr>
          <p:nvPr/>
        </p:nvSpPr>
        <p:spPr>
          <a:xfrm>
            <a:off x="4617216" y="319071"/>
            <a:ext cx="4744898" cy="68580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a:solidFill>
                  <a:srgbClr val="C00000"/>
                </a:solidFill>
              </a:rPr>
              <a:t>Pacemaker </a:t>
            </a:r>
            <a:r>
              <a:rPr lang="it-IT" sz="2800" b="1" i="1">
                <a:solidFill>
                  <a:srgbClr val="C00000"/>
                </a:solidFill>
              </a:rPr>
              <a:t>caratteristiche</a:t>
            </a:r>
            <a:endParaRPr lang="it-IT" sz="2800" b="1" i="1" dirty="0">
              <a:solidFill>
                <a:srgbClr val="C00000"/>
              </a:solidFill>
            </a:endParaRPr>
          </a:p>
        </p:txBody>
      </p:sp>
      <p:pic>
        <p:nvPicPr>
          <p:cNvPr id="16" name="Immagine 15">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293337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CC0389D5-C70A-49AF-A10C-415712E34781}"/>
              </a:ext>
            </a:extLst>
          </p:cNvPr>
          <p:cNvSpPr>
            <a:spLocks noGrp="1"/>
          </p:cNvSpPr>
          <p:nvPr>
            <p:ph type="sldNum" sz="quarter" idx="12"/>
          </p:nvPr>
        </p:nvSpPr>
        <p:spPr/>
        <p:txBody>
          <a:bodyPr/>
          <a:lstStyle/>
          <a:p>
            <a:pPr algn="r"/>
            <a:fld id="{08789A15-EB12-475A-B928-16016871B2F7}" type="slidenum">
              <a:rPr lang="en-US" smtClean="0"/>
              <a:pPr algn="r"/>
              <a:t>16</a:t>
            </a:fld>
            <a:endParaRPr lang="en-US" dirty="0"/>
          </a:p>
        </p:txBody>
      </p:sp>
      <p:sp>
        <p:nvSpPr>
          <p:cNvPr id="7" name="Rectangle 18">
            <a:extLst>
              <a:ext uri="{FF2B5EF4-FFF2-40B4-BE49-F238E27FC236}">
                <a16:creationId xmlns:a16="http://schemas.microsoft.com/office/drawing/2014/main" id="{47DEE5A3-9636-47DC-9DDA-21B4DA2BFF66}"/>
              </a:ext>
            </a:extLst>
          </p:cNvPr>
          <p:cNvSpPr/>
          <p:nvPr/>
        </p:nvSpPr>
        <p:spPr>
          <a:xfrm>
            <a:off x="1416818" y="3482876"/>
            <a:ext cx="9098782" cy="2308324"/>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a:solidFill>
                  <a:srgbClr val="00467F">
                    <a:lumMod val="50000"/>
                  </a:srgbClr>
                </a:solidFill>
              </a:rPr>
              <a:t>Volume  e </a:t>
            </a:r>
            <a:r>
              <a:rPr lang="en-US" sz="1200" b="1" dirty="0" err="1">
                <a:solidFill>
                  <a:srgbClr val="00467F">
                    <a:lumMod val="50000"/>
                  </a:srgbClr>
                </a:solidFill>
              </a:rPr>
              <a:t>spessore</a:t>
            </a:r>
            <a:r>
              <a:rPr lang="en-US" sz="1200" b="1" dirty="0">
                <a:solidFill>
                  <a:srgbClr val="00467F">
                    <a:lumMod val="50000"/>
                  </a:srgbClr>
                </a:solidFill>
              </a:rPr>
              <a:t> </a:t>
            </a:r>
            <a:r>
              <a:rPr lang="en-US" sz="1200" b="1" dirty="0" err="1">
                <a:solidFill>
                  <a:srgbClr val="00467F">
                    <a:lumMod val="50000"/>
                  </a:srgbClr>
                </a:solidFill>
              </a:rPr>
              <a:t>ridotti</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Compatibilità</a:t>
            </a:r>
            <a:r>
              <a:rPr lang="en-US" sz="1200" b="1" dirty="0">
                <a:solidFill>
                  <a:srgbClr val="00467F">
                    <a:lumMod val="50000"/>
                  </a:srgbClr>
                </a:solidFill>
              </a:rPr>
              <a:t> MRI a 1,5T</a:t>
            </a:r>
          </a:p>
          <a:p>
            <a:pPr marL="171450" indent="-171450">
              <a:buFont typeface="Arial" panose="020B0604020202020204" pitchFamily="34" charset="0"/>
              <a:buChar char="•"/>
            </a:pPr>
            <a:r>
              <a:rPr lang="en-US" sz="1200" b="1" dirty="0" err="1">
                <a:solidFill>
                  <a:srgbClr val="00467F">
                    <a:lumMod val="50000"/>
                  </a:srgbClr>
                </a:solidFill>
              </a:rPr>
              <a:t>Accelerometro</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err="1">
                <a:solidFill>
                  <a:srgbClr val="00467F">
                    <a:lumMod val="50000"/>
                  </a:srgbClr>
                </a:solidFill>
              </a:rPr>
              <a:t>Gestione</a:t>
            </a:r>
            <a:r>
              <a:rPr lang="en-US" sz="1200" b="1" dirty="0">
                <a:solidFill>
                  <a:srgbClr val="00467F">
                    <a:lumMod val="50000"/>
                  </a:srgbClr>
                </a:solidFill>
              </a:rPr>
              <a:t> </a:t>
            </a:r>
            <a:r>
              <a:rPr lang="en-US" sz="1200" b="1" dirty="0" err="1">
                <a:solidFill>
                  <a:srgbClr val="00467F">
                    <a:lumMod val="50000"/>
                  </a:srgbClr>
                </a:solidFill>
              </a:rPr>
              <a:t>soglia</a:t>
            </a:r>
            <a:r>
              <a:rPr lang="en-US" sz="1200" b="1" dirty="0">
                <a:solidFill>
                  <a:srgbClr val="00467F">
                    <a:lumMod val="50000"/>
                  </a:srgbClr>
                </a:solidFill>
              </a:rPr>
              <a:t> RV</a:t>
            </a:r>
          </a:p>
          <a:p>
            <a:pPr marL="171450" indent="-171450">
              <a:buFont typeface="Arial" panose="020B0604020202020204" pitchFamily="34" charset="0"/>
              <a:buChar char="•"/>
            </a:pPr>
            <a:r>
              <a:rPr lang="en-US" sz="1200" b="1" dirty="0">
                <a:solidFill>
                  <a:srgbClr val="00467F">
                    <a:lumMod val="50000"/>
                  </a:srgbClr>
                </a:solidFill>
              </a:rPr>
              <a:t>Sensing auto	</a:t>
            </a:r>
          </a:p>
          <a:p>
            <a:pPr marL="171450" indent="-171450">
              <a:buFont typeface="Arial" panose="020B0604020202020204" pitchFamily="34" charset="0"/>
              <a:buChar char="•"/>
            </a:pPr>
            <a:r>
              <a:rPr lang="en-US" sz="1200" b="1" dirty="0" err="1">
                <a:solidFill>
                  <a:srgbClr val="00467F">
                    <a:lumMod val="50000"/>
                  </a:srgbClr>
                </a:solidFill>
              </a:rPr>
              <a:t>Isteresi</a:t>
            </a:r>
            <a:r>
              <a:rPr lang="en-US" sz="1200" b="1" dirty="0">
                <a:solidFill>
                  <a:srgbClr val="00467F">
                    <a:lumMod val="50000"/>
                  </a:srgbClr>
                </a:solidFill>
              </a:rPr>
              <a:t> AV (VIP)</a:t>
            </a:r>
          </a:p>
          <a:p>
            <a:pPr marL="171450" indent="-171450">
              <a:buFont typeface="Arial" panose="020B0604020202020204" pitchFamily="34" charset="0"/>
              <a:buChar char="•"/>
            </a:pPr>
            <a:r>
              <a:rPr lang="en-US" sz="1200" b="1" dirty="0" err="1">
                <a:solidFill>
                  <a:srgbClr val="C00000"/>
                </a:solidFill>
              </a:rPr>
              <a:t>Riconoscimento</a:t>
            </a:r>
            <a:r>
              <a:rPr lang="en-US" sz="1200" b="1" dirty="0">
                <a:solidFill>
                  <a:srgbClr val="C00000"/>
                </a:solidFill>
              </a:rPr>
              <a:t> </a:t>
            </a:r>
            <a:r>
              <a:rPr lang="en-US" sz="1200" b="1" dirty="0" err="1">
                <a:solidFill>
                  <a:srgbClr val="C00000"/>
                </a:solidFill>
              </a:rPr>
              <a:t>della</a:t>
            </a:r>
            <a:r>
              <a:rPr lang="en-US" sz="1200" b="1" dirty="0">
                <a:solidFill>
                  <a:srgbClr val="C00000"/>
                </a:solidFill>
              </a:rPr>
              <a:t> </a:t>
            </a:r>
            <a:r>
              <a:rPr lang="en-US" sz="1200" b="1" dirty="0" err="1">
                <a:solidFill>
                  <a:srgbClr val="C00000"/>
                </a:solidFill>
              </a:rPr>
              <a:t>polarità</a:t>
            </a:r>
            <a:endParaRPr lang="en-US" sz="1200" b="1" dirty="0">
              <a:solidFill>
                <a:srgbClr val="C00000"/>
              </a:solidFill>
            </a:endParaRPr>
          </a:p>
          <a:p>
            <a:pPr marL="171450" indent="-171450">
              <a:buFont typeface="Arial" panose="020B0604020202020204" pitchFamily="34" charset="0"/>
              <a:buChar char="•"/>
            </a:pPr>
            <a:r>
              <a:rPr lang="en-US" sz="1200" b="1" dirty="0" err="1">
                <a:solidFill>
                  <a:srgbClr val="C00000"/>
                </a:solidFill>
              </a:rPr>
              <a:t>Memorizzazione</a:t>
            </a:r>
            <a:r>
              <a:rPr lang="en-US" sz="1200" b="1" dirty="0">
                <a:solidFill>
                  <a:srgbClr val="C00000"/>
                </a:solidFill>
              </a:rPr>
              <a:t> EGM </a:t>
            </a:r>
            <a:r>
              <a:rPr lang="en-US" sz="1200" b="1" dirty="0" err="1">
                <a:solidFill>
                  <a:srgbClr val="00467F">
                    <a:lumMod val="50000"/>
                  </a:srgbClr>
                </a:solidFill>
              </a:rPr>
              <a:t>fino</a:t>
            </a:r>
            <a:r>
              <a:rPr lang="en-US" sz="1200" b="1" dirty="0">
                <a:solidFill>
                  <a:srgbClr val="00467F">
                    <a:lumMod val="50000"/>
                  </a:srgbClr>
                </a:solidFill>
              </a:rPr>
              <a:t> a 2 min </a:t>
            </a:r>
            <a:r>
              <a:rPr lang="en-US" sz="1200" b="1" dirty="0" err="1">
                <a:solidFill>
                  <a:srgbClr val="00467F">
                    <a:lumMod val="50000"/>
                  </a:srgbClr>
                </a:solidFill>
              </a:rPr>
              <a:t>su</a:t>
            </a:r>
            <a:r>
              <a:rPr lang="en-US" sz="1200" b="1" dirty="0">
                <a:solidFill>
                  <a:srgbClr val="00467F">
                    <a:lumMod val="50000"/>
                  </a:srgbClr>
                </a:solidFill>
              </a:rPr>
              <a:t> </a:t>
            </a:r>
            <a:r>
              <a:rPr lang="en-US" sz="1200" b="1" dirty="0" err="1">
                <a:solidFill>
                  <a:srgbClr val="00467F">
                    <a:lumMod val="50000"/>
                  </a:srgbClr>
                </a:solidFill>
              </a:rPr>
              <a:t>singolo</a:t>
            </a:r>
            <a:r>
              <a:rPr lang="en-US" sz="1200" b="1" dirty="0">
                <a:solidFill>
                  <a:srgbClr val="00467F">
                    <a:lumMod val="50000"/>
                  </a:srgbClr>
                </a:solidFill>
              </a:rPr>
              <a:t> </a:t>
            </a:r>
            <a:r>
              <a:rPr lang="en-US" sz="1200" b="1" dirty="0" err="1">
                <a:solidFill>
                  <a:srgbClr val="00467F">
                    <a:lumMod val="50000"/>
                  </a:srgbClr>
                </a:solidFill>
              </a:rPr>
              <a:t>canale</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a:solidFill>
                  <a:srgbClr val="00467F">
                    <a:lumMod val="50000"/>
                  </a:srgbClr>
                </a:solidFill>
              </a:rPr>
              <a:t>Trigger </a:t>
            </a:r>
            <a:r>
              <a:rPr lang="en-US" sz="1200" b="1" dirty="0" err="1">
                <a:solidFill>
                  <a:srgbClr val="00467F">
                    <a:lumMod val="50000"/>
                  </a:srgbClr>
                </a:solidFill>
              </a:rPr>
              <a:t>avviso</a:t>
            </a:r>
            <a:r>
              <a:rPr lang="en-US" sz="1200" b="1" dirty="0">
                <a:solidFill>
                  <a:srgbClr val="00467F">
                    <a:lumMod val="50000"/>
                  </a:srgbClr>
                </a:solidFill>
              </a:rPr>
              <a:t> FA</a:t>
            </a:r>
          </a:p>
          <a:p>
            <a:pPr marL="171450" indent="-171450">
              <a:buFont typeface="Arial" panose="020B0604020202020204" pitchFamily="34" charset="0"/>
              <a:buChar char="•"/>
            </a:pPr>
            <a:r>
              <a:rPr lang="en-US" sz="1200" b="1" dirty="0" err="1">
                <a:solidFill>
                  <a:srgbClr val="00467F">
                    <a:lumMod val="50000"/>
                  </a:srgbClr>
                </a:solidFill>
              </a:rPr>
              <a:t>QuickOpt</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Apparecchio</a:t>
            </a:r>
            <a:r>
              <a:rPr lang="en-US" sz="1200" b="1" dirty="0">
                <a:solidFill>
                  <a:srgbClr val="00467F">
                    <a:lumMod val="50000"/>
                  </a:srgbClr>
                </a:solidFill>
              </a:rPr>
              <a:t> </a:t>
            </a:r>
            <a:r>
              <a:rPr lang="en-US" sz="1200" b="1" dirty="0" err="1">
                <a:solidFill>
                  <a:srgbClr val="00467F">
                    <a:lumMod val="50000"/>
                  </a:srgbClr>
                </a:solidFill>
              </a:rPr>
              <a:t>portatile</a:t>
            </a:r>
            <a:r>
              <a:rPr lang="en-US" sz="1200" b="1" dirty="0">
                <a:solidFill>
                  <a:srgbClr val="00467F">
                    <a:lumMod val="50000"/>
                  </a:srgbClr>
                </a:solidFill>
              </a:rPr>
              <a:t> </a:t>
            </a:r>
            <a:r>
              <a:rPr lang="en-US" sz="1200" b="1" dirty="0" err="1">
                <a:solidFill>
                  <a:srgbClr val="00467F">
                    <a:lumMod val="50000"/>
                  </a:srgbClr>
                </a:solidFill>
              </a:rPr>
              <a:t>attivazione</a:t>
            </a:r>
            <a:r>
              <a:rPr lang="en-US" sz="1200" b="1" dirty="0">
                <a:solidFill>
                  <a:srgbClr val="00467F">
                    <a:lumMod val="50000"/>
                  </a:srgbClr>
                </a:solidFill>
              </a:rPr>
              <a:t> MRI </a:t>
            </a:r>
          </a:p>
          <a:p>
            <a:pPr marL="171450" indent="-171450">
              <a:buFont typeface="Arial" panose="020B0604020202020204" pitchFamily="34" charset="0"/>
              <a:buChar char="•"/>
            </a:pPr>
            <a:r>
              <a:rPr lang="en-US" sz="1200" b="1" dirty="0" err="1">
                <a:solidFill>
                  <a:srgbClr val="C00000"/>
                </a:solidFill>
              </a:rPr>
              <a:t>Monitoraggio</a:t>
            </a:r>
            <a:r>
              <a:rPr lang="en-US" sz="1200" b="1" dirty="0">
                <a:solidFill>
                  <a:srgbClr val="C00000"/>
                </a:solidFill>
              </a:rPr>
              <a:t> </a:t>
            </a:r>
            <a:r>
              <a:rPr lang="en-US" sz="1200" b="1" dirty="0" err="1">
                <a:solidFill>
                  <a:srgbClr val="C00000"/>
                </a:solidFill>
              </a:rPr>
              <a:t>remoto</a:t>
            </a:r>
            <a:endParaRPr lang="en-US" sz="1200" b="1" dirty="0">
              <a:solidFill>
                <a:srgbClr val="C00000"/>
              </a:solidFill>
            </a:endParaRPr>
          </a:p>
        </p:txBody>
      </p:sp>
      <p:sp>
        <p:nvSpPr>
          <p:cNvPr id="8" name="Rectangle 2">
            <a:extLst>
              <a:ext uri="{FF2B5EF4-FFF2-40B4-BE49-F238E27FC236}">
                <a16:creationId xmlns:a16="http://schemas.microsoft.com/office/drawing/2014/main" id="{D4DDB000-AC14-4AC3-B659-A10C3AE7519A}"/>
              </a:ext>
            </a:extLst>
          </p:cNvPr>
          <p:cNvSpPr/>
          <p:nvPr/>
        </p:nvSpPr>
        <p:spPr>
          <a:xfrm>
            <a:off x="1416818" y="1913647"/>
            <a:ext cx="9098782" cy="646331"/>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Ins="91440"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Avvisi</a:t>
            </a:r>
            <a:r>
              <a:rPr lang="en-US" sz="1200" b="1" dirty="0">
                <a:solidFill>
                  <a:srgbClr val="00467F">
                    <a:lumMod val="50000"/>
                  </a:srgbClr>
                </a:solidFill>
              </a:rPr>
              <a:t> </a:t>
            </a:r>
            <a:r>
              <a:rPr lang="en-US" sz="1200" b="1" dirty="0" err="1">
                <a:solidFill>
                  <a:srgbClr val="00467F">
                    <a:lumMod val="50000"/>
                  </a:srgbClr>
                </a:solidFill>
              </a:rPr>
              <a:t>acustici</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Telemetria</a:t>
            </a:r>
            <a:r>
              <a:rPr lang="en-US" sz="1200" b="1" dirty="0">
                <a:solidFill>
                  <a:srgbClr val="00467F">
                    <a:lumMod val="50000"/>
                  </a:srgbClr>
                </a:solidFill>
              </a:rPr>
              <a:t> RF</a:t>
            </a:r>
          </a:p>
          <a:p>
            <a:pPr marL="171450" indent="-171450">
              <a:buFont typeface="Arial" panose="020B0604020202020204" pitchFamily="34" charset="0"/>
              <a:buChar char="•"/>
            </a:pPr>
            <a:r>
              <a:rPr lang="en-US" sz="1200" b="1" dirty="0" err="1">
                <a:solidFill>
                  <a:srgbClr val="00467F">
                    <a:lumMod val="50000"/>
                  </a:srgbClr>
                </a:solidFill>
              </a:rPr>
              <a:t>CorVue</a:t>
            </a:r>
            <a:r>
              <a:rPr lang="en-US" sz="1200" b="1" dirty="0">
                <a:solidFill>
                  <a:srgbClr val="00467F">
                    <a:lumMod val="50000"/>
                  </a:srgbClr>
                </a:solidFill>
              </a:rPr>
              <a:t> (</a:t>
            </a:r>
            <a:r>
              <a:rPr lang="en-US" sz="1200" b="1" dirty="0" err="1">
                <a:solidFill>
                  <a:srgbClr val="00467F">
                    <a:lumMod val="50000"/>
                  </a:srgbClr>
                </a:solidFill>
              </a:rPr>
              <a:t>impedenza</a:t>
            </a:r>
            <a:r>
              <a:rPr lang="en-US" sz="1200" b="1" dirty="0">
                <a:solidFill>
                  <a:srgbClr val="00467F">
                    <a:lumMod val="50000"/>
                  </a:srgbClr>
                </a:solidFill>
              </a:rPr>
              <a:t> </a:t>
            </a:r>
            <a:r>
              <a:rPr lang="en-US" sz="1200" b="1" dirty="0" err="1">
                <a:solidFill>
                  <a:srgbClr val="00467F">
                    <a:lumMod val="50000"/>
                  </a:srgbClr>
                </a:solidFill>
              </a:rPr>
              <a:t>transtoracica</a:t>
            </a:r>
            <a:r>
              <a:rPr lang="en-US" sz="1200" b="1" dirty="0">
                <a:solidFill>
                  <a:srgbClr val="00467F">
                    <a:lumMod val="50000"/>
                  </a:srgbClr>
                </a:solidFill>
              </a:rPr>
              <a:t>) </a:t>
            </a:r>
          </a:p>
        </p:txBody>
      </p:sp>
      <p:sp>
        <p:nvSpPr>
          <p:cNvPr id="9" name="Rectangle 12">
            <a:extLst>
              <a:ext uri="{FF2B5EF4-FFF2-40B4-BE49-F238E27FC236}">
                <a16:creationId xmlns:a16="http://schemas.microsoft.com/office/drawing/2014/main" id="{2B85B838-F388-48D4-82DF-8103E267DAD2}"/>
              </a:ext>
            </a:extLst>
          </p:cNvPr>
          <p:cNvSpPr/>
          <p:nvPr/>
        </p:nvSpPr>
        <p:spPr>
          <a:xfrm>
            <a:off x="1416818" y="2858870"/>
            <a:ext cx="9098782" cy="646331"/>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ACap</a:t>
            </a:r>
            <a:r>
              <a:rPr lang="en-US" sz="1200" b="1" dirty="0">
                <a:solidFill>
                  <a:srgbClr val="00467F">
                    <a:lumMod val="50000"/>
                  </a:srgbClr>
                </a:solidFill>
              </a:rPr>
              <a:t> Confirm</a:t>
            </a:r>
          </a:p>
          <a:p>
            <a:pPr marL="171450" indent="-171450">
              <a:buFont typeface="Arial" panose="020B0604020202020204" pitchFamily="34" charset="0"/>
              <a:buChar char="•"/>
            </a:pPr>
            <a:r>
              <a:rPr lang="en-US" sz="1200" b="1" dirty="0" err="1">
                <a:solidFill>
                  <a:srgbClr val="C00000"/>
                </a:solidFill>
              </a:rPr>
              <a:t>Memorizzazione</a:t>
            </a:r>
            <a:r>
              <a:rPr lang="en-US" sz="1200" b="1" dirty="0">
                <a:solidFill>
                  <a:srgbClr val="C00000"/>
                </a:solidFill>
              </a:rPr>
              <a:t> EGM </a:t>
            </a:r>
            <a:r>
              <a:rPr lang="en-US" sz="1200" b="1" dirty="0" err="1">
                <a:solidFill>
                  <a:srgbClr val="00467F">
                    <a:lumMod val="50000"/>
                  </a:srgbClr>
                </a:solidFill>
              </a:rPr>
              <a:t>fino</a:t>
            </a:r>
            <a:r>
              <a:rPr lang="en-US" sz="1200" b="1" dirty="0">
                <a:solidFill>
                  <a:srgbClr val="00467F">
                    <a:lumMod val="50000"/>
                  </a:srgbClr>
                </a:solidFill>
              </a:rPr>
              <a:t> a 14 min </a:t>
            </a:r>
            <a:r>
              <a:rPr lang="en-US" sz="1200" b="1" dirty="0" err="1">
                <a:solidFill>
                  <a:srgbClr val="00467F">
                    <a:lumMod val="50000"/>
                  </a:srgbClr>
                </a:solidFill>
              </a:rPr>
              <a:t>su</a:t>
            </a:r>
            <a:r>
              <a:rPr lang="en-US" sz="1200" b="1" dirty="0">
                <a:solidFill>
                  <a:srgbClr val="00467F">
                    <a:lumMod val="50000"/>
                  </a:srgbClr>
                </a:solidFill>
              </a:rPr>
              <a:t> </a:t>
            </a:r>
            <a:r>
              <a:rPr lang="en-US" sz="1200" b="1" dirty="0" err="1">
                <a:solidFill>
                  <a:srgbClr val="00467F">
                    <a:lumMod val="50000"/>
                  </a:srgbClr>
                </a:solidFill>
              </a:rPr>
              <a:t>singolo</a:t>
            </a:r>
            <a:r>
              <a:rPr lang="en-US" sz="1200" b="1" dirty="0">
                <a:solidFill>
                  <a:srgbClr val="00467F">
                    <a:lumMod val="50000"/>
                  </a:srgbClr>
                </a:solidFill>
              </a:rPr>
              <a:t> </a:t>
            </a:r>
            <a:r>
              <a:rPr lang="en-US" sz="1200" b="1" dirty="0" err="1">
                <a:solidFill>
                  <a:srgbClr val="00467F">
                    <a:lumMod val="50000"/>
                  </a:srgbClr>
                </a:solidFill>
              </a:rPr>
              <a:t>canale</a:t>
            </a:r>
            <a:r>
              <a:rPr lang="en-US" sz="1200" b="1" dirty="0">
                <a:solidFill>
                  <a:srgbClr val="00467F">
                    <a:lumMod val="50000"/>
                  </a:srgbClr>
                </a:solidFill>
              </a:rPr>
              <a:t>, 8 min </a:t>
            </a:r>
            <a:r>
              <a:rPr lang="en-US" sz="1200" b="1" dirty="0" err="1">
                <a:solidFill>
                  <a:srgbClr val="00467F">
                    <a:lumMod val="50000"/>
                  </a:srgbClr>
                </a:solidFill>
              </a:rPr>
              <a:t>su</a:t>
            </a:r>
            <a:r>
              <a:rPr lang="en-US" sz="1200" b="1" dirty="0">
                <a:solidFill>
                  <a:srgbClr val="00467F">
                    <a:lumMod val="50000"/>
                  </a:srgbClr>
                </a:solidFill>
              </a:rPr>
              <a:t> doppio </a:t>
            </a:r>
          </a:p>
          <a:p>
            <a:pPr marL="171450" indent="-171450">
              <a:buFont typeface="Arial" panose="020B0604020202020204" pitchFamily="34" charset="0"/>
              <a:buChar char="•"/>
            </a:pPr>
            <a:r>
              <a:rPr lang="en-US" sz="1200" b="1" dirty="0" err="1">
                <a:solidFill>
                  <a:srgbClr val="00467F">
                    <a:lumMod val="50000"/>
                  </a:srgbClr>
                </a:solidFill>
              </a:rPr>
              <a:t>canale</a:t>
            </a:r>
            <a:endParaRPr lang="en-US" sz="1200" b="1" dirty="0">
              <a:solidFill>
                <a:srgbClr val="00467F">
                  <a:lumMod val="50000"/>
                </a:srgbClr>
              </a:solidFill>
            </a:endParaRPr>
          </a:p>
        </p:txBody>
      </p:sp>
      <p:sp>
        <p:nvSpPr>
          <p:cNvPr id="10" name="Rectangle 30">
            <a:extLst>
              <a:ext uri="{FF2B5EF4-FFF2-40B4-BE49-F238E27FC236}">
                <a16:creationId xmlns:a16="http://schemas.microsoft.com/office/drawing/2014/main" id="{6BA23C8C-B4DF-468B-8A69-5534D46FCC7B}"/>
              </a:ext>
            </a:extLst>
          </p:cNvPr>
          <p:cNvSpPr/>
          <p:nvPr/>
        </p:nvSpPr>
        <p:spPr>
          <a:xfrm>
            <a:off x="6096000" y="3487200"/>
            <a:ext cx="1142998" cy="2304000"/>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ENDURITY CORE</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p:txBody>
      </p:sp>
      <p:pic>
        <p:nvPicPr>
          <p:cNvPr id="11" name="Segnaposto contenuto 4">
            <a:extLst>
              <a:ext uri="{FF2B5EF4-FFF2-40B4-BE49-F238E27FC236}">
                <a16:creationId xmlns:a16="http://schemas.microsoft.com/office/drawing/2014/main" id="{9FFB657C-EBF4-4775-A18F-440F2AFEC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15821"/>
            <a:ext cx="3151448" cy="1260579"/>
          </a:xfrm>
          <a:prstGeom prst="rect">
            <a:avLst/>
          </a:prstGeom>
        </p:spPr>
      </p:pic>
      <p:sp>
        <p:nvSpPr>
          <p:cNvPr id="12" name="Rectangle 12">
            <a:extLst>
              <a:ext uri="{FF2B5EF4-FFF2-40B4-BE49-F238E27FC236}">
                <a16:creationId xmlns:a16="http://schemas.microsoft.com/office/drawing/2014/main" id="{D07D3CED-C17F-46BB-82D7-691AC6DCF058}"/>
              </a:ext>
            </a:extLst>
          </p:cNvPr>
          <p:cNvSpPr/>
          <p:nvPr/>
        </p:nvSpPr>
        <p:spPr>
          <a:xfrm>
            <a:off x="1416818" y="2586336"/>
            <a:ext cx="9098782" cy="276999"/>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Compatibilità</a:t>
            </a:r>
            <a:r>
              <a:rPr lang="en-US" sz="1200" b="1" dirty="0">
                <a:solidFill>
                  <a:srgbClr val="00467F">
                    <a:lumMod val="50000"/>
                  </a:srgbClr>
                </a:solidFill>
              </a:rPr>
              <a:t> MRI total body 3 Tesla</a:t>
            </a:r>
          </a:p>
        </p:txBody>
      </p:sp>
      <p:sp>
        <p:nvSpPr>
          <p:cNvPr id="13" name="Rectangle 24">
            <a:extLst>
              <a:ext uri="{FF2B5EF4-FFF2-40B4-BE49-F238E27FC236}">
                <a16:creationId xmlns:a16="http://schemas.microsoft.com/office/drawing/2014/main" id="{846CAB42-E91E-4BBF-BB6B-59744BED3FCC}"/>
              </a:ext>
            </a:extLst>
          </p:cNvPr>
          <p:cNvSpPr/>
          <p:nvPr/>
        </p:nvSpPr>
        <p:spPr>
          <a:xfrm>
            <a:off x="8382000" y="2524597"/>
            <a:ext cx="1076562" cy="3293209"/>
          </a:xfrm>
          <a:prstGeom prst="rect">
            <a:avLst/>
          </a:prstGeom>
          <a:solidFill>
            <a:schemeClr val="accent4">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ENDURITY</a:t>
            </a:r>
          </a:p>
          <a:p>
            <a:pPr algn="ctr">
              <a:buSzPct val="65000"/>
              <a:defRPr/>
            </a:pPr>
            <a:r>
              <a:rPr lang="en-US" sz="1400" b="1" dirty="0">
                <a:solidFill>
                  <a:srgbClr val="000000"/>
                </a:solidFill>
                <a:ea typeface="Arial Unicode MS" pitchFamily="34" charset="-128"/>
                <a:cs typeface="Arial Unicode MS" pitchFamily="34" charset="-128"/>
              </a:rPr>
              <a:t>MRI</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4" name="Rectangle 27">
            <a:extLst>
              <a:ext uri="{FF2B5EF4-FFF2-40B4-BE49-F238E27FC236}">
                <a16:creationId xmlns:a16="http://schemas.microsoft.com/office/drawing/2014/main" id="{6013441C-3300-404C-8A21-821A52DD1B71}"/>
              </a:ext>
            </a:extLst>
          </p:cNvPr>
          <p:cNvSpPr/>
          <p:nvPr/>
        </p:nvSpPr>
        <p:spPr>
          <a:xfrm>
            <a:off x="7238998" y="2990433"/>
            <a:ext cx="1143000" cy="2800767"/>
          </a:xfrm>
          <a:prstGeom prst="rect">
            <a:avLst/>
          </a:prstGeom>
          <a:solidFill>
            <a:schemeClr val="accent2">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ENDURITY</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5" name="Rectangle 20">
            <a:extLst>
              <a:ext uri="{FF2B5EF4-FFF2-40B4-BE49-F238E27FC236}">
                <a16:creationId xmlns:a16="http://schemas.microsoft.com/office/drawing/2014/main" id="{69D025C5-366F-42FE-8C3D-E19AE13F6B20}"/>
              </a:ext>
            </a:extLst>
          </p:cNvPr>
          <p:cNvSpPr/>
          <p:nvPr/>
        </p:nvSpPr>
        <p:spPr>
          <a:xfrm>
            <a:off x="9453681" y="1882438"/>
            <a:ext cx="1057038" cy="3908762"/>
          </a:xfrm>
          <a:prstGeom prst="rect">
            <a:avLst/>
          </a:prstGeom>
          <a:solidFill>
            <a:srgbClr val="C46F8A"/>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ASSURITY MRI</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6" name="Titolo 1">
            <a:extLst>
              <a:ext uri="{FF2B5EF4-FFF2-40B4-BE49-F238E27FC236}">
                <a16:creationId xmlns:a16="http://schemas.microsoft.com/office/drawing/2014/main" id="{E7EA3096-C8A9-4F76-A754-0317FEF2B5C5}"/>
              </a:ext>
            </a:extLst>
          </p:cNvPr>
          <p:cNvSpPr txBox="1">
            <a:spLocks/>
          </p:cNvSpPr>
          <p:nvPr/>
        </p:nvSpPr>
        <p:spPr>
          <a:xfrm>
            <a:off x="4617216" y="319071"/>
            <a:ext cx="4744898" cy="68580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a:solidFill>
                  <a:srgbClr val="C00000"/>
                </a:solidFill>
              </a:rPr>
              <a:t>Pacemaker </a:t>
            </a:r>
            <a:r>
              <a:rPr lang="it-IT" sz="2800" b="1" i="1">
                <a:solidFill>
                  <a:srgbClr val="C00000"/>
                </a:solidFill>
              </a:rPr>
              <a:t>caratteristiche</a:t>
            </a:r>
            <a:endParaRPr lang="it-IT" sz="2800" b="1" i="1" dirty="0">
              <a:solidFill>
                <a:srgbClr val="C00000"/>
              </a:solidFill>
            </a:endParaRPr>
          </a:p>
        </p:txBody>
      </p:sp>
      <p:pic>
        <p:nvPicPr>
          <p:cNvPr id="17" name="Immagine 16">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388168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32DF30CB-A5DE-4877-B277-AA7CA51523A9}"/>
              </a:ext>
            </a:extLst>
          </p:cNvPr>
          <p:cNvSpPr>
            <a:spLocks noGrp="1"/>
          </p:cNvSpPr>
          <p:nvPr>
            <p:ph type="ftr" sz="quarter" idx="11"/>
          </p:nvPr>
        </p:nvSpPr>
        <p:spPr/>
        <p:txBody>
          <a:bodyPr/>
          <a:lstStyle/>
          <a:p>
            <a:pPr>
              <a:spcBef>
                <a:spcPct val="50000"/>
              </a:spcBef>
            </a:pPr>
            <a:r>
              <a:rPr lang="en-US"/>
              <a:t>Boston Scientific Confidential – Access Limited to Authorized Personnel Do not copy, display or distribute externally. </a:t>
            </a:r>
            <a:endParaRPr lang="en-US" dirty="0"/>
          </a:p>
        </p:txBody>
      </p:sp>
      <p:sp>
        <p:nvSpPr>
          <p:cNvPr id="5" name="Segnaposto numero diapositiva 4">
            <a:extLst>
              <a:ext uri="{FF2B5EF4-FFF2-40B4-BE49-F238E27FC236}">
                <a16:creationId xmlns:a16="http://schemas.microsoft.com/office/drawing/2014/main" id="{020F9E32-EF99-4A86-8D19-F9209667B805}"/>
              </a:ext>
            </a:extLst>
          </p:cNvPr>
          <p:cNvSpPr>
            <a:spLocks noGrp="1"/>
          </p:cNvSpPr>
          <p:nvPr>
            <p:ph type="sldNum" sz="quarter" idx="12"/>
          </p:nvPr>
        </p:nvSpPr>
        <p:spPr/>
        <p:txBody>
          <a:bodyPr/>
          <a:lstStyle/>
          <a:p>
            <a:pPr algn="r"/>
            <a:fld id="{08789A15-EB12-475A-B928-16016871B2F7}" type="slidenum">
              <a:rPr lang="en-US" smtClean="0"/>
              <a:pPr algn="r"/>
              <a:t>17</a:t>
            </a:fld>
            <a:endParaRPr lang="en-US" dirty="0"/>
          </a:p>
        </p:txBody>
      </p:sp>
      <p:pic>
        <p:nvPicPr>
          <p:cNvPr id="7" name="Picture 48">
            <a:extLst>
              <a:ext uri="{FF2B5EF4-FFF2-40B4-BE49-F238E27FC236}">
                <a16:creationId xmlns:a16="http://schemas.microsoft.com/office/drawing/2014/main" id="{CE3FCC54-6C27-48FE-9868-09FFD651A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82" y="598512"/>
            <a:ext cx="3824235" cy="67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C2176587-9307-4A01-996D-66CB3CD25B06}"/>
              </a:ext>
            </a:extLst>
          </p:cNvPr>
          <p:cNvSpPr/>
          <p:nvPr/>
        </p:nvSpPr>
        <p:spPr>
          <a:xfrm>
            <a:off x="1514475" y="6335220"/>
            <a:ext cx="9144000" cy="498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uppo 8">
            <a:extLst>
              <a:ext uri="{FF2B5EF4-FFF2-40B4-BE49-F238E27FC236}">
                <a16:creationId xmlns:a16="http://schemas.microsoft.com/office/drawing/2014/main" id="{593CCD43-6F3D-4780-9C40-0A34CFE02CBF}"/>
              </a:ext>
            </a:extLst>
          </p:cNvPr>
          <p:cNvGrpSpPr/>
          <p:nvPr/>
        </p:nvGrpSpPr>
        <p:grpSpPr>
          <a:xfrm>
            <a:off x="1666875" y="2063762"/>
            <a:ext cx="9012383" cy="4144630"/>
            <a:chOff x="142875" y="2063761"/>
            <a:chExt cx="9012383" cy="4144630"/>
          </a:xfrm>
        </p:grpSpPr>
        <p:sp>
          <p:nvSpPr>
            <p:cNvPr id="10" name="Rectangle 18">
              <a:extLst>
                <a:ext uri="{FF2B5EF4-FFF2-40B4-BE49-F238E27FC236}">
                  <a16:creationId xmlns:a16="http://schemas.microsoft.com/office/drawing/2014/main" id="{D062E910-5ACC-4AC2-B10C-9DDCF778A834}"/>
                </a:ext>
              </a:extLst>
            </p:cNvPr>
            <p:cNvSpPr/>
            <p:nvPr/>
          </p:nvSpPr>
          <p:spPr>
            <a:xfrm>
              <a:off x="152400" y="3428411"/>
              <a:ext cx="8839200" cy="1015663"/>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a:solidFill>
                    <a:srgbClr val="00467F">
                      <a:lumMod val="50000"/>
                    </a:srgbClr>
                  </a:solidFill>
                </a:rPr>
                <a:t>Sensing auto	</a:t>
              </a:r>
            </a:p>
            <a:p>
              <a:pPr marL="171450" indent="-171450">
                <a:buFont typeface="Arial" panose="020B0604020202020204" pitchFamily="34" charset="0"/>
                <a:buChar char="•"/>
              </a:pPr>
              <a:r>
                <a:rPr lang="en-US" sz="1200" b="1" dirty="0" err="1">
                  <a:solidFill>
                    <a:srgbClr val="00467F">
                      <a:lumMod val="50000"/>
                    </a:srgbClr>
                  </a:solidFill>
                </a:rPr>
                <a:t>Isteresi</a:t>
              </a:r>
              <a:r>
                <a:rPr lang="en-US" sz="1200" b="1" dirty="0">
                  <a:solidFill>
                    <a:srgbClr val="00467F">
                      <a:lumMod val="50000"/>
                    </a:srgbClr>
                  </a:solidFill>
                </a:rPr>
                <a:t> AV + </a:t>
              </a:r>
              <a:r>
                <a:rPr lang="en-US" sz="1200" b="1" dirty="0" err="1">
                  <a:solidFill>
                    <a:srgbClr val="00467F">
                      <a:lumMod val="50000"/>
                    </a:srgbClr>
                  </a:solidFill>
                </a:rPr>
                <a:t>Vp</a:t>
              </a:r>
              <a:r>
                <a:rPr lang="en-US" sz="1200" b="1" dirty="0">
                  <a:solidFill>
                    <a:srgbClr val="00467F">
                      <a:lumMod val="50000"/>
                    </a:srgbClr>
                  </a:solidFill>
                </a:rPr>
                <a:t> suppression (AAI-DDD)</a:t>
              </a:r>
            </a:p>
            <a:p>
              <a:pPr marL="171450" indent="-171450">
                <a:buFont typeface="Arial" panose="020B0604020202020204" pitchFamily="34" charset="0"/>
                <a:buChar char="•"/>
              </a:pPr>
              <a:r>
                <a:rPr lang="en-US" sz="1200" b="1" dirty="0" err="1">
                  <a:solidFill>
                    <a:srgbClr val="C00000"/>
                  </a:solidFill>
                </a:rPr>
                <a:t>Riconoscimento</a:t>
              </a:r>
              <a:r>
                <a:rPr lang="en-US" sz="1200" b="1" dirty="0">
                  <a:solidFill>
                    <a:srgbClr val="C00000"/>
                  </a:solidFill>
                </a:rPr>
                <a:t> </a:t>
              </a:r>
              <a:r>
                <a:rPr lang="en-US" sz="1200" b="1" dirty="0" err="1">
                  <a:solidFill>
                    <a:srgbClr val="C00000"/>
                  </a:solidFill>
                </a:rPr>
                <a:t>della</a:t>
              </a:r>
              <a:r>
                <a:rPr lang="en-US" sz="1200" b="1" dirty="0">
                  <a:solidFill>
                    <a:srgbClr val="C00000"/>
                  </a:solidFill>
                </a:rPr>
                <a:t> </a:t>
              </a:r>
              <a:r>
                <a:rPr lang="en-US" sz="1200" b="1" dirty="0" err="1">
                  <a:solidFill>
                    <a:srgbClr val="C00000"/>
                  </a:solidFill>
                </a:rPr>
                <a:t>polarità</a:t>
              </a:r>
              <a:endParaRPr lang="en-US" sz="1200" b="1" dirty="0">
                <a:solidFill>
                  <a:srgbClr val="C00000"/>
                </a:solidFill>
              </a:endParaRPr>
            </a:p>
            <a:p>
              <a:pPr marL="171450" indent="-171450">
                <a:buFont typeface="Arial" panose="020B0604020202020204" pitchFamily="34" charset="0"/>
                <a:buChar char="•"/>
              </a:pPr>
              <a:r>
                <a:rPr lang="en-US" sz="1200" b="1" dirty="0">
                  <a:solidFill>
                    <a:srgbClr val="00467F">
                      <a:lumMod val="50000"/>
                    </a:srgbClr>
                  </a:solidFill>
                </a:rPr>
                <a:t>ENTICOS 8 = ENTICOS 4 + CLS + 200 sec EGM +</a:t>
              </a:r>
            </a:p>
            <a:p>
              <a:r>
                <a:rPr lang="en-US" sz="1200" b="1" dirty="0">
                  <a:solidFill>
                    <a:srgbClr val="00467F">
                      <a:lumMod val="50000"/>
                    </a:srgbClr>
                  </a:solidFill>
                </a:rPr>
                <a:t> </a:t>
              </a:r>
              <a:r>
                <a:rPr lang="en-US" sz="1200" b="1" dirty="0" err="1">
                  <a:solidFill>
                    <a:srgbClr val="00467F">
                      <a:lumMod val="50000"/>
                    </a:srgbClr>
                  </a:solidFill>
                </a:rPr>
                <a:t>monitoraggio</a:t>
              </a:r>
              <a:r>
                <a:rPr lang="en-US" sz="1200" b="1" dirty="0">
                  <a:solidFill>
                    <a:srgbClr val="00467F">
                      <a:lumMod val="50000"/>
                    </a:srgbClr>
                  </a:solidFill>
                </a:rPr>
                <a:t> remote - MRI</a:t>
              </a:r>
            </a:p>
          </p:txBody>
        </p:sp>
        <p:sp>
          <p:nvSpPr>
            <p:cNvPr id="11" name="Rectangle 2">
              <a:extLst>
                <a:ext uri="{FF2B5EF4-FFF2-40B4-BE49-F238E27FC236}">
                  <a16:creationId xmlns:a16="http://schemas.microsoft.com/office/drawing/2014/main" id="{CF93ADC2-D0E7-449D-BE9B-3709AC83E8A2}"/>
                </a:ext>
              </a:extLst>
            </p:cNvPr>
            <p:cNvSpPr/>
            <p:nvPr/>
          </p:nvSpPr>
          <p:spPr>
            <a:xfrm>
              <a:off x="142875" y="2063761"/>
              <a:ext cx="8991600" cy="461665"/>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Ins="91440" rtlCol="0" anchor="ctr">
              <a:spAutoFit/>
            </a:bodyPr>
            <a:lstStyle/>
            <a:p>
              <a:pPr marL="171450" indent="-171450">
                <a:buFont typeface="Arial" panose="020B0604020202020204" pitchFamily="34" charset="0"/>
                <a:buChar char="•"/>
              </a:pPr>
              <a:r>
                <a:rPr lang="en-US" sz="1200" b="1" dirty="0">
                  <a:solidFill>
                    <a:srgbClr val="00467F">
                      <a:lumMod val="50000"/>
                    </a:srgbClr>
                  </a:solidFill>
                </a:rPr>
                <a:t>CLS (</a:t>
              </a:r>
              <a:r>
                <a:rPr lang="en-US" sz="1200" b="1" dirty="0" err="1">
                  <a:solidFill>
                    <a:srgbClr val="00467F">
                      <a:lumMod val="50000"/>
                    </a:srgbClr>
                  </a:solidFill>
                </a:rPr>
                <a:t>doppio</a:t>
              </a:r>
              <a:r>
                <a:rPr lang="en-US" sz="1200" b="1" dirty="0">
                  <a:solidFill>
                    <a:srgbClr val="00467F">
                      <a:lumMod val="50000"/>
                    </a:srgbClr>
                  </a:solidFill>
                </a:rPr>
                <a:t> </a:t>
              </a:r>
              <a:r>
                <a:rPr lang="en-US" sz="1200" b="1" dirty="0" err="1">
                  <a:solidFill>
                    <a:srgbClr val="00467F">
                      <a:lumMod val="50000"/>
                    </a:srgbClr>
                  </a:solidFill>
                </a:rPr>
                <a:t>sensore</a:t>
              </a:r>
              <a:r>
                <a:rPr lang="en-US" sz="1200" b="1" dirty="0">
                  <a:solidFill>
                    <a:srgbClr val="00467F">
                      <a:lumMod val="50000"/>
                    </a:srgbClr>
                  </a:solidFill>
                </a:rPr>
                <a:t>)</a:t>
              </a:r>
            </a:p>
            <a:p>
              <a:pPr marL="171450" indent="-171450">
                <a:buFont typeface="Arial" panose="020B0604020202020204" pitchFamily="34" charset="0"/>
                <a:buChar char="•"/>
              </a:pPr>
              <a:r>
                <a:rPr lang="en-US" sz="1200" b="1" dirty="0">
                  <a:solidFill>
                    <a:srgbClr val="00467F">
                      <a:lumMod val="50000"/>
                    </a:srgbClr>
                  </a:solidFill>
                </a:rPr>
                <a:t>200 sec EGM</a:t>
              </a:r>
            </a:p>
          </p:txBody>
        </p:sp>
        <p:sp>
          <p:nvSpPr>
            <p:cNvPr id="12" name="Rectangle 12">
              <a:extLst>
                <a:ext uri="{FF2B5EF4-FFF2-40B4-BE49-F238E27FC236}">
                  <a16:creationId xmlns:a16="http://schemas.microsoft.com/office/drawing/2014/main" id="{A638F352-060A-4764-B3EC-D30B12AAF620}"/>
                </a:ext>
              </a:extLst>
            </p:cNvPr>
            <p:cNvSpPr/>
            <p:nvPr/>
          </p:nvSpPr>
          <p:spPr>
            <a:xfrm>
              <a:off x="142875" y="2549422"/>
              <a:ext cx="8839200" cy="830997"/>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AutoMRI</a:t>
              </a:r>
              <a:r>
                <a:rPr lang="en-US" sz="1200" b="1" dirty="0">
                  <a:solidFill>
                    <a:srgbClr val="00467F">
                      <a:lumMod val="50000"/>
                    </a:srgbClr>
                  </a:solidFill>
                </a:rPr>
                <a:t> detect</a:t>
              </a:r>
            </a:p>
            <a:p>
              <a:pPr marL="171450" indent="-171450">
                <a:buFont typeface="Arial" panose="020B0604020202020204" pitchFamily="34" charset="0"/>
                <a:buChar char="•"/>
              </a:pPr>
              <a:r>
                <a:rPr lang="en-US" sz="1200" b="1" dirty="0" err="1">
                  <a:solidFill>
                    <a:srgbClr val="00467F">
                      <a:lumMod val="50000"/>
                    </a:srgbClr>
                  </a:solidFill>
                </a:rPr>
                <a:t>Compatibilità</a:t>
              </a:r>
              <a:r>
                <a:rPr lang="en-US" sz="1200" b="1" dirty="0">
                  <a:solidFill>
                    <a:srgbClr val="00467F">
                      <a:lumMod val="50000"/>
                    </a:srgbClr>
                  </a:solidFill>
                </a:rPr>
                <a:t> MRI a 1.5 e 3T</a:t>
              </a:r>
            </a:p>
            <a:p>
              <a:pPr marL="171450" indent="-171450">
                <a:buFont typeface="Arial" panose="020B0604020202020204" pitchFamily="34" charset="0"/>
                <a:buChar char="•"/>
              </a:pPr>
              <a:r>
                <a:rPr lang="en-US" sz="1200" b="1" dirty="0" err="1">
                  <a:solidFill>
                    <a:srgbClr val="00467F">
                      <a:lumMod val="50000"/>
                    </a:srgbClr>
                  </a:solidFill>
                </a:rPr>
                <a:t>Monitoraggio</a:t>
              </a:r>
              <a:r>
                <a:rPr lang="en-US" sz="1200" b="1" dirty="0">
                  <a:solidFill>
                    <a:srgbClr val="00467F">
                      <a:lumMod val="50000"/>
                    </a:srgbClr>
                  </a:solidFill>
                </a:rPr>
                <a:t> </a:t>
              </a:r>
              <a:r>
                <a:rPr lang="en-US" sz="1200" b="1" dirty="0" err="1">
                  <a:solidFill>
                    <a:srgbClr val="00467F">
                      <a:lumMod val="50000"/>
                    </a:srgbClr>
                  </a:solidFill>
                </a:rPr>
                <a:t>remoto</a:t>
              </a:r>
              <a:r>
                <a:rPr lang="en-US" sz="1200" b="1" dirty="0">
                  <a:solidFill>
                    <a:srgbClr val="00467F">
                      <a:lumMod val="50000"/>
                    </a:srgbClr>
                  </a:solidFill>
                </a:rPr>
                <a:t> con </a:t>
              </a:r>
              <a:r>
                <a:rPr lang="en-US" sz="1200" b="1" dirty="0" err="1">
                  <a:solidFill>
                    <a:srgbClr val="00467F">
                      <a:lumMod val="50000"/>
                    </a:srgbClr>
                  </a:solidFill>
                </a:rPr>
                <a:t>trasmissione</a:t>
              </a:r>
              <a:r>
                <a:rPr lang="en-US" sz="1200" b="1" dirty="0">
                  <a:solidFill>
                    <a:srgbClr val="00467F">
                      <a:lumMod val="50000"/>
                    </a:srgbClr>
                  </a:solidFill>
                </a:rPr>
                <a:t> </a:t>
              </a:r>
              <a:r>
                <a:rPr lang="en-US" sz="1200" b="1" dirty="0" err="1">
                  <a:solidFill>
                    <a:srgbClr val="00467F">
                      <a:lumMod val="50000"/>
                    </a:srgbClr>
                  </a:solidFill>
                </a:rPr>
                <a:t>giornaliera</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Impedenza</a:t>
              </a:r>
              <a:r>
                <a:rPr lang="en-US" sz="1200" b="1" dirty="0">
                  <a:solidFill>
                    <a:srgbClr val="00467F">
                      <a:lumMod val="50000"/>
                    </a:srgbClr>
                  </a:solidFill>
                </a:rPr>
                <a:t> </a:t>
              </a:r>
              <a:r>
                <a:rPr lang="en-US" sz="1200" b="1" dirty="0" err="1">
                  <a:solidFill>
                    <a:srgbClr val="00467F">
                      <a:lumMod val="50000"/>
                    </a:srgbClr>
                  </a:solidFill>
                </a:rPr>
                <a:t>toracica</a:t>
              </a:r>
              <a:endParaRPr lang="en-US" sz="1200" b="1" dirty="0">
                <a:solidFill>
                  <a:srgbClr val="00467F">
                    <a:lumMod val="50000"/>
                  </a:srgbClr>
                </a:solidFill>
              </a:endParaRPr>
            </a:p>
          </p:txBody>
        </p:sp>
        <p:sp>
          <p:nvSpPr>
            <p:cNvPr id="13" name="Rectangle 18">
              <a:extLst>
                <a:ext uri="{FF2B5EF4-FFF2-40B4-BE49-F238E27FC236}">
                  <a16:creationId xmlns:a16="http://schemas.microsoft.com/office/drawing/2014/main" id="{569DE818-426C-4FA2-BFD6-0457BF16CF98}"/>
                </a:ext>
              </a:extLst>
            </p:cNvPr>
            <p:cNvSpPr/>
            <p:nvPr/>
          </p:nvSpPr>
          <p:spPr>
            <a:xfrm>
              <a:off x="152400" y="4454065"/>
              <a:ext cx="8839200" cy="1754326"/>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a:solidFill>
                    <a:srgbClr val="00467F">
                      <a:lumMod val="50000"/>
                    </a:srgbClr>
                  </a:solidFill>
                </a:rPr>
                <a:t>Volume  e </a:t>
              </a:r>
              <a:r>
                <a:rPr lang="en-US" sz="1200" b="1" dirty="0" err="1">
                  <a:solidFill>
                    <a:srgbClr val="00467F">
                      <a:lumMod val="50000"/>
                    </a:srgbClr>
                  </a:solidFill>
                </a:rPr>
                <a:t>spessore</a:t>
              </a:r>
              <a:r>
                <a:rPr lang="en-US" sz="1200" b="1" dirty="0">
                  <a:solidFill>
                    <a:srgbClr val="00467F">
                      <a:lumMod val="50000"/>
                    </a:srgbClr>
                  </a:solidFill>
                </a:rPr>
                <a:t> </a:t>
              </a:r>
              <a:r>
                <a:rPr lang="en-US" sz="1200" b="1" dirty="0" err="1">
                  <a:solidFill>
                    <a:srgbClr val="00467F">
                      <a:lumMod val="50000"/>
                    </a:srgbClr>
                  </a:solidFill>
                </a:rPr>
                <a:t>ridotti</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Accelerometro</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err="1">
                  <a:solidFill>
                    <a:srgbClr val="00467F">
                      <a:lumMod val="50000"/>
                    </a:srgbClr>
                  </a:solidFill>
                </a:rPr>
                <a:t>Autocattura</a:t>
              </a:r>
              <a:r>
                <a:rPr lang="en-US" sz="1200" b="1" dirty="0">
                  <a:solidFill>
                    <a:srgbClr val="00467F">
                      <a:lumMod val="50000"/>
                    </a:srgbClr>
                  </a:solidFill>
                </a:rPr>
                <a:t> RV e </a:t>
              </a:r>
              <a:r>
                <a:rPr lang="en-US" sz="1200" b="1" dirty="0" err="1">
                  <a:solidFill>
                    <a:srgbClr val="00467F">
                      <a:lumMod val="50000"/>
                    </a:srgbClr>
                  </a:solidFill>
                </a:rPr>
                <a:t>autosoglia</a:t>
              </a:r>
              <a:r>
                <a:rPr lang="en-US" sz="1200" b="1" dirty="0">
                  <a:solidFill>
                    <a:srgbClr val="00467F">
                      <a:lumMod val="50000"/>
                    </a:srgbClr>
                  </a:solidFill>
                </a:rPr>
                <a:t> RA</a:t>
              </a:r>
            </a:p>
            <a:p>
              <a:pPr marL="171450" indent="-171450">
                <a:buFont typeface="Arial" panose="020B0604020202020204" pitchFamily="34" charset="0"/>
                <a:buChar char="•"/>
              </a:pPr>
              <a:r>
                <a:rPr lang="en-US" sz="1200" b="1" dirty="0">
                  <a:solidFill>
                    <a:srgbClr val="00467F">
                      <a:lumMod val="50000"/>
                    </a:srgbClr>
                  </a:solidFill>
                </a:rPr>
                <a:t>Sensing auto	</a:t>
              </a:r>
            </a:p>
            <a:p>
              <a:pPr marL="171450" indent="-171450">
                <a:buFont typeface="Arial" panose="020B0604020202020204" pitchFamily="34" charset="0"/>
                <a:buChar char="•"/>
              </a:pPr>
              <a:r>
                <a:rPr lang="en-US" sz="1200" b="1" dirty="0" err="1">
                  <a:solidFill>
                    <a:srgbClr val="00467F">
                      <a:lumMod val="50000"/>
                    </a:srgbClr>
                  </a:solidFill>
                </a:rPr>
                <a:t>Isteresi</a:t>
              </a:r>
              <a:r>
                <a:rPr lang="en-US" sz="1200" b="1" dirty="0">
                  <a:solidFill>
                    <a:srgbClr val="00467F">
                      <a:lumMod val="50000"/>
                    </a:srgbClr>
                  </a:solidFill>
                </a:rPr>
                <a:t> AV </a:t>
              </a:r>
            </a:p>
            <a:p>
              <a:pPr marL="171450" indent="-171450">
                <a:buFont typeface="Arial" panose="020B0604020202020204" pitchFamily="34" charset="0"/>
                <a:buChar char="•"/>
              </a:pPr>
              <a:r>
                <a:rPr lang="en-US" sz="1200" b="1" dirty="0" err="1">
                  <a:solidFill>
                    <a:srgbClr val="C00000"/>
                  </a:solidFill>
                </a:rPr>
                <a:t>Riconoscimento</a:t>
              </a:r>
              <a:r>
                <a:rPr lang="en-US" sz="1200" b="1" dirty="0">
                  <a:solidFill>
                    <a:srgbClr val="C00000"/>
                  </a:solidFill>
                </a:rPr>
                <a:t> </a:t>
              </a:r>
              <a:r>
                <a:rPr lang="en-US" sz="1200" b="1" dirty="0" err="1">
                  <a:solidFill>
                    <a:srgbClr val="C00000"/>
                  </a:solidFill>
                </a:rPr>
                <a:t>della</a:t>
              </a:r>
              <a:r>
                <a:rPr lang="en-US" sz="1200" b="1" dirty="0">
                  <a:solidFill>
                    <a:srgbClr val="C00000"/>
                  </a:solidFill>
                </a:rPr>
                <a:t> </a:t>
              </a:r>
              <a:r>
                <a:rPr lang="en-US" sz="1200" b="1" dirty="0" err="1">
                  <a:solidFill>
                    <a:srgbClr val="C00000"/>
                  </a:solidFill>
                </a:rPr>
                <a:t>polarità</a:t>
              </a:r>
              <a:endParaRPr lang="en-US" sz="1200" b="1" dirty="0">
                <a:solidFill>
                  <a:srgbClr val="C00000"/>
                </a:solidFill>
              </a:endParaRPr>
            </a:p>
            <a:p>
              <a:pPr marL="171450" indent="-171450">
                <a:buFont typeface="Arial" panose="020B0604020202020204" pitchFamily="34" charset="0"/>
                <a:buChar char="•"/>
              </a:pPr>
              <a:r>
                <a:rPr lang="en-US" sz="1200" b="1" dirty="0" err="1">
                  <a:solidFill>
                    <a:srgbClr val="00467F">
                      <a:lumMod val="50000"/>
                    </a:srgbClr>
                  </a:solidFill>
                </a:rPr>
                <a:t>Memorizzazione</a:t>
              </a:r>
              <a:r>
                <a:rPr lang="en-US" sz="1200" b="1" dirty="0">
                  <a:solidFill>
                    <a:srgbClr val="00467F">
                      <a:lumMod val="50000"/>
                    </a:srgbClr>
                  </a:solidFill>
                </a:rPr>
                <a:t> EGM </a:t>
              </a:r>
              <a:r>
                <a:rPr lang="en-US" sz="1200" b="1" dirty="0" err="1">
                  <a:solidFill>
                    <a:srgbClr val="00467F">
                      <a:lumMod val="50000"/>
                    </a:srgbClr>
                  </a:solidFill>
                </a:rPr>
                <a:t>fino</a:t>
              </a:r>
              <a:r>
                <a:rPr lang="en-US" sz="1200" b="1" dirty="0">
                  <a:solidFill>
                    <a:srgbClr val="00467F">
                      <a:lumMod val="50000"/>
                    </a:srgbClr>
                  </a:solidFill>
                </a:rPr>
                <a:t> a 120 sec</a:t>
              </a:r>
            </a:p>
            <a:p>
              <a:pPr marL="171450" indent="-171450">
                <a:buFont typeface="Arial" panose="020B0604020202020204" pitchFamily="34" charset="0"/>
                <a:buChar char="•"/>
              </a:pPr>
              <a:r>
                <a:rPr lang="en-US" sz="1200" b="1" dirty="0" err="1">
                  <a:solidFill>
                    <a:srgbClr val="00467F">
                      <a:lumMod val="50000"/>
                    </a:srgbClr>
                  </a:solidFill>
                </a:rPr>
                <a:t>telemetria</a:t>
              </a:r>
              <a:r>
                <a:rPr lang="en-US" sz="1200" b="1" dirty="0">
                  <a:solidFill>
                    <a:srgbClr val="00467F">
                      <a:lumMod val="50000"/>
                    </a:srgbClr>
                  </a:solidFill>
                </a:rPr>
                <a:t> RF </a:t>
              </a:r>
            </a:p>
            <a:p>
              <a:pPr marL="171450" indent="-171450">
                <a:buFont typeface="Arial" panose="020B0604020202020204" pitchFamily="34" charset="0"/>
                <a:buChar char="•"/>
              </a:pPr>
              <a:r>
                <a:rPr lang="en-US" sz="1200" b="1" dirty="0" err="1">
                  <a:solidFill>
                    <a:srgbClr val="00467F">
                      <a:lumMod val="50000"/>
                    </a:srgbClr>
                  </a:solidFill>
                </a:rPr>
                <a:t>Compatibilità</a:t>
              </a:r>
              <a:r>
                <a:rPr lang="en-US" sz="1200" b="1" dirty="0">
                  <a:solidFill>
                    <a:srgbClr val="00467F">
                      <a:lumMod val="50000"/>
                    </a:srgbClr>
                  </a:solidFill>
                </a:rPr>
                <a:t> MRI 1,5T</a:t>
              </a:r>
            </a:p>
          </p:txBody>
        </p:sp>
        <p:sp>
          <p:nvSpPr>
            <p:cNvPr id="14" name="Rectangle 30">
              <a:extLst>
                <a:ext uri="{FF2B5EF4-FFF2-40B4-BE49-F238E27FC236}">
                  <a16:creationId xmlns:a16="http://schemas.microsoft.com/office/drawing/2014/main" id="{66DEEB28-330A-4D75-8FD4-0B11CA2D6831}"/>
                </a:ext>
              </a:extLst>
            </p:cNvPr>
            <p:cNvSpPr/>
            <p:nvPr/>
          </p:nvSpPr>
          <p:spPr>
            <a:xfrm>
              <a:off x="5524501" y="3504233"/>
              <a:ext cx="1142998" cy="2677656"/>
            </a:xfrm>
            <a:prstGeom prst="rect">
              <a:avLst/>
            </a:prstGeom>
            <a:solidFill>
              <a:schemeClr val="accent2">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r>
                <a:rPr lang="en-US" sz="1400" b="1" dirty="0">
                  <a:solidFill>
                    <a:srgbClr val="000000"/>
                  </a:solidFill>
                  <a:ea typeface="Arial Unicode MS" pitchFamily="34" charset="-128"/>
                  <a:cs typeface="Arial Unicode MS" pitchFamily="34" charset="-128"/>
                </a:rPr>
                <a:t>ENTICOS 8</a:t>
              </a: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p:txBody>
        </p:sp>
        <p:sp>
          <p:nvSpPr>
            <p:cNvPr id="15" name="Rectangle 24">
              <a:extLst>
                <a:ext uri="{FF2B5EF4-FFF2-40B4-BE49-F238E27FC236}">
                  <a16:creationId xmlns:a16="http://schemas.microsoft.com/office/drawing/2014/main" id="{7AF3B4CA-0411-4548-A890-7B426DE1B105}"/>
                </a:ext>
              </a:extLst>
            </p:cNvPr>
            <p:cNvSpPr/>
            <p:nvPr/>
          </p:nvSpPr>
          <p:spPr>
            <a:xfrm>
              <a:off x="6709064" y="2511422"/>
              <a:ext cx="1228961" cy="3693319"/>
            </a:xfrm>
            <a:prstGeom prst="rect">
              <a:avLst/>
            </a:prstGeom>
            <a:solidFill>
              <a:schemeClr val="accent4">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EVITY 6 MRI</a:t>
              </a:r>
            </a:p>
            <a:p>
              <a:pPr algn="ctr">
                <a:buSzPct val="65000"/>
                <a:defRPr/>
              </a:pPr>
              <a:r>
                <a:rPr lang="en-US" sz="1400" b="1" dirty="0">
                  <a:solidFill>
                    <a:srgbClr val="000000"/>
                  </a:solidFill>
                  <a:ea typeface="Arial Unicode MS" pitchFamily="34" charset="-128"/>
                  <a:cs typeface="Arial Unicode MS" pitchFamily="34" charset="-128"/>
                </a:rPr>
                <a:t>ENITRA 6 MRI</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6" name="Rectangle 20">
              <a:extLst>
                <a:ext uri="{FF2B5EF4-FFF2-40B4-BE49-F238E27FC236}">
                  <a16:creationId xmlns:a16="http://schemas.microsoft.com/office/drawing/2014/main" id="{D6417777-AFFF-4BBC-8532-09FDCF7FB5AD}"/>
                </a:ext>
              </a:extLst>
            </p:cNvPr>
            <p:cNvSpPr/>
            <p:nvPr/>
          </p:nvSpPr>
          <p:spPr>
            <a:xfrm>
              <a:off x="7945820" y="2088461"/>
              <a:ext cx="1209438" cy="4093428"/>
            </a:xfrm>
            <a:prstGeom prst="rect">
              <a:avLst/>
            </a:prstGeom>
            <a:solidFill>
              <a:srgbClr val="C46F8A"/>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EVITY 8 MRI</a:t>
              </a:r>
            </a:p>
            <a:p>
              <a:pPr algn="ctr">
                <a:buSzPct val="65000"/>
                <a:defRPr/>
              </a:pPr>
              <a:r>
                <a:rPr lang="en-US" sz="1400" b="1" dirty="0">
                  <a:solidFill>
                    <a:srgbClr val="000000"/>
                  </a:solidFill>
                  <a:ea typeface="Arial Unicode MS" pitchFamily="34" charset="-128"/>
                  <a:cs typeface="Arial Unicode MS" pitchFamily="34" charset="-128"/>
                </a:rPr>
                <a:t>ENITRA 8 MRI</a:t>
              </a:r>
            </a:p>
            <a:p>
              <a:pPr algn="ctr">
                <a:buSzPct val="65000"/>
                <a:defRPr/>
              </a:pPr>
              <a:r>
                <a:rPr lang="en-US" sz="1400" b="1" dirty="0">
                  <a:solidFill>
                    <a:srgbClr val="000000"/>
                  </a:solidFill>
                  <a:ea typeface="Arial Unicode MS" pitchFamily="34" charset="-128"/>
                  <a:cs typeface="Arial Unicode MS" pitchFamily="34" charset="-128"/>
                </a:rPr>
                <a:t>EDORA 8 MRI</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6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7" name="Rectangle 30">
              <a:extLst>
                <a:ext uri="{FF2B5EF4-FFF2-40B4-BE49-F238E27FC236}">
                  <a16:creationId xmlns:a16="http://schemas.microsoft.com/office/drawing/2014/main" id="{D852AA4C-95CF-44AA-BAD5-D8966C441F30}"/>
                </a:ext>
              </a:extLst>
            </p:cNvPr>
            <p:cNvSpPr/>
            <p:nvPr/>
          </p:nvSpPr>
          <p:spPr>
            <a:xfrm>
              <a:off x="4389915" y="4448908"/>
              <a:ext cx="1142998" cy="1738938"/>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pPr>
              <a:endParaRPr lang="en-US" sz="1100" b="1" dirty="0">
                <a:solidFill>
                  <a:srgbClr val="000000"/>
                </a:solidFill>
                <a:ea typeface="Arial Unicode MS" pitchFamily="34" charset="-128"/>
                <a:cs typeface="Arial Unicode MS" pitchFamily="34" charset="-128"/>
              </a:endParaRPr>
            </a:p>
            <a:p>
              <a:pPr algn="ctr">
                <a:buSzPct val="65000"/>
              </a:pPr>
              <a:r>
                <a:rPr lang="en-US" sz="1400" b="1" dirty="0">
                  <a:solidFill>
                    <a:srgbClr val="000000"/>
                  </a:solidFill>
                  <a:ea typeface="Arial Unicode MS" pitchFamily="34" charset="-128"/>
                  <a:cs typeface="Arial Unicode MS" pitchFamily="34" charset="-128"/>
                </a:rPr>
                <a:t>ENTICOS 4</a:t>
              </a: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2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p:txBody>
        </p:sp>
      </p:grpSp>
      <p:sp>
        <p:nvSpPr>
          <p:cNvPr id="18" name="Titolo 1">
            <a:extLst>
              <a:ext uri="{FF2B5EF4-FFF2-40B4-BE49-F238E27FC236}">
                <a16:creationId xmlns:a16="http://schemas.microsoft.com/office/drawing/2014/main" id="{E7EA3096-C8A9-4F76-A754-0317FEF2B5C5}"/>
              </a:ext>
            </a:extLst>
          </p:cNvPr>
          <p:cNvSpPr>
            <a:spLocks noGrp="1"/>
          </p:cNvSpPr>
          <p:nvPr>
            <p:ph type="title"/>
          </p:nvPr>
        </p:nvSpPr>
        <p:spPr>
          <a:xfrm>
            <a:off x="4617216" y="319071"/>
            <a:ext cx="4744898" cy="685800"/>
          </a:xfrm>
        </p:spPr>
        <p:txBody>
          <a:bodyPr vert="horz" lIns="91440" tIns="45720" rIns="91440" bIns="45720" rtlCol="0" anchor="b" anchorCtr="0">
            <a:noAutofit/>
          </a:bodyPr>
          <a:lstStyle/>
          <a:p>
            <a:r>
              <a:rPr lang="it-IT" sz="2800" b="1" dirty="0">
                <a:solidFill>
                  <a:srgbClr val="C00000"/>
                </a:solidFill>
              </a:rPr>
              <a:t>Pacemaker </a:t>
            </a:r>
            <a:r>
              <a:rPr lang="it-IT" sz="2800" b="1" i="1" dirty="0">
                <a:solidFill>
                  <a:srgbClr val="C00000"/>
                </a:solidFill>
              </a:rPr>
              <a:t>caratteristiche</a:t>
            </a:r>
          </a:p>
        </p:txBody>
      </p:sp>
      <p:pic>
        <p:nvPicPr>
          <p:cNvPr id="19" name="Immagine 18">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416729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020F9E32-EF99-4A86-8D19-F9209667B805}"/>
              </a:ext>
            </a:extLst>
          </p:cNvPr>
          <p:cNvSpPr>
            <a:spLocks noGrp="1"/>
          </p:cNvSpPr>
          <p:nvPr>
            <p:ph type="sldNum" sz="quarter" idx="12"/>
          </p:nvPr>
        </p:nvSpPr>
        <p:spPr/>
        <p:txBody>
          <a:bodyPr/>
          <a:lstStyle/>
          <a:p>
            <a:pPr algn="r"/>
            <a:fld id="{08789A15-EB12-475A-B928-16016871B2F7}" type="slidenum">
              <a:rPr lang="en-US" smtClean="0"/>
              <a:pPr algn="r"/>
              <a:t>18</a:t>
            </a:fld>
            <a:endParaRPr lang="en-US" dirty="0"/>
          </a:p>
        </p:txBody>
      </p:sp>
      <p:sp>
        <p:nvSpPr>
          <p:cNvPr id="6" name="Rectangle 2">
            <a:extLst>
              <a:ext uri="{FF2B5EF4-FFF2-40B4-BE49-F238E27FC236}">
                <a16:creationId xmlns:a16="http://schemas.microsoft.com/office/drawing/2014/main" id="{5DCE92F2-146B-4A7F-A9A1-EAEC7CFB5E77}"/>
              </a:ext>
            </a:extLst>
          </p:cNvPr>
          <p:cNvSpPr/>
          <p:nvPr/>
        </p:nvSpPr>
        <p:spPr>
          <a:xfrm>
            <a:off x="1435862" y="1612137"/>
            <a:ext cx="9045709" cy="646331"/>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Ins="91440" rtlCol="0" anchor="ctr">
            <a:spAutoFit/>
          </a:bodyPr>
          <a:lstStyle/>
          <a:p>
            <a:pPr marL="171450" indent="-171450">
              <a:buFont typeface="Arial" panose="020B0604020202020204" pitchFamily="34" charset="0"/>
              <a:buChar char="•"/>
            </a:pPr>
            <a:r>
              <a:rPr lang="it-IT" sz="1200" b="1" dirty="0">
                <a:solidFill>
                  <a:srgbClr val="00467F">
                    <a:lumMod val="50000"/>
                  </a:srgbClr>
                </a:solidFill>
              </a:rPr>
              <a:t>Soppressione pausa extrasistolica</a:t>
            </a:r>
          </a:p>
          <a:p>
            <a:pPr marL="171450" indent="-171450">
              <a:buFont typeface="Arial" panose="020B0604020202020204" pitchFamily="34" charset="0"/>
              <a:buChar char="•"/>
            </a:pPr>
            <a:r>
              <a:rPr lang="it-IT" sz="1200" b="1" dirty="0">
                <a:solidFill>
                  <a:srgbClr val="00467F">
                    <a:lumMod val="50000"/>
                  </a:srgbClr>
                </a:solidFill>
              </a:rPr>
              <a:t>Accelerazione su PAC</a:t>
            </a:r>
          </a:p>
          <a:p>
            <a:pPr marL="171450" indent="-171450">
              <a:buFont typeface="Arial" panose="020B0604020202020204" pitchFamily="34" charset="0"/>
              <a:buChar char="•"/>
            </a:pPr>
            <a:r>
              <a:rPr lang="it-IT" sz="1200" b="1" dirty="0" err="1">
                <a:solidFill>
                  <a:srgbClr val="00467F">
                    <a:lumMod val="50000"/>
                  </a:srgbClr>
                </a:solidFill>
              </a:rPr>
              <a:t>Alert</a:t>
            </a:r>
            <a:r>
              <a:rPr lang="it-IT" sz="1200" b="1" dirty="0">
                <a:solidFill>
                  <a:srgbClr val="00467F">
                    <a:lumMod val="50000"/>
                  </a:srgbClr>
                </a:solidFill>
              </a:rPr>
              <a:t> </a:t>
            </a:r>
            <a:r>
              <a:rPr lang="it-IT" sz="1200" b="1" dirty="0" err="1">
                <a:solidFill>
                  <a:srgbClr val="00467F">
                    <a:lumMod val="50000"/>
                  </a:srgbClr>
                </a:solidFill>
              </a:rPr>
              <a:t>Sleep</a:t>
            </a:r>
            <a:r>
              <a:rPr lang="it-IT" sz="1200" b="1" dirty="0">
                <a:solidFill>
                  <a:srgbClr val="00467F">
                    <a:lumMod val="50000"/>
                  </a:srgbClr>
                </a:solidFill>
              </a:rPr>
              <a:t> Apnea su RPM</a:t>
            </a:r>
          </a:p>
        </p:txBody>
      </p:sp>
      <p:sp>
        <p:nvSpPr>
          <p:cNvPr id="7" name="Rectangle 6">
            <a:extLst>
              <a:ext uri="{FF2B5EF4-FFF2-40B4-BE49-F238E27FC236}">
                <a16:creationId xmlns:a16="http://schemas.microsoft.com/office/drawing/2014/main" id="{288F7F05-1AE9-4B59-8CB4-03FFA042ADEB}"/>
              </a:ext>
            </a:extLst>
          </p:cNvPr>
          <p:cNvSpPr/>
          <p:nvPr/>
        </p:nvSpPr>
        <p:spPr>
          <a:xfrm>
            <a:off x="1436915" y="2292459"/>
            <a:ext cx="9034863" cy="1015663"/>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it-IT" sz="1200" b="1" dirty="0">
                <a:solidFill>
                  <a:schemeClr val="tx1"/>
                </a:solidFill>
              </a:rPr>
              <a:t>Doppio sensore (</a:t>
            </a:r>
            <a:r>
              <a:rPr lang="it-IT" sz="1200" b="1" dirty="0" err="1">
                <a:solidFill>
                  <a:schemeClr val="tx1"/>
                </a:solidFill>
              </a:rPr>
              <a:t>acc+ventilazione</a:t>
            </a:r>
            <a:r>
              <a:rPr lang="it-IT" sz="1200" b="1" dirty="0">
                <a:solidFill>
                  <a:schemeClr val="tx1"/>
                </a:solidFill>
              </a:rPr>
              <a:t> minuto)</a:t>
            </a:r>
          </a:p>
          <a:p>
            <a:pPr marL="171450" indent="-171450">
              <a:buFont typeface="Arial" panose="020B0604020202020204" pitchFamily="34" charset="0"/>
              <a:buChar char="•"/>
            </a:pPr>
            <a:r>
              <a:rPr lang="it-IT" sz="1200" b="1" dirty="0">
                <a:solidFill>
                  <a:schemeClr val="tx1"/>
                </a:solidFill>
              </a:rPr>
              <a:t>Doppio algoritmo riduzione </a:t>
            </a:r>
            <a:r>
              <a:rPr lang="it-IT" sz="1200" b="1" dirty="0" err="1">
                <a:solidFill>
                  <a:schemeClr val="tx1"/>
                </a:solidFill>
              </a:rPr>
              <a:t>pacing</a:t>
            </a:r>
            <a:r>
              <a:rPr lang="it-IT" sz="1200" b="1" dirty="0">
                <a:solidFill>
                  <a:schemeClr val="tx1"/>
                </a:solidFill>
              </a:rPr>
              <a:t> (</a:t>
            </a:r>
            <a:r>
              <a:rPr lang="it-IT" sz="1200" b="1" dirty="0" err="1">
                <a:solidFill>
                  <a:schemeClr val="tx1"/>
                </a:solidFill>
              </a:rPr>
              <a:t>SafeR</a:t>
            </a:r>
            <a:r>
              <a:rPr lang="it-IT" sz="1200" b="1" dirty="0">
                <a:solidFill>
                  <a:schemeClr val="tx1"/>
                </a:solidFill>
              </a:rPr>
              <a:t> e </a:t>
            </a:r>
            <a:r>
              <a:rPr lang="it-IT" sz="1200" b="1" dirty="0" err="1">
                <a:solidFill>
                  <a:schemeClr val="tx1"/>
                </a:solidFill>
              </a:rPr>
              <a:t>Dplus</a:t>
            </a:r>
            <a:r>
              <a:rPr lang="it-IT" sz="1200" b="1" dirty="0">
                <a:solidFill>
                  <a:schemeClr val="tx1"/>
                </a:solidFill>
              </a:rPr>
              <a:t>)</a:t>
            </a:r>
            <a:endParaRPr lang="it-IT" sz="1200" b="1" dirty="0">
              <a:solidFill>
                <a:srgbClr val="00467F">
                  <a:lumMod val="50000"/>
                </a:srgbClr>
              </a:solidFill>
            </a:endParaRPr>
          </a:p>
          <a:p>
            <a:pPr marL="171450" indent="-171450">
              <a:buFont typeface="Arial" panose="020B0604020202020204" pitchFamily="34" charset="0"/>
              <a:buChar char="•"/>
            </a:pPr>
            <a:r>
              <a:rPr lang="it-IT" sz="1200" b="1" dirty="0">
                <a:solidFill>
                  <a:srgbClr val="00467F">
                    <a:lumMod val="50000"/>
                  </a:srgbClr>
                </a:solidFill>
              </a:rPr>
              <a:t>Prevenzione aritmie atriali (</a:t>
            </a:r>
            <a:r>
              <a:rPr lang="it-IT" sz="1200" b="1" dirty="0" err="1">
                <a:solidFill>
                  <a:srgbClr val="00467F">
                    <a:lumMod val="50000"/>
                  </a:srgbClr>
                </a:solidFill>
              </a:rPr>
              <a:t>Overdriving</a:t>
            </a:r>
            <a:r>
              <a:rPr lang="it-IT" sz="1200" b="1" dirty="0">
                <a:solidFill>
                  <a:srgbClr val="00467F">
                    <a:lumMod val="50000"/>
                  </a:srgbClr>
                </a:solidFill>
              </a:rPr>
              <a:t>)</a:t>
            </a:r>
          </a:p>
          <a:p>
            <a:pPr marL="171450" indent="-171450">
              <a:buFont typeface="Arial" panose="020B0604020202020204" pitchFamily="34" charset="0"/>
              <a:buChar char="•"/>
            </a:pPr>
            <a:r>
              <a:rPr lang="it-IT" sz="1200" b="1" dirty="0" err="1">
                <a:solidFill>
                  <a:schemeClr val="tx1"/>
                </a:solidFill>
              </a:rPr>
              <a:t>Sleep</a:t>
            </a:r>
            <a:r>
              <a:rPr lang="it-IT" sz="1200" b="1" dirty="0">
                <a:solidFill>
                  <a:schemeClr val="tx1"/>
                </a:solidFill>
              </a:rPr>
              <a:t> </a:t>
            </a:r>
            <a:r>
              <a:rPr lang="it-IT" sz="1200" b="1" dirty="0" err="1">
                <a:solidFill>
                  <a:schemeClr val="tx1"/>
                </a:solidFill>
              </a:rPr>
              <a:t>apne</a:t>
            </a:r>
            <a:r>
              <a:rPr lang="it-IT" sz="1200" b="1" dirty="0">
                <a:solidFill>
                  <a:schemeClr val="tx1"/>
                </a:solidFill>
              </a:rPr>
              <a:t> monitoring (SAM)</a:t>
            </a:r>
          </a:p>
          <a:p>
            <a:pPr marL="171450" indent="-171450">
              <a:buFont typeface="Arial" panose="020B0604020202020204" pitchFamily="34" charset="0"/>
              <a:buChar char="•"/>
            </a:pPr>
            <a:r>
              <a:rPr lang="it-IT" sz="1200" b="1" dirty="0">
                <a:solidFill>
                  <a:srgbClr val="C00000"/>
                </a:solidFill>
              </a:rPr>
              <a:t>Frequenza di riposo </a:t>
            </a:r>
            <a:r>
              <a:rPr lang="it-IT" sz="1200" b="1" dirty="0">
                <a:solidFill>
                  <a:srgbClr val="00467F">
                    <a:lumMod val="50000"/>
                  </a:srgbClr>
                </a:solidFill>
              </a:rPr>
              <a:t>(rispetto del ritmo circadiano)</a:t>
            </a:r>
          </a:p>
        </p:txBody>
      </p:sp>
      <p:sp>
        <p:nvSpPr>
          <p:cNvPr id="8" name="Rectangle 12">
            <a:extLst>
              <a:ext uri="{FF2B5EF4-FFF2-40B4-BE49-F238E27FC236}">
                <a16:creationId xmlns:a16="http://schemas.microsoft.com/office/drawing/2014/main" id="{333B4F98-6830-4056-B7D2-CA540A345C6F}"/>
              </a:ext>
            </a:extLst>
          </p:cNvPr>
          <p:cNvSpPr/>
          <p:nvPr/>
        </p:nvSpPr>
        <p:spPr>
          <a:xfrm>
            <a:off x="1435862" y="3311335"/>
            <a:ext cx="9025070" cy="2492990"/>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it-IT" sz="1200" b="1" dirty="0">
                <a:solidFill>
                  <a:schemeClr val="tx1"/>
                </a:solidFill>
              </a:rPr>
              <a:t>Sensore accelerometro</a:t>
            </a:r>
          </a:p>
          <a:p>
            <a:pPr marL="171450" indent="-171450">
              <a:buFont typeface="Arial" panose="020B0604020202020204" pitchFamily="34" charset="0"/>
              <a:buChar char="•"/>
            </a:pPr>
            <a:r>
              <a:rPr lang="it-IT" sz="1200" b="1" dirty="0">
                <a:solidFill>
                  <a:schemeClr val="tx1"/>
                </a:solidFill>
              </a:rPr>
              <a:t>Compatibilità MRI full body, 1,5 e 3 T (con limitazioni di tempo)</a:t>
            </a:r>
          </a:p>
          <a:p>
            <a:pPr marL="171450" indent="-171450">
              <a:buFont typeface="Arial" panose="020B0604020202020204" pitchFamily="34" charset="0"/>
              <a:buChar char="•"/>
            </a:pPr>
            <a:r>
              <a:rPr lang="it-IT" sz="1200" b="1" dirty="0">
                <a:solidFill>
                  <a:srgbClr val="00467F">
                    <a:lumMod val="50000"/>
                  </a:srgbClr>
                </a:solidFill>
              </a:rPr>
              <a:t>Riconoscimento del campo magnetico (</a:t>
            </a:r>
            <a:r>
              <a:rPr lang="it-IT" sz="1200" b="1" dirty="0" err="1">
                <a:solidFill>
                  <a:srgbClr val="00467F">
                    <a:lumMod val="50000"/>
                  </a:srgbClr>
                </a:solidFill>
              </a:rPr>
              <a:t>AutoMRI</a:t>
            </a:r>
            <a:r>
              <a:rPr lang="it-IT" sz="1200" b="1" dirty="0">
                <a:solidFill>
                  <a:srgbClr val="00467F">
                    <a:lumMod val="50000"/>
                  </a:srgbClr>
                </a:solidFill>
              </a:rPr>
              <a:t>)</a:t>
            </a:r>
          </a:p>
          <a:p>
            <a:pPr marL="171450" indent="-171450">
              <a:buFont typeface="Arial" panose="020B0604020202020204" pitchFamily="34" charset="0"/>
              <a:buChar char="•"/>
            </a:pPr>
            <a:r>
              <a:rPr lang="it-IT" sz="1200" b="1" dirty="0">
                <a:solidFill>
                  <a:srgbClr val="00467F">
                    <a:lumMod val="50000"/>
                  </a:srgbClr>
                </a:solidFill>
              </a:rPr>
              <a:t>Riconoscimento dell’impianto e della polarità </a:t>
            </a:r>
            <a:r>
              <a:rPr lang="it-IT" sz="1200" b="1" dirty="0" err="1">
                <a:solidFill>
                  <a:srgbClr val="00467F">
                    <a:lumMod val="50000"/>
                  </a:srgbClr>
                </a:solidFill>
              </a:rPr>
              <a:t>elettrocatetere</a:t>
            </a:r>
            <a:endParaRPr lang="it-IT" sz="1200" b="1" dirty="0">
              <a:solidFill>
                <a:srgbClr val="00467F">
                  <a:lumMod val="50000"/>
                </a:srgbClr>
              </a:solidFill>
            </a:endParaRPr>
          </a:p>
          <a:p>
            <a:pPr marL="171450" indent="-171450">
              <a:buFont typeface="Arial" panose="020B0604020202020204" pitchFamily="34" charset="0"/>
              <a:buChar char="•"/>
            </a:pPr>
            <a:r>
              <a:rPr lang="it-IT" sz="1200" b="1" dirty="0">
                <a:solidFill>
                  <a:srgbClr val="00467F">
                    <a:lumMod val="50000"/>
                  </a:srgbClr>
                </a:solidFill>
              </a:rPr>
              <a:t>Cambio modo per aritmie atriali</a:t>
            </a:r>
          </a:p>
          <a:p>
            <a:pPr marL="171450" indent="-171450">
              <a:buFont typeface="Arial" panose="020B0604020202020204" pitchFamily="34" charset="0"/>
              <a:buChar char="•"/>
            </a:pPr>
            <a:r>
              <a:rPr lang="it-IT" sz="1200" b="1" dirty="0">
                <a:solidFill>
                  <a:srgbClr val="00467F">
                    <a:lumMod val="50000"/>
                  </a:srgbClr>
                </a:solidFill>
              </a:rPr>
              <a:t>Minimizzazione </a:t>
            </a:r>
            <a:r>
              <a:rPr lang="it-IT" sz="1200" b="1" dirty="0" err="1">
                <a:solidFill>
                  <a:srgbClr val="00467F">
                    <a:lumMod val="50000"/>
                  </a:srgbClr>
                </a:solidFill>
              </a:rPr>
              <a:t>pacing</a:t>
            </a:r>
            <a:r>
              <a:rPr lang="it-IT" sz="1200" b="1" dirty="0">
                <a:solidFill>
                  <a:srgbClr val="00467F">
                    <a:lumMod val="50000"/>
                  </a:srgbClr>
                </a:solidFill>
              </a:rPr>
              <a:t> ventricolare con </a:t>
            </a:r>
            <a:r>
              <a:rPr lang="it-IT" sz="1200" b="1" dirty="0" err="1">
                <a:solidFill>
                  <a:srgbClr val="00467F">
                    <a:lumMod val="50000"/>
                  </a:srgbClr>
                </a:solidFill>
              </a:rPr>
              <a:t>Dplus</a:t>
            </a:r>
            <a:r>
              <a:rPr lang="it-IT" sz="1200" b="1" dirty="0">
                <a:solidFill>
                  <a:srgbClr val="00467F">
                    <a:lumMod val="50000"/>
                  </a:srgbClr>
                </a:solidFill>
              </a:rPr>
              <a:t> (monitoraggio del ritardo AV)</a:t>
            </a:r>
          </a:p>
          <a:p>
            <a:pPr marL="171450" indent="-171450">
              <a:buFont typeface="Arial" panose="020B0604020202020204" pitchFamily="34" charset="0"/>
              <a:buChar char="•"/>
            </a:pPr>
            <a:r>
              <a:rPr lang="it-IT" sz="1200" b="1" dirty="0">
                <a:solidFill>
                  <a:srgbClr val="00467F">
                    <a:lumMod val="50000"/>
                  </a:srgbClr>
                </a:solidFill>
              </a:rPr>
              <a:t>Prevenzione sincope </a:t>
            </a:r>
            <a:r>
              <a:rPr lang="it-IT" sz="1200" b="1" dirty="0" err="1">
                <a:solidFill>
                  <a:srgbClr val="00467F">
                    <a:lumMod val="50000"/>
                  </a:srgbClr>
                </a:solidFill>
              </a:rPr>
              <a:t>vasovagale</a:t>
            </a:r>
            <a:r>
              <a:rPr lang="it-IT" sz="1200" b="1" dirty="0">
                <a:solidFill>
                  <a:srgbClr val="00467F">
                    <a:lumMod val="50000"/>
                  </a:srgbClr>
                </a:solidFill>
              </a:rPr>
              <a:t> </a:t>
            </a:r>
          </a:p>
          <a:p>
            <a:pPr marL="171450" indent="-171450">
              <a:buFont typeface="Arial" panose="020B0604020202020204" pitchFamily="34" charset="0"/>
              <a:buChar char="•"/>
            </a:pPr>
            <a:r>
              <a:rPr lang="it-IT" sz="1200" b="1" dirty="0" err="1">
                <a:solidFill>
                  <a:srgbClr val="00467F">
                    <a:lumMod val="50000"/>
                  </a:srgbClr>
                </a:solidFill>
              </a:rPr>
              <a:t>Autosoglia</a:t>
            </a:r>
            <a:r>
              <a:rPr lang="it-IT" sz="1200" b="1" dirty="0">
                <a:solidFill>
                  <a:srgbClr val="00467F">
                    <a:lumMod val="50000"/>
                  </a:srgbClr>
                </a:solidFill>
              </a:rPr>
              <a:t> atriale e ventricolare</a:t>
            </a:r>
          </a:p>
          <a:p>
            <a:pPr marL="171450" indent="-171450">
              <a:buFont typeface="Arial" panose="020B0604020202020204" pitchFamily="34" charset="0"/>
              <a:buChar char="•"/>
            </a:pPr>
            <a:r>
              <a:rPr lang="it-IT" sz="1200" b="1" dirty="0" err="1">
                <a:solidFill>
                  <a:srgbClr val="00467F">
                    <a:lumMod val="50000"/>
                  </a:srgbClr>
                </a:solidFill>
              </a:rPr>
              <a:t>Autosensing</a:t>
            </a:r>
            <a:r>
              <a:rPr lang="it-IT" sz="1200" b="1" dirty="0">
                <a:solidFill>
                  <a:srgbClr val="00467F">
                    <a:lumMod val="50000"/>
                  </a:srgbClr>
                </a:solidFill>
              </a:rPr>
              <a:t> atriale e ventricolare</a:t>
            </a:r>
          </a:p>
          <a:p>
            <a:pPr marL="171450" indent="-171450">
              <a:buFont typeface="Arial" panose="020B0604020202020204" pitchFamily="34" charset="0"/>
              <a:buChar char="•"/>
            </a:pPr>
            <a:r>
              <a:rPr lang="it-IT" sz="1200" b="1" dirty="0">
                <a:solidFill>
                  <a:srgbClr val="00467F">
                    <a:lumMod val="50000"/>
                  </a:srgbClr>
                </a:solidFill>
              </a:rPr>
              <a:t>Switch polarità in caso di fuori range</a:t>
            </a:r>
          </a:p>
          <a:p>
            <a:pPr marL="171450" indent="-171450">
              <a:buFont typeface="Arial" panose="020B0604020202020204" pitchFamily="34" charset="0"/>
              <a:buChar char="•"/>
            </a:pPr>
            <a:r>
              <a:rPr lang="it-IT" sz="1200" b="1" dirty="0">
                <a:solidFill>
                  <a:srgbClr val="00467F">
                    <a:lumMod val="50000"/>
                  </a:srgbClr>
                </a:solidFill>
              </a:rPr>
              <a:t>Anti TMP</a:t>
            </a:r>
          </a:p>
          <a:p>
            <a:pPr marL="171450" indent="-171450">
              <a:buFont typeface="Arial" panose="020B0604020202020204" pitchFamily="34" charset="0"/>
              <a:buChar char="•"/>
            </a:pPr>
            <a:r>
              <a:rPr lang="it-IT" sz="1200" b="1" dirty="0">
                <a:solidFill>
                  <a:schemeClr val="tx1"/>
                </a:solidFill>
              </a:rPr>
              <a:t>Bluetooth </a:t>
            </a:r>
            <a:r>
              <a:rPr lang="it-IT" sz="1200" b="1" dirty="0" err="1">
                <a:solidFill>
                  <a:schemeClr val="tx1"/>
                </a:solidFill>
              </a:rPr>
              <a:t>technology</a:t>
            </a:r>
            <a:r>
              <a:rPr lang="it-IT" sz="1200" b="1" dirty="0">
                <a:solidFill>
                  <a:schemeClr val="tx1"/>
                </a:solidFill>
              </a:rPr>
              <a:t> (solo per RPM)</a:t>
            </a:r>
          </a:p>
          <a:p>
            <a:pPr marL="171450" indent="-171450">
              <a:buFont typeface="Arial" panose="020B0604020202020204" pitchFamily="34" charset="0"/>
              <a:buChar char="•"/>
            </a:pPr>
            <a:r>
              <a:rPr lang="it-IT" sz="1200" b="1" dirty="0">
                <a:solidFill>
                  <a:schemeClr val="tx1"/>
                </a:solidFill>
              </a:rPr>
              <a:t>18,3 minuti memorizzazione EGM</a:t>
            </a:r>
          </a:p>
        </p:txBody>
      </p:sp>
      <p:sp>
        <p:nvSpPr>
          <p:cNvPr id="9" name="Rectangle 20">
            <a:extLst>
              <a:ext uri="{FF2B5EF4-FFF2-40B4-BE49-F238E27FC236}">
                <a16:creationId xmlns:a16="http://schemas.microsoft.com/office/drawing/2014/main" id="{8AC7BED9-634C-45BE-AC12-94D01D99B8FC}"/>
              </a:ext>
            </a:extLst>
          </p:cNvPr>
          <p:cNvSpPr/>
          <p:nvPr/>
        </p:nvSpPr>
        <p:spPr>
          <a:xfrm>
            <a:off x="9491570" y="1629004"/>
            <a:ext cx="990001" cy="4154984"/>
          </a:xfrm>
          <a:prstGeom prst="rect">
            <a:avLst/>
          </a:prstGeom>
          <a:solidFill>
            <a:srgbClr val="C46F8A"/>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ALIZEA</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i="1" dirty="0">
              <a:solidFill>
                <a:srgbClr val="000000"/>
              </a:solidFill>
              <a:ea typeface="Arial Unicode MS" pitchFamily="34" charset="-128"/>
              <a:cs typeface="Arial Unicode MS" pitchFamily="34" charset="-128"/>
            </a:endParaRPr>
          </a:p>
          <a:p>
            <a:pPr algn="ctr">
              <a:buSzPct val="65000"/>
              <a:defRPr/>
            </a:pPr>
            <a:endParaRPr lang="en-US" sz="1200" b="1" i="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0" name="Rectangle 24">
            <a:extLst>
              <a:ext uri="{FF2B5EF4-FFF2-40B4-BE49-F238E27FC236}">
                <a16:creationId xmlns:a16="http://schemas.microsoft.com/office/drawing/2014/main" id="{89822692-1DC6-4E49-8676-DB37D60F1193}"/>
              </a:ext>
            </a:extLst>
          </p:cNvPr>
          <p:cNvSpPr/>
          <p:nvPr/>
        </p:nvSpPr>
        <p:spPr>
          <a:xfrm>
            <a:off x="8438216" y="2292459"/>
            <a:ext cx="1032715" cy="3477875"/>
          </a:xfrm>
          <a:prstGeom prst="rect">
            <a:avLst/>
          </a:prstGeom>
          <a:solidFill>
            <a:schemeClr val="accent4">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BOREA</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1" name="Rectangle 27">
            <a:extLst>
              <a:ext uri="{FF2B5EF4-FFF2-40B4-BE49-F238E27FC236}">
                <a16:creationId xmlns:a16="http://schemas.microsoft.com/office/drawing/2014/main" id="{3ED85ADD-24BB-467C-91EB-D85C2FD5FD77}"/>
              </a:ext>
            </a:extLst>
          </p:cNvPr>
          <p:cNvSpPr/>
          <p:nvPr/>
        </p:nvSpPr>
        <p:spPr>
          <a:xfrm>
            <a:off x="7395256" y="3277344"/>
            <a:ext cx="1042960" cy="2523768"/>
          </a:xfrm>
          <a:prstGeom prst="rect">
            <a:avLst/>
          </a:prstGeom>
          <a:solidFill>
            <a:schemeClr val="accent2">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CELEA</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pic>
        <p:nvPicPr>
          <p:cNvPr id="12" name="Immagine 11">
            <a:extLst>
              <a:ext uri="{FF2B5EF4-FFF2-40B4-BE49-F238E27FC236}">
                <a16:creationId xmlns:a16="http://schemas.microsoft.com/office/drawing/2014/main" id="{09663431-C298-4C1D-9C99-7E0523A8E181}"/>
              </a:ext>
            </a:extLst>
          </p:cNvPr>
          <p:cNvPicPr>
            <a:picLocks noChangeAspect="1"/>
          </p:cNvPicPr>
          <p:nvPr/>
        </p:nvPicPr>
        <p:blipFill rotWithShape="1">
          <a:blip r:embed="rId2"/>
          <a:srcRect t="21765" b="35882"/>
          <a:stretch/>
        </p:blipFill>
        <p:spPr>
          <a:xfrm>
            <a:off x="1091922" y="363470"/>
            <a:ext cx="2590801" cy="628074"/>
          </a:xfrm>
          <a:prstGeom prst="rect">
            <a:avLst/>
          </a:prstGeom>
        </p:spPr>
      </p:pic>
      <p:sp>
        <p:nvSpPr>
          <p:cNvPr id="14" name="Titolo 1">
            <a:extLst>
              <a:ext uri="{FF2B5EF4-FFF2-40B4-BE49-F238E27FC236}">
                <a16:creationId xmlns:a16="http://schemas.microsoft.com/office/drawing/2014/main" id="{E7EA3096-C8A9-4F76-A754-0317FEF2B5C5}"/>
              </a:ext>
            </a:extLst>
          </p:cNvPr>
          <p:cNvSpPr>
            <a:spLocks noGrp="1"/>
          </p:cNvSpPr>
          <p:nvPr>
            <p:ph type="title"/>
          </p:nvPr>
        </p:nvSpPr>
        <p:spPr>
          <a:xfrm>
            <a:off x="4617216" y="319071"/>
            <a:ext cx="4744898" cy="685800"/>
          </a:xfrm>
        </p:spPr>
        <p:txBody>
          <a:bodyPr vert="horz" lIns="91440" tIns="45720" rIns="91440" bIns="45720" rtlCol="0" anchor="b" anchorCtr="0">
            <a:noAutofit/>
          </a:bodyPr>
          <a:lstStyle/>
          <a:p>
            <a:r>
              <a:rPr lang="it-IT" sz="2800" b="1" dirty="0">
                <a:solidFill>
                  <a:srgbClr val="C00000"/>
                </a:solidFill>
              </a:rPr>
              <a:t>Pacemaker </a:t>
            </a:r>
            <a:r>
              <a:rPr lang="it-IT" sz="2800" b="1" i="1" dirty="0">
                <a:solidFill>
                  <a:srgbClr val="C00000"/>
                </a:solidFill>
              </a:rPr>
              <a:t>caratteristiche</a:t>
            </a:r>
          </a:p>
        </p:txBody>
      </p:sp>
      <p:pic>
        <p:nvPicPr>
          <p:cNvPr id="13" name="Immagine 12">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226507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020F9E32-EF99-4A86-8D19-F9209667B805}"/>
              </a:ext>
            </a:extLst>
          </p:cNvPr>
          <p:cNvSpPr>
            <a:spLocks noGrp="1"/>
          </p:cNvSpPr>
          <p:nvPr>
            <p:ph type="sldNum" sz="quarter" idx="12"/>
          </p:nvPr>
        </p:nvSpPr>
        <p:spPr/>
        <p:txBody>
          <a:bodyPr/>
          <a:lstStyle/>
          <a:p>
            <a:pPr algn="r"/>
            <a:fld id="{08789A15-EB12-475A-B928-16016871B2F7}" type="slidenum">
              <a:rPr lang="en-US" smtClean="0"/>
              <a:pPr algn="r"/>
              <a:t>19</a:t>
            </a:fld>
            <a:endParaRPr lang="en-US" dirty="0"/>
          </a:p>
        </p:txBody>
      </p:sp>
      <p:sp>
        <p:nvSpPr>
          <p:cNvPr id="6" name="Rectangle 2">
            <a:extLst>
              <a:ext uri="{FF2B5EF4-FFF2-40B4-BE49-F238E27FC236}">
                <a16:creationId xmlns:a16="http://schemas.microsoft.com/office/drawing/2014/main" id="{5DCE92F2-146B-4A7F-A9A1-EAEC7CFB5E77}"/>
              </a:ext>
            </a:extLst>
          </p:cNvPr>
          <p:cNvSpPr/>
          <p:nvPr/>
        </p:nvSpPr>
        <p:spPr>
          <a:xfrm>
            <a:off x="1730017" y="1828801"/>
            <a:ext cx="8731967" cy="461665"/>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Ins="91440" rtlCol="0" anchor="ctr">
            <a:spAutoFit/>
          </a:bodyPr>
          <a:lstStyle/>
          <a:p>
            <a:pPr marL="171450" indent="-171450">
              <a:buFont typeface="Arial" panose="020B0604020202020204" pitchFamily="34" charset="0"/>
              <a:buChar char="•"/>
            </a:pPr>
            <a:r>
              <a:rPr lang="it-IT" sz="1200" b="1" dirty="0">
                <a:solidFill>
                  <a:srgbClr val="00467F">
                    <a:lumMod val="50000"/>
                  </a:srgbClr>
                </a:solidFill>
              </a:rPr>
              <a:t>Soppressione pausa extrasistolica</a:t>
            </a:r>
          </a:p>
          <a:p>
            <a:pPr marL="171450" indent="-171450">
              <a:buFont typeface="Arial" panose="020B0604020202020204" pitchFamily="34" charset="0"/>
              <a:buChar char="•"/>
            </a:pPr>
            <a:r>
              <a:rPr lang="it-IT" sz="1200" b="1" dirty="0">
                <a:solidFill>
                  <a:srgbClr val="00467F">
                    <a:lumMod val="50000"/>
                  </a:srgbClr>
                </a:solidFill>
              </a:rPr>
              <a:t>Accelerazione su PAC</a:t>
            </a:r>
          </a:p>
        </p:txBody>
      </p:sp>
      <p:sp>
        <p:nvSpPr>
          <p:cNvPr id="7" name="Rectangle 6">
            <a:extLst>
              <a:ext uri="{FF2B5EF4-FFF2-40B4-BE49-F238E27FC236}">
                <a16:creationId xmlns:a16="http://schemas.microsoft.com/office/drawing/2014/main" id="{288F7F05-1AE9-4B59-8CB4-03FFA042ADEB}"/>
              </a:ext>
            </a:extLst>
          </p:cNvPr>
          <p:cNvSpPr/>
          <p:nvPr/>
        </p:nvSpPr>
        <p:spPr>
          <a:xfrm>
            <a:off x="1730017" y="2292459"/>
            <a:ext cx="8741761" cy="1015663"/>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it-IT" sz="1200" b="1" dirty="0">
                <a:solidFill>
                  <a:srgbClr val="00467F">
                    <a:lumMod val="50000"/>
                  </a:srgbClr>
                </a:solidFill>
              </a:rPr>
              <a:t>Doppio sensore (</a:t>
            </a:r>
            <a:r>
              <a:rPr lang="it-IT" sz="1200" b="1" dirty="0" err="1">
                <a:solidFill>
                  <a:srgbClr val="00467F">
                    <a:lumMod val="50000"/>
                  </a:srgbClr>
                </a:solidFill>
              </a:rPr>
              <a:t>acc+ventilazione</a:t>
            </a:r>
            <a:r>
              <a:rPr lang="it-IT" sz="1200" b="1" dirty="0">
                <a:solidFill>
                  <a:srgbClr val="00467F">
                    <a:lumMod val="50000"/>
                  </a:srgbClr>
                </a:solidFill>
              </a:rPr>
              <a:t> minuto)</a:t>
            </a:r>
          </a:p>
          <a:p>
            <a:pPr marL="171450" indent="-171450">
              <a:buFont typeface="Arial" panose="020B0604020202020204" pitchFamily="34" charset="0"/>
              <a:buChar char="•"/>
            </a:pPr>
            <a:r>
              <a:rPr lang="it-IT" sz="1200" b="1" dirty="0">
                <a:solidFill>
                  <a:srgbClr val="00467F">
                    <a:lumMod val="50000"/>
                  </a:srgbClr>
                </a:solidFill>
              </a:rPr>
              <a:t>Doppio algoritmo riduzione </a:t>
            </a:r>
            <a:r>
              <a:rPr lang="it-IT" sz="1200" b="1" dirty="0" err="1">
                <a:solidFill>
                  <a:srgbClr val="00467F">
                    <a:lumMod val="50000"/>
                  </a:srgbClr>
                </a:solidFill>
              </a:rPr>
              <a:t>pacing</a:t>
            </a:r>
            <a:r>
              <a:rPr lang="it-IT" sz="1200" b="1" dirty="0">
                <a:solidFill>
                  <a:srgbClr val="00467F">
                    <a:lumMod val="50000"/>
                  </a:srgbClr>
                </a:solidFill>
              </a:rPr>
              <a:t> (</a:t>
            </a:r>
            <a:r>
              <a:rPr lang="it-IT" sz="1200" b="1" dirty="0" err="1">
                <a:solidFill>
                  <a:srgbClr val="00467F">
                    <a:lumMod val="50000"/>
                  </a:srgbClr>
                </a:solidFill>
              </a:rPr>
              <a:t>SafeR</a:t>
            </a:r>
            <a:r>
              <a:rPr lang="it-IT" sz="1200" b="1" dirty="0">
                <a:solidFill>
                  <a:srgbClr val="00467F">
                    <a:lumMod val="50000"/>
                  </a:srgbClr>
                </a:solidFill>
              </a:rPr>
              <a:t> e </a:t>
            </a:r>
            <a:r>
              <a:rPr lang="it-IT" sz="1200" b="1" dirty="0" err="1">
                <a:solidFill>
                  <a:srgbClr val="00467F">
                    <a:lumMod val="50000"/>
                  </a:srgbClr>
                </a:solidFill>
              </a:rPr>
              <a:t>Dplus</a:t>
            </a:r>
            <a:r>
              <a:rPr lang="it-IT" sz="1200" b="1" dirty="0">
                <a:solidFill>
                  <a:srgbClr val="00467F">
                    <a:lumMod val="50000"/>
                  </a:srgbClr>
                </a:solidFill>
              </a:rPr>
              <a:t>)</a:t>
            </a:r>
          </a:p>
          <a:p>
            <a:pPr marL="171450" indent="-171450">
              <a:buFont typeface="Arial" panose="020B0604020202020204" pitchFamily="34" charset="0"/>
              <a:buChar char="•"/>
            </a:pPr>
            <a:r>
              <a:rPr lang="it-IT" sz="1200" b="1" dirty="0">
                <a:solidFill>
                  <a:srgbClr val="00467F">
                    <a:lumMod val="50000"/>
                  </a:srgbClr>
                </a:solidFill>
              </a:rPr>
              <a:t>Prevenzione aritmie atriali (</a:t>
            </a:r>
            <a:r>
              <a:rPr lang="it-IT" sz="1200" b="1" dirty="0" err="1">
                <a:solidFill>
                  <a:srgbClr val="00467F">
                    <a:lumMod val="50000"/>
                  </a:srgbClr>
                </a:solidFill>
              </a:rPr>
              <a:t>Overdriving</a:t>
            </a:r>
            <a:r>
              <a:rPr lang="it-IT" sz="1200" b="1" dirty="0">
                <a:solidFill>
                  <a:srgbClr val="00467F">
                    <a:lumMod val="50000"/>
                  </a:srgbClr>
                </a:solidFill>
              </a:rPr>
              <a:t>)</a:t>
            </a:r>
          </a:p>
          <a:p>
            <a:pPr marL="171450" indent="-171450">
              <a:buFont typeface="Arial" panose="020B0604020202020204" pitchFamily="34" charset="0"/>
              <a:buChar char="•"/>
            </a:pPr>
            <a:r>
              <a:rPr lang="it-IT" sz="1200" b="1" dirty="0" err="1">
                <a:solidFill>
                  <a:srgbClr val="00467F">
                    <a:lumMod val="50000"/>
                  </a:srgbClr>
                </a:solidFill>
              </a:rPr>
              <a:t>Sleep</a:t>
            </a:r>
            <a:r>
              <a:rPr lang="it-IT" sz="1200" b="1" dirty="0">
                <a:solidFill>
                  <a:srgbClr val="00467F">
                    <a:lumMod val="50000"/>
                  </a:srgbClr>
                </a:solidFill>
              </a:rPr>
              <a:t> </a:t>
            </a:r>
            <a:r>
              <a:rPr lang="it-IT" sz="1200" b="1" dirty="0" err="1">
                <a:solidFill>
                  <a:srgbClr val="00467F">
                    <a:lumMod val="50000"/>
                  </a:srgbClr>
                </a:solidFill>
              </a:rPr>
              <a:t>apne</a:t>
            </a:r>
            <a:r>
              <a:rPr lang="it-IT" sz="1200" b="1" dirty="0">
                <a:solidFill>
                  <a:srgbClr val="00467F">
                    <a:lumMod val="50000"/>
                  </a:srgbClr>
                </a:solidFill>
              </a:rPr>
              <a:t> monitoring (SAM)</a:t>
            </a:r>
          </a:p>
          <a:p>
            <a:pPr marL="171450" indent="-171450">
              <a:buFont typeface="Arial" panose="020B0604020202020204" pitchFamily="34" charset="0"/>
              <a:buChar char="•"/>
            </a:pPr>
            <a:r>
              <a:rPr lang="it-IT" sz="1200" b="1" dirty="0">
                <a:solidFill>
                  <a:srgbClr val="00467F">
                    <a:lumMod val="50000"/>
                  </a:srgbClr>
                </a:solidFill>
              </a:rPr>
              <a:t>Frequenza di riposo (rispetto del ritmo circadiano)</a:t>
            </a:r>
          </a:p>
        </p:txBody>
      </p:sp>
      <p:sp>
        <p:nvSpPr>
          <p:cNvPr id="8" name="Rectangle 12">
            <a:extLst>
              <a:ext uri="{FF2B5EF4-FFF2-40B4-BE49-F238E27FC236}">
                <a16:creationId xmlns:a16="http://schemas.microsoft.com/office/drawing/2014/main" id="{333B4F98-6830-4056-B7D2-CA540A345C6F}"/>
              </a:ext>
            </a:extLst>
          </p:cNvPr>
          <p:cNvSpPr/>
          <p:nvPr/>
        </p:nvSpPr>
        <p:spPr>
          <a:xfrm>
            <a:off x="1720225" y="3336906"/>
            <a:ext cx="8741759" cy="2123658"/>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it-IT" sz="1200" b="1" dirty="0">
                <a:solidFill>
                  <a:srgbClr val="C00000"/>
                </a:solidFill>
              </a:rPr>
              <a:t>Sensore accelerometro</a:t>
            </a:r>
          </a:p>
          <a:p>
            <a:pPr marL="171450" indent="-171450">
              <a:buFont typeface="Arial" panose="020B0604020202020204" pitchFamily="34" charset="0"/>
              <a:buChar char="•"/>
            </a:pPr>
            <a:r>
              <a:rPr lang="it-IT" sz="1200" b="1" dirty="0">
                <a:solidFill>
                  <a:srgbClr val="C00000"/>
                </a:solidFill>
              </a:rPr>
              <a:t>Compatibilità MRI full body, 1,5 e 3 T (con limitazioni di tempo)</a:t>
            </a:r>
          </a:p>
          <a:p>
            <a:pPr marL="171450" indent="-171450">
              <a:buFont typeface="Arial" panose="020B0604020202020204" pitchFamily="34" charset="0"/>
              <a:buChar char="•"/>
            </a:pPr>
            <a:r>
              <a:rPr lang="it-IT" sz="1200" b="1" dirty="0">
                <a:solidFill>
                  <a:srgbClr val="00467F">
                    <a:lumMod val="50000"/>
                  </a:srgbClr>
                </a:solidFill>
              </a:rPr>
              <a:t>Riconoscimento del campo magnetico</a:t>
            </a:r>
          </a:p>
          <a:p>
            <a:pPr marL="171450" indent="-171450">
              <a:buFont typeface="Arial" panose="020B0604020202020204" pitchFamily="34" charset="0"/>
              <a:buChar char="•"/>
            </a:pPr>
            <a:r>
              <a:rPr lang="it-IT" sz="1200" b="1" dirty="0">
                <a:solidFill>
                  <a:srgbClr val="00467F">
                    <a:lumMod val="50000"/>
                  </a:srgbClr>
                </a:solidFill>
              </a:rPr>
              <a:t>Riconoscimento dell’impianto e della polarità </a:t>
            </a:r>
            <a:r>
              <a:rPr lang="it-IT" sz="1200" b="1" dirty="0" err="1">
                <a:solidFill>
                  <a:srgbClr val="00467F">
                    <a:lumMod val="50000"/>
                  </a:srgbClr>
                </a:solidFill>
              </a:rPr>
              <a:t>elettrocatetere</a:t>
            </a:r>
            <a:endParaRPr lang="it-IT" sz="1200" b="1" dirty="0">
              <a:solidFill>
                <a:srgbClr val="00467F">
                  <a:lumMod val="50000"/>
                </a:srgbClr>
              </a:solidFill>
            </a:endParaRPr>
          </a:p>
          <a:p>
            <a:pPr marL="171450" indent="-171450">
              <a:buFont typeface="Arial" panose="020B0604020202020204" pitchFamily="34" charset="0"/>
              <a:buChar char="•"/>
            </a:pPr>
            <a:r>
              <a:rPr lang="it-IT" sz="1200" b="1" dirty="0">
                <a:solidFill>
                  <a:srgbClr val="00467F">
                    <a:lumMod val="50000"/>
                  </a:srgbClr>
                </a:solidFill>
              </a:rPr>
              <a:t>Cambio modo per aritmie atriali</a:t>
            </a:r>
          </a:p>
          <a:p>
            <a:pPr marL="171450" indent="-171450">
              <a:buFont typeface="Arial" panose="020B0604020202020204" pitchFamily="34" charset="0"/>
              <a:buChar char="•"/>
            </a:pPr>
            <a:r>
              <a:rPr lang="it-IT" sz="1200" b="1" dirty="0">
                <a:solidFill>
                  <a:srgbClr val="C00000"/>
                </a:solidFill>
              </a:rPr>
              <a:t>Minimizzazione </a:t>
            </a:r>
            <a:r>
              <a:rPr lang="it-IT" sz="1200" b="1" dirty="0" err="1">
                <a:solidFill>
                  <a:srgbClr val="C00000"/>
                </a:solidFill>
              </a:rPr>
              <a:t>pacing</a:t>
            </a:r>
            <a:r>
              <a:rPr lang="it-IT" sz="1200" b="1" dirty="0">
                <a:solidFill>
                  <a:srgbClr val="C00000"/>
                </a:solidFill>
              </a:rPr>
              <a:t> ventricolare con </a:t>
            </a:r>
            <a:r>
              <a:rPr lang="it-IT" sz="1200" b="1" dirty="0" err="1">
                <a:solidFill>
                  <a:srgbClr val="C00000"/>
                </a:solidFill>
              </a:rPr>
              <a:t>Dplus</a:t>
            </a:r>
            <a:r>
              <a:rPr lang="it-IT" sz="1200" b="1" dirty="0">
                <a:solidFill>
                  <a:srgbClr val="C00000"/>
                </a:solidFill>
              </a:rPr>
              <a:t> (monitoraggio del ritardo AV)</a:t>
            </a:r>
          </a:p>
          <a:p>
            <a:pPr marL="171450" indent="-171450">
              <a:buFont typeface="Arial" panose="020B0604020202020204" pitchFamily="34" charset="0"/>
              <a:buChar char="•"/>
            </a:pPr>
            <a:r>
              <a:rPr lang="it-IT" sz="1200" b="1" dirty="0">
                <a:solidFill>
                  <a:srgbClr val="00467F">
                    <a:lumMod val="50000"/>
                  </a:srgbClr>
                </a:solidFill>
              </a:rPr>
              <a:t>Prevenzione sincope </a:t>
            </a:r>
            <a:r>
              <a:rPr lang="it-IT" sz="1200" b="1" dirty="0" err="1">
                <a:solidFill>
                  <a:srgbClr val="00467F">
                    <a:lumMod val="50000"/>
                  </a:srgbClr>
                </a:solidFill>
              </a:rPr>
              <a:t>vasovagale</a:t>
            </a:r>
            <a:r>
              <a:rPr lang="it-IT" sz="1200" b="1" dirty="0">
                <a:solidFill>
                  <a:srgbClr val="00467F">
                    <a:lumMod val="50000"/>
                  </a:srgbClr>
                </a:solidFill>
              </a:rPr>
              <a:t> </a:t>
            </a:r>
          </a:p>
          <a:p>
            <a:pPr marL="171450" indent="-171450">
              <a:buFont typeface="Arial" panose="020B0604020202020204" pitchFamily="34" charset="0"/>
              <a:buChar char="•"/>
            </a:pPr>
            <a:r>
              <a:rPr lang="it-IT" sz="1200" b="1" dirty="0" err="1">
                <a:solidFill>
                  <a:srgbClr val="C00000"/>
                </a:solidFill>
              </a:rPr>
              <a:t>Autosoglia</a:t>
            </a:r>
            <a:r>
              <a:rPr lang="it-IT" sz="1200" b="1" dirty="0">
                <a:solidFill>
                  <a:srgbClr val="C00000"/>
                </a:solidFill>
              </a:rPr>
              <a:t> atriale e ventricolare</a:t>
            </a:r>
          </a:p>
          <a:p>
            <a:pPr marL="171450" indent="-171450">
              <a:buFont typeface="Arial" panose="020B0604020202020204" pitchFamily="34" charset="0"/>
              <a:buChar char="•"/>
            </a:pPr>
            <a:r>
              <a:rPr lang="it-IT" sz="1200" b="1" dirty="0" err="1">
                <a:solidFill>
                  <a:srgbClr val="00467F">
                    <a:lumMod val="50000"/>
                  </a:srgbClr>
                </a:solidFill>
              </a:rPr>
              <a:t>Autosensing</a:t>
            </a:r>
            <a:r>
              <a:rPr lang="it-IT" sz="1200" b="1" dirty="0">
                <a:solidFill>
                  <a:srgbClr val="00467F">
                    <a:lumMod val="50000"/>
                  </a:srgbClr>
                </a:solidFill>
              </a:rPr>
              <a:t> atriale e ventricolare</a:t>
            </a:r>
          </a:p>
          <a:p>
            <a:pPr marL="171450" indent="-171450">
              <a:buFont typeface="Arial" panose="020B0604020202020204" pitchFamily="34" charset="0"/>
              <a:buChar char="•"/>
            </a:pPr>
            <a:r>
              <a:rPr lang="it-IT" sz="1200" b="1" dirty="0">
                <a:solidFill>
                  <a:srgbClr val="00467F">
                    <a:lumMod val="50000"/>
                  </a:srgbClr>
                </a:solidFill>
              </a:rPr>
              <a:t>Switch polarità in caso di fuori range</a:t>
            </a:r>
          </a:p>
          <a:p>
            <a:pPr marL="171450" indent="-171450">
              <a:buFont typeface="Arial" panose="020B0604020202020204" pitchFamily="34" charset="0"/>
              <a:buChar char="•"/>
            </a:pPr>
            <a:r>
              <a:rPr lang="it-IT" sz="1200" b="1" dirty="0">
                <a:solidFill>
                  <a:srgbClr val="00467F">
                    <a:lumMod val="50000"/>
                  </a:srgbClr>
                </a:solidFill>
              </a:rPr>
              <a:t>Anti TMP</a:t>
            </a:r>
          </a:p>
        </p:txBody>
      </p:sp>
      <p:sp>
        <p:nvSpPr>
          <p:cNvPr id="9" name="Rectangle 20">
            <a:extLst>
              <a:ext uri="{FF2B5EF4-FFF2-40B4-BE49-F238E27FC236}">
                <a16:creationId xmlns:a16="http://schemas.microsoft.com/office/drawing/2014/main" id="{8AC7BED9-634C-45BE-AC12-94D01D99B8FC}"/>
              </a:ext>
            </a:extLst>
          </p:cNvPr>
          <p:cNvSpPr/>
          <p:nvPr/>
        </p:nvSpPr>
        <p:spPr>
          <a:xfrm>
            <a:off x="9502417" y="1871150"/>
            <a:ext cx="990001" cy="3570208"/>
          </a:xfrm>
          <a:prstGeom prst="rect">
            <a:avLst/>
          </a:prstGeom>
          <a:solidFill>
            <a:srgbClr val="C46F8A"/>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ENO</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0" name="Rectangle 24">
            <a:extLst>
              <a:ext uri="{FF2B5EF4-FFF2-40B4-BE49-F238E27FC236}">
                <a16:creationId xmlns:a16="http://schemas.microsoft.com/office/drawing/2014/main" id="{89822692-1DC6-4E49-8676-DB37D60F1193}"/>
              </a:ext>
            </a:extLst>
          </p:cNvPr>
          <p:cNvSpPr/>
          <p:nvPr/>
        </p:nvSpPr>
        <p:spPr>
          <a:xfrm>
            <a:off x="8511816" y="2319251"/>
            <a:ext cx="990601" cy="3108543"/>
          </a:xfrm>
          <a:prstGeom prst="rect">
            <a:avLst/>
          </a:prstGeom>
          <a:solidFill>
            <a:schemeClr val="accent4">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TEO</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1" name="Rectangle 27">
            <a:extLst>
              <a:ext uri="{FF2B5EF4-FFF2-40B4-BE49-F238E27FC236}">
                <a16:creationId xmlns:a16="http://schemas.microsoft.com/office/drawing/2014/main" id="{3ED85ADD-24BB-467C-91EB-D85C2FD5FD77}"/>
              </a:ext>
            </a:extLst>
          </p:cNvPr>
          <p:cNvSpPr/>
          <p:nvPr/>
        </p:nvSpPr>
        <p:spPr>
          <a:xfrm>
            <a:off x="7521213" y="3315035"/>
            <a:ext cx="990602" cy="2154436"/>
          </a:xfrm>
          <a:prstGeom prst="rect">
            <a:avLst/>
          </a:prstGeom>
          <a:solidFill>
            <a:schemeClr val="accent2">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OTO</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pic>
        <p:nvPicPr>
          <p:cNvPr id="12" name="Immagine 11">
            <a:extLst>
              <a:ext uri="{FF2B5EF4-FFF2-40B4-BE49-F238E27FC236}">
                <a16:creationId xmlns:a16="http://schemas.microsoft.com/office/drawing/2014/main" id="{09663431-C298-4C1D-9C99-7E0523A8E181}"/>
              </a:ext>
            </a:extLst>
          </p:cNvPr>
          <p:cNvPicPr>
            <a:picLocks noChangeAspect="1"/>
          </p:cNvPicPr>
          <p:nvPr/>
        </p:nvPicPr>
        <p:blipFill rotWithShape="1">
          <a:blip r:embed="rId3"/>
          <a:srcRect t="21765" b="35882"/>
          <a:stretch/>
        </p:blipFill>
        <p:spPr>
          <a:xfrm>
            <a:off x="1091922" y="363470"/>
            <a:ext cx="2590801" cy="628074"/>
          </a:xfrm>
          <a:prstGeom prst="rect">
            <a:avLst/>
          </a:prstGeom>
        </p:spPr>
      </p:pic>
      <p:sp>
        <p:nvSpPr>
          <p:cNvPr id="13" name="Titolo 1">
            <a:extLst>
              <a:ext uri="{FF2B5EF4-FFF2-40B4-BE49-F238E27FC236}">
                <a16:creationId xmlns:a16="http://schemas.microsoft.com/office/drawing/2014/main" id="{E7EA3096-C8A9-4F76-A754-0317FEF2B5C5}"/>
              </a:ext>
            </a:extLst>
          </p:cNvPr>
          <p:cNvSpPr>
            <a:spLocks noGrp="1"/>
          </p:cNvSpPr>
          <p:nvPr>
            <p:ph type="title"/>
          </p:nvPr>
        </p:nvSpPr>
        <p:spPr>
          <a:xfrm>
            <a:off x="4617216" y="319071"/>
            <a:ext cx="4744898" cy="685800"/>
          </a:xfrm>
        </p:spPr>
        <p:txBody>
          <a:bodyPr vert="horz" lIns="91440" tIns="45720" rIns="91440" bIns="45720" rtlCol="0" anchor="b" anchorCtr="0">
            <a:noAutofit/>
          </a:bodyPr>
          <a:lstStyle/>
          <a:p>
            <a:r>
              <a:rPr lang="it-IT" sz="2800" b="1" dirty="0">
                <a:solidFill>
                  <a:srgbClr val="C00000"/>
                </a:solidFill>
              </a:rPr>
              <a:t>Pacemaker </a:t>
            </a:r>
            <a:r>
              <a:rPr lang="it-IT" sz="2800" b="1" i="1" dirty="0">
                <a:solidFill>
                  <a:srgbClr val="C00000"/>
                </a:solidFill>
              </a:rPr>
              <a:t>caratteristiche</a:t>
            </a:r>
          </a:p>
        </p:txBody>
      </p:sp>
      <p:pic>
        <p:nvPicPr>
          <p:cNvPr id="14" name="Immagine 13">
            <a:extLst>
              <a:ext uri="{FF2B5EF4-FFF2-40B4-BE49-F238E27FC236}">
                <a16:creationId xmlns:a16="http://schemas.microsoft.com/office/drawing/2014/main" id="{A7311778-16A5-CF9A-45CC-3472993A71A7}"/>
              </a:ext>
            </a:extLst>
          </p:cNvPr>
          <p:cNvPicPr>
            <a:picLocks noChangeAspect="1"/>
          </p:cNvPicPr>
          <p:nvPr/>
        </p:nvPicPr>
        <p:blipFill>
          <a:blip r:embed="rId4"/>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20513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77455" y="139637"/>
            <a:ext cx="11914545" cy="65787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it-IT" altLang="it-IT" sz="2000" b="1" i="0" u="none" strike="noStrike" cap="none" normalizeH="0" baseline="0" dirty="0">
                <a:ln>
                  <a:noFill/>
                </a:ln>
                <a:solidFill>
                  <a:srgbClr val="3B3B3B"/>
                </a:solidFill>
                <a:effectLst/>
                <a:latin typeface="Arial" panose="020B0604020202020204" pitchFamily="34" charset="0"/>
                <a:cs typeface="Arial" panose="020B0604020202020204" pitchFamily="34" charset="0"/>
              </a:rPr>
              <a:t>HTA ovvero il Rinascimento del Sistema Sanitario                         </a:t>
            </a:r>
            <a:r>
              <a:rPr lang="it-IT" altLang="it-IT" sz="1400" i="1" dirty="0">
                <a:solidFill>
                  <a:srgbClr val="C00000"/>
                </a:solidFill>
                <a:cs typeface="Arial" panose="020B0604020202020204" pitchFamily="34" charset="0"/>
              </a:rPr>
              <a:t>Panorama della Sanità 10-2022     </a:t>
            </a:r>
            <a:r>
              <a:rPr kumimoji="0" lang="it-IT" altLang="it-IT" sz="1400" b="0" i="0" u="none" strike="noStrike" cap="none" normalizeH="0" baseline="0" dirty="0">
                <a:ln>
                  <a:noFill/>
                </a:ln>
                <a:solidFill>
                  <a:srgbClr val="3D3C3D"/>
                </a:solidFill>
                <a:effectLst/>
                <a:cs typeface="Arial" panose="020B0604020202020204" pitchFamily="34" charset="0"/>
              </a:rPr>
              <a:t>06/04/2022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400" dirty="0">
              <a:solidFill>
                <a:srgbClr val="3D3C3D"/>
              </a:solidFill>
              <a:cs typeface="Arial" panose="020B0604020202020204" pitchFamily="34" charset="0"/>
              <a:hlinkClick r:id="rId3" tooltip="HTA ovvero il Rinascimento del Sistema Sanitari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900" b="0" i="0" u="none" strike="noStrike" cap="none" normalizeH="0" baseline="0" dirty="0">
              <a:ln>
                <a:noFill/>
              </a:ln>
              <a:solidFill>
                <a:srgbClr val="F73900"/>
              </a:solidFill>
              <a:effectLst/>
              <a:hlinkClick r:id="rId3" tooltip="HTA ovvero il Rinascimento del Sistema Sanitari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1" u="none" strike="noStrike" cap="none" normalizeH="0" baseline="0" dirty="0">
                <a:ln>
                  <a:noFill/>
                </a:ln>
                <a:solidFill>
                  <a:srgbClr val="C00000"/>
                </a:solidFill>
                <a:effectLst/>
                <a:latin typeface="Arial" panose="020B0604020202020204" pitchFamily="34" charset="0"/>
                <a:cs typeface="Arial" panose="020B0604020202020204" pitchFamily="34" charset="0"/>
              </a:rPr>
              <a:t>La presa di coscienza e la potenziale disponibilità di fondi strutturali apre prospettive nuove e inattese, a partire dall’aggiornamento tecnologico con criteri di programmazione e di sostenibilità secondo un modello di valutazione multidimensionale </a:t>
            </a:r>
            <a:r>
              <a:rPr kumimoji="0" lang="it-IT" altLang="it-IT" sz="1600" b="1" i="1" u="none" strike="noStrike" cap="none" normalizeH="0" baseline="0" dirty="0">
                <a:ln>
                  <a:noFill/>
                </a:ln>
                <a:solidFill>
                  <a:srgbClr val="800000"/>
                </a:solidFill>
                <a:effectLst/>
                <a:latin typeface="Arial" panose="020B0604020202020204" pitchFamily="34" charset="0"/>
                <a:cs typeface="Arial" panose="020B0604020202020204" pitchFamily="34" charset="0"/>
              </a:rPr>
              <a:t>   </a:t>
            </a:r>
            <a:r>
              <a:rPr kumimoji="0" lang="it-IT" altLang="it-IT" sz="900" b="1" i="0" u="none" strike="noStrike" cap="none" normalizeH="0" baseline="0" dirty="0">
                <a:ln>
                  <a:noFill/>
                </a:ln>
                <a:solidFill>
                  <a:srgbClr val="363536"/>
                </a:solidFill>
                <a:effectLst/>
                <a:latin typeface="Arial" panose="020B0604020202020204" pitchFamily="34" charset="0"/>
                <a:cs typeface="Arial" panose="020B0604020202020204" pitchFamily="34" charset="0"/>
              </a:rPr>
              <a:t>di Giandomenico </a:t>
            </a:r>
            <a:r>
              <a:rPr kumimoji="0" lang="it-IT" altLang="it-IT" sz="900" b="1" i="0" u="none" strike="noStrike" cap="none" normalizeH="0" baseline="0" dirty="0" err="1">
                <a:ln>
                  <a:noFill/>
                </a:ln>
                <a:solidFill>
                  <a:srgbClr val="363536"/>
                </a:solidFill>
                <a:effectLst/>
                <a:latin typeface="Arial" panose="020B0604020202020204" pitchFamily="34" charset="0"/>
                <a:cs typeface="Arial" panose="020B0604020202020204" pitchFamily="34" charset="0"/>
              </a:rPr>
              <a:t>Nollo</a:t>
            </a:r>
            <a:r>
              <a:rPr kumimoji="0" lang="it-IT" altLang="it-IT" sz="900" b="1" i="0" u="none" strike="noStrike" cap="none" normalizeH="0" baseline="0" dirty="0">
                <a:ln>
                  <a:noFill/>
                </a:ln>
                <a:solidFill>
                  <a:srgbClr val="363536"/>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50" b="1" i="0" u="none" strike="noStrike" cap="none" normalizeH="0" baseline="0" dirty="0">
                <a:ln>
                  <a:noFill/>
                </a:ln>
                <a:solidFill>
                  <a:srgbClr val="363536"/>
                </a:solidFill>
                <a:effectLst/>
                <a:cs typeface="Arial" panose="020B0604020202020204" pitchFamily="34" charset="0"/>
              </a:rPr>
              <a:t>Con la pandemia da Covid-19 sono emerse e rese palesi alcune delle criticità dei moderni sistemi sanitari e, ovviamente, anche di quello nazionale.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50" b="0" i="0" u="none" strike="noStrike" cap="none" normalizeH="0" baseline="0" dirty="0">
                <a:ln>
                  <a:noFill/>
                </a:ln>
                <a:solidFill>
                  <a:srgbClr val="363536"/>
                </a:solidFill>
                <a:effectLst/>
                <a:cs typeface="Arial" panose="020B0604020202020204" pitchFamily="34" charset="0"/>
              </a:rPr>
              <a:t>Per salvaguardare la salute dei cittadini e garantire la continuità di servizi di qualità è necessario investire, per costruire un nuovo Servizio Sanitario più efficiente, solido e moderno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50" b="0" i="0" u="none" strike="noStrike" cap="none" normalizeH="0" baseline="0" dirty="0">
                <a:ln>
                  <a:noFill/>
                </a:ln>
                <a:solidFill>
                  <a:srgbClr val="363536"/>
                </a:solidFill>
                <a:effectLst/>
                <a:cs typeface="Arial" panose="020B0604020202020204" pitchFamily="34" charset="0"/>
              </a:rPr>
              <a:t>La presa di coscienza e potenziale disponibilità di fondi strutturali apre prospettive nuove e fino a qualche mese fa inattese. Se la politica riesce ad ottenere una convergenza, non sul prendere o non prendere un finanziamento, indispensabile per far ripartire il sistema paese, ma sugli obiettivi da darsi per utilizzare al meglio questo flusso di denari, </a:t>
            </a:r>
            <a:r>
              <a:rPr kumimoji="0" lang="it-IT" altLang="it-IT" sz="1050" b="1" i="0" u="none" strike="noStrike" cap="none" normalizeH="0" baseline="0" dirty="0">
                <a:ln>
                  <a:noFill/>
                </a:ln>
                <a:solidFill>
                  <a:srgbClr val="363536"/>
                </a:solidFill>
                <a:effectLst/>
                <a:cs typeface="Arial" panose="020B0604020202020204" pitchFamily="34" charset="0"/>
              </a:rPr>
              <a:t>per l’ecosistema Sanità si aprirà una stagione importante che dovrà portare alla: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it-IT" altLang="it-IT" sz="1400" b="1" i="0" u="none" strike="noStrike" cap="none" normalizeH="0" baseline="0" dirty="0">
                <a:ln>
                  <a:noFill/>
                </a:ln>
                <a:solidFill>
                  <a:srgbClr val="C00000"/>
                </a:solidFill>
                <a:effectLst/>
              </a:rPr>
              <a:t>Ottimizzazione</a:t>
            </a:r>
            <a:r>
              <a:rPr kumimoji="0" lang="it-IT" altLang="it-IT" sz="1400" b="0" i="0" u="none" strike="noStrike" cap="none" normalizeH="0" baseline="0" dirty="0">
                <a:ln>
                  <a:noFill/>
                </a:ln>
                <a:solidFill>
                  <a:srgbClr val="C00000"/>
                </a:solidFill>
                <a:effectLst/>
              </a:rPr>
              <a:t> </a:t>
            </a:r>
            <a:r>
              <a:rPr kumimoji="0" lang="it-IT" altLang="it-IT" sz="1400" b="1" i="0" u="none" strike="noStrike" cap="none" normalizeH="0" baseline="0" dirty="0">
                <a:ln>
                  <a:noFill/>
                </a:ln>
                <a:solidFill>
                  <a:srgbClr val="C00000"/>
                </a:solidFill>
                <a:effectLst/>
              </a:rPr>
              <a:t>della rete ospedaliera</a:t>
            </a:r>
            <a:r>
              <a:rPr kumimoji="0" lang="it-IT" altLang="it-IT" sz="1400" b="0" i="0" u="none" strike="noStrike" cap="none" normalizeH="0" baseline="0" dirty="0">
                <a:ln>
                  <a:noFill/>
                </a:ln>
                <a:solidFill>
                  <a:srgbClr val="F73900"/>
                </a:solidFill>
                <a:effectLst/>
              </a:rPr>
              <a:t>, </a:t>
            </a:r>
            <a:r>
              <a:rPr kumimoji="0" lang="it-IT" altLang="it-IT" sz="1400" b="0" i="0" u="none" strike="noStrike" cap="none" normalizeH="0" baseline="0" dirty="0">
                <a:ln>
                  <a:noFill/>
                </a:ln>
                <a:effectLst/>
              </a:rPr>
              <a:t>con interventi strutturali e organizzativi per configurare una nuova opzione di offerta a più livelli, reattiva e con standard igienici e prestazionali adeguati alle nuove esigenze, capace di dare risposte di intensità di cura appropriate e mirate</a:t>
            </a:r>
            <a:r>
              <a:rPr kumimoji="0" lang="it-IT" altLang="it-IT" sz="1400" b="0" i="0" u="none" strike="noStrike" cap="none" normalizeH="0" baseline="0" dirty="0">
                <a:ln>
                  <a:noFill/>
                </a:ln>
                <a:solidFill>
                  <a:srgbClr val="F73900"/>
                </a:solidFill>
                <a:effectLst/>
              </a:rPr>
              <a: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it-IT" altLang="it-IT" sz="1400" b="1" i="0" u="none" strike="noStrike" cap="none" normalizeH="0" baseline="0" dirty="0">
                <a:ln>
                  <a:noFill/>
                </a:ln>
                <a:solidFill>
                  <a:srgbClr val="C00000"/>
                </a:solidFill>
                <a:effectLst/>
              </a:rPr>
              <a:t>Rimodulazione</a:t>
            </a:r>
            <a:r>
              <a:rPr kumimoji="0" lang="it-IT" altLang="it-IT" sz="1400" b="0" i="0" u="none" strike="noStrike" cap="none" normalizeH="0" baseline="0" dirty="0">
                <a:ln>
                  <a:noFill/>
                </a:ln>
                <a:solidFill>
                  <a:srgbClr val="C00000"/>
                </a:solidFill>
                <a:effectLst/>
              </a:rPr>
              <a:t> </a:t>
            </a:r>
            <a:r>
              <a:rPr kumimoji="0" lang="it-IT" altLang="it-IT" sz="1400" b="1" i="0" u="none" strike="noStrike" cap="none" normalizeH="0" baseline="0" dirty="0">
                <a:ln>
                  <a:noFill/>
                </a:ln>
                <a:solidFill>
                  <a:srgbClr val="C00000"/>
                </a:solidFill>
                <a:effectLst/>
              </a:rPr>
              <a:t>della rete di assistenza territoriale </a:t>
            </a:r>
            <a:r>
              <a:rPr kumimoji="0" lang="it-IT" altLang="it-IT" sz="1400" b="0" i="0" u="none" strike="noStrike" cap="none" normalizeH="0" baseline="0" dirty="0">
                <a:ln>
                  <a:noFill/>
                </a:ln>
                <a:effectLst/>
              </a:rPr>
              <a:t>con nuovi modelli di presa in carico della salute del cittadino sia in funzione di prevenzione che di cura.</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it-IT" altLang="it-IT" sz="1400" b="1" i="0" u="none" strike="noStrike" cap="none" normalizeH="0" baseline="0" dirty="0">
                <a:ln>
                  <a:noFill/>
                </a:ln>
                <a:solidFill>
                  <a:srgbClr val="C00000"/>
                </a:solidFill>
                <a:effectLst/>
              </a:rPr>
              <a:t>Rivisitazione</a:t>
            </a:r>
            <a:r>
              <a:rPr kumimoji="0" lang="it-IT" altLang="it-IT" sz="1400" b="0" i="0" u="none" strike="noStrike" cap="none" normalizeH="0" baseline="0" dirty="0">
                <a:ln>
                  <a:noFill/>
                </a:ln>
                <a:solidFill>
                  <a:srgbClr val="C00000"/>
                </a:solidFill>
                <a:effectLst/>
              </a:rPr>
              <a:t> </a:t>
            </a:r>
            <a:r>
              <a:rPr kumimoji="0" lang="it-IT" altLang="it-IT" sz="1400" b="1" i="0" u="none" strike="noStrike" cap="none" normalizeH="0" baseline="0" dirty="0">
                <a:ln>
                  <a:noFill/>
                </a:ln>
                <a:solidFill>
                  <a:srgbClr val="C00000"/>
                </a:solidFill>
                <a:effectLst/>
              </a:rPr>
              <a:t>del sistema di welfare dell’anziano </a:t>
            </a:r>
            <a:r>
              <a:rPr kumimoji="0" lang="it-IT" altLang="it-IT" sz="1400" b="0" i="0" u="none" strike="noStrike" cap="none" normalizeH="0" baseline="0" dirty="0">
                <a:ln>
                  <a:noFill/>
                </a:ln>
                <a:effectLst/>
              </a:rPr>
              <a:t>superando l’attuale impostazione delle </a:t>
            </a:r>
            <a:r>
              <a:rPr kumimoji="0" lang="it-IT" altLang="it-IT" sz="1400" b="0" i="0" u="none" strike="noStrike" cap="none" normalizeH="0" baseline="0" dirty="0" err="1">
                <a:ln>
                  <a:noFill/>
                </a:ln>
                <a:effectLst/>
              </a:rPr>
              <a:t>Rsa</a:t>
            </a:r>
            <a:r>
              <a:rPr kumimoji="0" lang="it-IT" altLang="it-IT" sz="1400" b="0" i="0" u="none" strike="noStrike" cap="none" normalizeH="0" baseline="0" dirty="0">
                <a:ln>
                  <a:noFill/>
                </a:ln>
                <a:effectLst/>
              </a:rPr>
              <a:t>, ampliando le opzioni di presa in carico in funzione dei diversi gradi di autonomia, privilegiando soluzioni alternative alla istituzionalizzazione, valorizzando la</a:t>
            </a:r>
            <a:r>
              <a:rPr kumimoji="0" lang="it-IT" altLang="it-IT" sz="1400" b="0" i="0" u="none" strike="noStrike" cap="none" normalizeH="0" dirty="0">
                <a:ln>
                  <a:noFill/>
                </a:ln>
                <a:effectLst/>
              </a:rPr>
              <a:t> </a:t>
            </a:r>
            <a:r>
              <a:rPr kumimoji="0" lang="it-IT" altLang="it-IT" sz="1400" b="0" i="0" u="none" strike="noStrike" cap="none" normalizeH="0" baseline="0" dirty="0">
                <a:ln>
                  <a:noFill/>
                </a:ln>
                <a:effectLst/>
              </a:rPr>
              <a:t>sinergia tra attori (pubblici, privati, terzo settore…) attraverso regole di accreditamento e di finanziamento a garanzia di un servizio di qualità.</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it-IT" altLang="it-IT" sz="1400" b="1" i="0" u="none" strike="noStrike" cap="none" normalizeH="0" baseline="0" dirty="0">
                <a:ln>
                  <a:noFill/>
                </a:ln>
                <a:solidFill>
                  <a:srgbClr val="C00000"/>
                </a:solidFill>
                <a:effectLst/>
              </a:rPr>
              <a:t>Creazione</a:t>
            </a:r>
            <a:r>
              <a:rPr kumimoji="0" lang="it-IT" altLang="it-IT" sz="1400" b="0" i="0" u="none" strike="noStrike" cap="none" normalizeH="0" baseline="0" dirty="0">
                <a:ln>
                  <a:noFill/>
                </a:ln>
                <a:solidFill>
                  <a:srgbClr val="C00000"/>
                </a:solidFill>
                <a:effectLst/>
              </a:rPr>
              <a:t> </a:t>
            </a:r>
            <a:r>
              <a:rPr kumimoji="0" lang="it-IT" altLang="it-IT" sz="1400" b="1" i="0" u="none" strike="noStrike" cap="none" normalizeH="0" baseline="0" dirty="0">
                <a:ln>
                  <a:noFill/>
                </a:ln>
                <a:solidFill>
                  <a:srgbClr val="C00000"/>
                </a:solidFill>
                <a:effectLst/>
              </a:rPr>
              <a:t>di una infrastruttura informatica nazionale </a:t>
            </a:r>
            <a:r>
              <a:rPr kumimoji="0" lang="it-IT" altLang="it-IT" sz="1400" b="0" i="0" u="none" strike="noStrike" cap="none" normalizeH="0" baseline="0" dirty="0">
                <a:ln>
                  <a:noFill/>
                </a:ln>
                <a:solidFill>
                  <a:srgbClr val="C00000"/>
                </a:solidFill>
                <a:effectLst/>
              </a:rPr>
              <a:t>per la concretizzazione del Fascicolo Sanitario Elettronico Nazionale </a:t>
            </a:r>
            <a:r>
              <a:rPr kumimoji="0" lang="it-IT" altLang="it-IT" sz="1400" b="0" i="0" u="none" strike="noStrike" cap="none" normalizeH="0" baseline="0" dirty="0">
                <a:ln>
                  <a:noFill/>
                </a:ln>
                <a:effectLst/>
              </a:rPr>
              <a:t>e di fonti di dati intersettoriali accessibili agli analisti per una programmazione veramente data </a:t>
            </a:r>
            <a:r>
              <a:rPr kumimoji="0" lang="it-IT" altLang="it-IT" sz="1400" b="0" i="0" u="none" strike="noStrike" cap="none" normalizeH="0" baseline="0" dirty="0" err="1">
                <a:ln>
                  <a:noFill/>
                </a:ln>
                <a:effectLst/>
              </a:rPr>
              <a:t>driven</a:t>
            </a:r>
            <a:r>
              <a:rPr kumimoji="0" lang="it-IT" altLang="it-IT" sz="1400" b="0" i="0" u="none" strike="noStrike" cap="none" normalizeH="0" baseline="0" dirty="0">
                <a:ln>
                  <a:noFill/>
                </a:ln>
                <a:effectLst/>
              </a:rPr>
              <a:t> (guidata dai dati) del modello di servizio. È infatti urgente superare l’attuale parcellizzazione delle fonti di dati (amministrativi, sanitari, assicurativi, clinici…) e aprirsi alla logica di interscambio delle informazioni su base sovranazionale a beneficio del paziente (opportunità di cura), dell’economia (sostegno della mobilità degli individui), dei principi di prevenzione (modellistica previsionale, allocazione di risorse, scelte tecnologiche).</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it-IT" altLang="it-IT" sz="1400" b="0" i="0" u="none" strike="noStrike" cap="none" normalizeH="0" baseline="0" dirty="0">
                <a:ln>
                  <a:noFill/>
                </a:ln>
                <a:solidFill>
                  <a:srgbClr val="F73900"/>
                </a:solidFill>
                <a:effectLst/>
              </a:rPr>
              <a:t> </a:t>
            </a:r>
            <a:r>
              <a:rPr kumimoji="0" lang="it-IT" altLang="it-IT" sz="1400" b="1" i="0" u="none" strike="noStrike" cap="none" normalizeH="0" baseline="0" dirty="0">
                <a:ln>
                  <a:noFill/>
                </a:ln>
                <a:solidFill>
                  <a:srgbClr val="C00000"/>
                </a:solidFill>
                <a:effectLst/>
              </a:rPr>
              <a:t>Aggiornamento tecnologico </a:t>
            </a:r>
            <a:r>
              <a:rPr kumimoji="0" lang="it-IT" altLang="it-IT" sz="1400" b="1" i="0" u="none" strike="noStrike" cap="none" normalizeH="0" baseline="0" dirty="0">
                <a:ln>
                  <a:noFill/>
                </a:ln>
                <a:effectLst/>
              </a:rPr>
              <a:t>con criteri di programmazione e di sostenibilità secondo un modello di valutazione multidimensionale</a:t>
            </a:r>
            <a:r>
              <a:rPr kumimoji="0" lang="it-IT" altLang="it-IT" sz="1400" b="0" i="0" u="none" strike="noStrike" cap="none" normalizeH="0" baseline="0" dirty="0">
                <a:ln>
                  <a:noFill/>
                </a:ln>
                <a:effectLst/>
              </a:rPr>
              <a:t>, </a:t>
            </a:r>
            <a:r>
              <a:rPr kumimoji="0" lang="it-IT" altLang="it-IT" sz="1400" b="1" i="0" u="none" strike="noStrike" cap="none" normalizeH="0" baseline="0" dirty="0">
                <a:ln>
                  <a:noFill/>
                </a:ln>
                <a:effectLst/>
              </a:rPr>
              <a:t>in cui costi, prestazioni, sicurezza, aspetti etici, impatto sociale ed economico siano analizzati e pesati con rigore scientifico</a:t>
            </a:r>
            <a:r>
              <a:rPr kumimoji="0" lang="it-IT" altLang="it-IT" sz="1400" b="0" i="0" u="none" strike="noStrike" cap="none" normalizeH="0" baseline="0" dirty="0">
                <a:ln>
                  <a:noFill/>
                </a:ln>
                <a:effectLst/>
              </a:rPr>
              <a:t>, </a:t>
            </a:r>
            <a:r>
              <a:rPr kumimoji="0" lang="it-IT" altLang="it-IT" sz="1400" b="0" i="0" u="none" strike="noStrike" cap="none" normalizeH="0" baseline="0" dirty="0">
                <a:ln>
                  <a:noFill/>
                </a:ln>
                <a:solidFill>
                  <a:srgbClr val="C00000"/>
                </a:solidFill>
                <a:effectLst/>
              </a:rPr>
              <a:t>come ci </a:t>
            </a:r>
            <a:r>
              <a:rPr kumimoji="0" lang="it-IT" altLang="it-IT" sz="1400" i="0" u="none" strike="noStrike" cap="none" normalizeH="0" baseline="0" dirty="0">
                <a:ln>
                  <a:noFill/>
                </a:ln>
                <a:solidFill>
                  <a:srgbClr val="C00000"/>
                </a:solidFill>
                <a:effectLst/>
              </a:rPr>
              <a:t>insegna</a:t>
            </a:r>
            <a:r>
              <a:rPr kumimoji="0" lang="it-IT" altLang="it-IT" sz="1400" b="1" i="0" u="none" strike="noStrike" cap="none" normalizeH="0" baseline="0" dirty="0">
                <a:ln>
                  <a:noFill/>
                </a:ln>
                <a:solidFill>
                  <a:srgbClr val="C00000"/>
                </a:solidFill>
                <a:effectLst/>
              </a:rPr>
              <a:t> l’</a:t>
            </a:r>
            <a:r>
              <a:rPr kumimoji="0" lang="it-IT" altLang="it-IT" sz="1400" b="1" i="0" u="none" strike="noStrike" cap="none" normalizeH="0" baseline="0" dirty="0" err="1">
                <a:ln>
                  <a:noFill/>
                </a:ln>
                <a:solidFill>
                  <a:srgbClr val="C00000"/>
                </a:solidFill>
                <a:effectLst/>
              </a:rPr>
              <a:t>Health</a:t>
            </a:r>
            <a:r>
              <a:rPr kumimoji="0" lang="it-IT" altLang="it-IT" sz="1400" b="1" i="0" u="none" strike="noStrike" cap="none" normalizeH="0" baseline="0" dirty="0">
                <a:ln>
                  <a:noFill/>
                </a:ln>
                <a:solidFill>
                  <a:srgbClr val="C00000"/>
                </a:solidFill>
                <a:effectLst/>
              </a:rPr>
              <a:t> Technology </a:t>
            </a:r>
            <a:r>
              <a:rPr kumimoji="0" lang="it-IT" altLang="it-IT" sz="1400" b="1" i="0" u="none" strike="noStrike" cap="none" normalizeH="0" baseline="0" dirty="0" err="1">
                <a:ln>
                  <a:noFill/>
                </a:ln>
                <a:solidFill>
                  <a:srgbClr val="C00000"/>
                </a:solidFill>
                <a:effectLst/>
              </a:rPr>
              <a:t>Assessment</a:t>
            </a:r>
            <a:r>
              <a:rPr kumimoji="0" lang="it-IT" altLang="it-IT" sz="1050" b="1" i="0" u="none" strike="noStrike" cap="none" normalizeH="0" baseline="0" dirty="0">
                <a:ln>
                  <a:noFill/>
                </a:ln>
                <a:solidFill>
                  <a:srgbClr val="C00000"/>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a:ln>
                  <a:noFill/>
                </a:ln>
                <a:solidFill>
                  <a:srgbClr val="363536"/>
                </a:solidFill>
                <a:effectLst/>
                <a:cs typeface="Arial" panose="020B0604020202020204" pitchFamily="34" charset="0"/>
              </a:rPr>
              <a:t>Di questi cinque punti, l’ultimo è il più importante e determinante per il successo di un’operazione di rinnovamento radicale di cui il nostro sistema sanitario ha bisogno</a:t>
            </a:r>
            <a:r>
              <a:rPr kumimoji="0" lang="it-IT" altLang="it-IT" sz="1050" b="1" i="0" u="none" strike="noStrike" cap="none" normalizeH="0" baseline="0" dirty="0">
                <a:ln>
                  <a:noFill/>
                </a:ln>
                <a:solidFill>
                  <a:srgbClr val="363536"/>
                </a:solidFill>
                <a:effectLst/>
                <a:cs typeface="Arial" panose="020B0604020202020204" pitchFamily="34" charset="0"/>
              </a:rPr>
              <a:t>.</a:t>
            </a:r>
            <a:r>
              <a:rPr kumimoji="0" lang="it-IT" altLang="it-IT" sz="1050" b="0" i="0" u="none" strike="noStrike" cap="none" normalizeH="0" baseline="0" dirty="0">
                <a:ln>
                  <a:noFill/>
                </a:ln>
                <a:solidFill>
                  <a:srgbClr val="363536"/>
                </a:solidFill>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050" b="0" i="0" u="none" strike="noStrike" cap="none" normalizeH="0" baseline="0" dirty="0">
              <a:ln>
                <a:noFill/>
              </a:ln>
              <a:solidFill>
                <a:srgbClr val="363536"/>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50" b="0" i="1" u="none" strike="noStrike" cap="none" normalizeH="0" baseline="0" dirty="0">
                <a:ln>
                  <a:noFill/>
                </a:ln>
                <a:solidFill>
                  <a:srgbClr val="808080"/>
                </a:solidFill>
                <a:effectLst/>
                <a:cs typeface="Arial" panose="020B0604020202020204" pitchFamily="34" charset="0"/>
              </a:rPr>
              <a:t>*Vice Presidente Vicario Società Italiana di </a:t>
            </a:r>
            <a:r>
              <a:rPr kumimoji="0" lang="it-IT" altLang="it-IT" sz="1050" b="0" i="1" u="none" strike="noStrike" cap="none" normalizeH="0" baseline="0" dirty="0" err="1">
                <a:ln>
                  <a:noFill/>
                </a:ln>
                <a:solidFill>
                  <a:srgbClr val="808080"/>
                </a:solidFill>
                <a:effectLst/>
                <a:cs typeface="Arial" panose="020B0604020202020204" pitchFamily="34" charset="0"/>
              </a:rPr>
              <a:t>Health</a:t>
            </a:r>
            <a:r>
              <a:rPr kumimoji="0" lang="it-IT" altLang="it-IT" sz="1050" b="0" i="1" u="none" strike="noStrike" cap="none" normalizeH="0" baseline="0" dirty="0">
                <a:ln>
                  <a:noFill/>
                </a:ln>
                <a:solidFill>
                  <a:srgbClr val="808080"/>
                </a:solidFill>
                <a:effectLst/>
                <a:cs typeface="Arial" panose="020B0604020202020204" pitchFamily="34" charset="0"/>
              </a:rPr>
              <a:t> Technology </a:t>
            </a:r>
            <a:r>
              <a:rPr kumimoji="0" lang="it-IT" altLang="it-IT" sz="1050" b="0" i="1" u="none" strike="noStrike" cap="none" normalizeH="0" baseline="0" dirty="0" err="1">
                <a:ln>
                  <a:noFill/>
                </a:ln>
                <a:solidFill>
                  <a:srgbClr val="808080"/>
                </a:solidFill>
                <a:effectLst/>
                <a:cs typeface="Arial" panose="020B0604020202020204" pitchFamily="34" charset="0"/>
              </a:rPr>
              <a:t>Assessment</a:t>
            </a:r>
            <a:r>
              <a:rPr kumimoji="0" lang="it-IT" altLang="it-IT" sz="1050" b="0" i="1" u="none" strike="noStrike" cap="none" normalizeH="0" baseline="0" dirty="0">
                <a:ln>
                  <a:noFill/>
                </a:ln>
                <a:solidFill>
                  <a:srgbClr val="808080"/>
                </a:solidFill>
                <a:effectLst/>
                <a:cs typeface="Arial" panose="020B0604020202020204" pitchFamily="34" charset="0"/>
              </a:rPr>
              <a:t>, </a:t>
            </a:r>
            <a:r>
              <a:rPr kumimoji="0" lang="it-IT" altLang="it-IT" sz="1050" b="0" i="1" u="none" strike="noStrike" cap="none" normalizeH="0" baseline="0" dirty="0" err="1">
                <a:ln>
                  <a:noFill/>
                </a:ln>
                <a:solidFill>
                  <a:srgbClr val="808080"/>
                </a:solidFill>
                <a:effectLst/>
                <a:cs typeface="Arial" panose="020B0604020202020204" pitchFamily="34" charset="0"/>
              </a:rPr>
              <a:t>Sihta</a:t>
            </a:r>
            <a:r>
              <a:rPr kumimoji="0" lang="it-IT" altLang="it-IT" sz="1050" b="0" i="1" u="none" strike="noStrike" cap="none" normalizeH="0" baseline="0" dirty="0">
                <a:ln>
                  <a:noFill/>
                </a:ln>
                <a:solidFill>
                  <a:srgbClr val="808080"/>
                </a:solidFill>
                <a:effectLst/>
                <a:cs typeface="Arial" panose="020B0604020202020204" pitchFamily="34" charset="0"/>
              </a:rPr>
              <a:t>; Coordinatore Comitato Scientifico del XI Congresso SIHTA; Prof. Associato di Bioingegneria, Dipartimento Ingegneria Industriale, Università di Trento</a:t>
            </a:r>
            <a:endParaRPr kumimoji="0" lang="it-IT" altLang="it-IT" sz="900" b="0" i="0" u="none" strike="noStrike" cap="none" normalizeH="0" baseline="0" dirty="0">
              <a:ln>
                <a:noFill/>
              </a:ln>
              <a:solidFill>
                <a:srgbClr val="C00000"/>
              </a:solidFill>
              <a:effectLst/>
              <a:latin typeface="Arial" panose="020B0604020202020204" pitchFamily="34" charset="0"/>
            </a:endParaRPr>
          </a:p>
        </p:txBody>
      </p:sp>
      <p:pic>
        <p:nvPicPr>
          <p:cNvPr id="3076" name="Picture 4" descr="Medical technology icon set for health and wellness">
            <a:hlinkClick r:id="rId3" tooltip="HTA ovvero il Rinascimento del Sistema Sanitari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1324175"/>
            <a:ext cx="1428750" cy="222449"/>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A7311778-16A5-CF9A-45CC-3472993A71A7}"/>
              </a:ext>
            </a:extLst>
          </p:cNvPr>
          <p:cNvPicPr>
            <a:picLocks noChangeAspect="1"/>
          </p:cNvPicPr>
          <p:nvPr/>
        </p:nvPicPr>
        <p:blipFill>
          <a:blip r:embed="rId5"/>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2753877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7"/>
          <p:cNvGraphicFramePr>
            <a:graphicFrameLocks noGrp="1"/>
          </p:cNvGraphicFramePr>
          <p:nvPr>
            <p:extLst>
              <p:ext uri="{D42A27DB-BD31-4B8C-83A1-F6EECF244321}">
                <p14:modId xmlns:p14="http://schemas.microsoft.com/office/powerpoint/2010/main" val="2511331253"/>
              </p:ext>
            </p:extLst>
          </p:nvPr>
        </p:nvGraphicFramePr>
        <p:xfrm>
          <a:off x="1543844" y="1906399"/>
          <a:ext cx="9104312" cy="4053095"/>
        </p:xfrm>
        <a:graphic>
          <a:graphicData uri="http://schemas.openxmlformats.org/drawingml/2006/table">
            <a:tbl>
              <a:tblPr bandRow="1">
                <a:tableStyleId>{8A107856-5554-42FB-B03E-39F5DBC370BA}</a:tableStyleId>
              </a:tblPr>
              <a:tblGrid>
                <a:gridCol w="1334142">
                  <a:extLst>
                    <a:ext uri="{9D8B030D-6E8A-4147-A177-3AD203B41FA5}">
                      <a16:colId xmlns:a16="http://schemas.microsoft.com/office/drawing/2014/main" val="20000"/>
                    </a:ext>
                  </a:extLst>
                </a:gridCol>
                <a:gridCol w="1491667">
                  <a:extLst>
                    <a:ext uri="{9D8B030D-6E8A-4147-A177-3AD203B41FA5}">
                      <a16:colId xmlns:a16="http://schemas.microsoft.com/office/drawing/2014/main" val="20001"/>
                    </a:ext>
                  </a:extLst>
                </a:gridCol>
                <a:gridCol w="1822391">
                  <a:extLst>
                    <a:ext uri="{9D8B030D-6E8A-4147-A177-3AD203B41FA5}">
                      <a16:colId xmlns:a16="http://schemas.microsoft.com/office/drawing/2014/main" val="20002"/>
                    </a:ext>
                  </a:extLst>
                </a:gridCol>
                <a:gridCol w="1421342">
                  <a:extLst>
                    <a:ext uri="{9D8B030D-6E8A-4147-A177-3AD203B41FA5}">
                      <a16:colId xmlns:a16="http://schemas.microsoft.com/office/drawing/2014/main" val="20003"/>
                    </a:ext>
                  </a:extLst>
                </a:gridCol>
                <a:gridCol w="1517385">
                  <a:extLst>
                    <a:ext uri="{9D8B030D-6E8A-4147-A177-3AD203B41FA5}">
                      <a16:colId xmlns:a16="http://schemas.microsoft.com/office/drawing/2014/main" val="20004"/>
                    </a:ext>
                  </a:extLst>
                </a:gridCol>
                <a:gridCol w="1517385">
                  <a:extLst>
                    <a:ext uri="{9D8B030D-6E8A-4147-A177-3AD203B41FA5}">
                      <a16:colId xmlns:a16="http://schemas.microsoft.com/office/drawing/2014/main" val="20005"/>
                    </a:ext>
                  </a:extLst>
                </a:gridCol>
              </a:tblGrid>
              <a:tr h="860679">
                <a:tc>
                  <a:txBody>
                    <a:bodyPr/>
                    <a:lstStyle/>
                    <a:p>
                      <a:pPr marL="0" marR="0" lvl="0" indent="228600" algn="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extLst>
                  <a:ext uri="{0D108BD9-81ED-4DB2-BD59-A6C34878D82A}">
                    <a16:rowId xmlns:a16="http://schemas.microsoft.com/office/drawing/2014/main" val="10000"/>
                  </a:ext>
                </a:extLst>
              </a:tr>
              <a:tr h="1131515">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dirty="0">
                          <a:ln>
                            <a:noFill/>
                          </a:ln>
                          <a:effectLst/>
                        </a:rPr>
                        <a:t>PREMIUM</a:t>
                      </a:r>
                      <a:endParaRPr kumimoji="0" lang="de-DE" sz="16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400" u="none" strike="noStrike" cap="none" normalizeH="0" baseline="0" dirty="0">
                          <a:ln>
                            <a:noFill/>
                          </a:ln>
                          <a:solidFill>
                            <a:srgbClr val="000000"/>
                          </a:solidFill>
                          <a:effectLst/>
                        </a:rPr>
                        <a:t>RESONATE</a:t>
                      </a:r>
                    </a:p>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400" u="none" strike="noStrike" cap="none" normalizeH="0" baseline="0" dirty="0">
                          <a:ln>
                            <a:noFill/>
                          </a:ln>
                          <a:solidFill>
                            <a:srgbClr val="000000"/>
                          </a:solidFill>
                          <a:effectLst/>
                        </a:rPr>
                        <a:t>PERCIVA</a:t>
                      </a:r>
                    </a:p>
                  </a:txBody>
                  <a:tcPr marL="36000" marR="36000" marT="46808" marB="46808" anchor="ctr" horzOverflow="overflow"/>
                </a:tc>
                <a:tc>
                  <a:txBody>
                    <a:bodyPr/>
                    <a:lstStyle/>
                    <a:p>
                      <a:pPr marL="394335" marR="372110" indent="80645">
                        <a:lnSpc>
                          <a:spcPct val="171400"/>
                        </a:lnSpc>
                        <a:spcBef>
                          <a:spcPts val="885"/>
                        </a:spcBef>
                      </a:pPr>
                      <a:r>
                        <a:rPr lang="it-IT" sz="1400" dirty="0">
                          <a:latin typeface="Arial"/>
                          <a:cs typeface="Arial"/>
                        </a:rPr>
                        <a:t>COBALT XT</a:t>
                      </a:r>
                      <a:endParaRPr sz="1400" dirty="0">
                        <a:latin typeface="Arial"/>
                        <a:cs typeface="Arial"/>
                      </a:endParaRPr>
                    </a:p>
                  </a:txBody>
                  <a:tcPr marL="0" marR="0" marT="112395" marB="0"/>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NEUTRINO</a:t>
                      </a:r>
                    </a:p>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GALLANT</a:t>
                      </a:r>
                    </a:p>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AVANT</a:t>
                      </a: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RIVACOR 7</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ACTICOR 7</a:t>
                      </a: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0" u="none" strike="noStrike" kern="1200" cap="none" normalizeH="0" baseline="0" dirty="0">
                          <a:ln>
                            <a:noFill/>
                          </a:ln>
                          <a:solidFill>
                            <a:srgbClr val="000000"/>
                          </a:solidFill>
                          <a:effectLst/>
                          <a:latin typeface="+mn-lt"/>
                          <a:ea typeface="+mn-ea"/>
                          <a:cs typeface="+mn-cs"/>
                        </a:rPr>
                        <a:t>ULYS</a:t>
                      </a:r>
                    </a:p>
                  </a:txBody>
                  <a:tcPr marL="36000" marR="144000" marT="46808" marB="46808" anchor="ctr" horzOverflow="overflow"/>
                </a:tc>
                <a:extLst>
                  <a:ext uri="{0D108BD9-81ED-4DB2-BD59-A6C34878D82A}">
                    <a16:rowId xmlns:a16="http://schemas.microsoft.com/office/drawing/2014/main" val="10001"/>
                  </a:ext>
                </a:extLst>
              </a:tr>
              <a:tr h="1070301">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dirty="0">
                          <a:ln>
                            <a:noFill/>
                          </a:ln>
                          <a:effectLst/>
                        </a:rPr>
                        <a:t>CORE</a:t>
                      </a:r>
                      <a:endParaRPr kumimoji="0" lang="de-DE" sz="16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u="none" strike="noStrike" cap="none" normalizeH="0" baseline="0" dirty="0">
                          <a:ln>
                            <a:noFill/>
                          </a:ln>
                          <a:solidFill>
                            <a:srgbClr val="000000"/>
                          </a:solidFill>
                          <a:effectLst/>
                        </a:rPr>
                        <a:t>CHARISMA</a:t>
                      </a:r>
                    </a:p>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u="none" strike="noStrike" cap="none" normalizeH="0" baseline="0" dirty="0">
                          <a:ln>
                            <a:noFill/>
                          </a:ln>
                          <a:solidFill>
                            <a:srgbClr val="000000"/>
                          </a:solidFill>
                          <a:effectLst/>
                        </a:rPr>
                        <a:t>VIGILANT</a:t>
                      </a:r>
                    </a:p>
                  </a:txBody>
                  <a:tcPr marL="36000" marR="36000" marT="46808" marB="46808" anchor="ctr" horzOverflow="overflow"/>
                </a:tc>
                <a:tc>
                  <a:txBody>
                    <a:bodyPr/>
                    <a:lstStyle/>
                    <a:p>
                      <a:pPr marL="449580" marR="427990" indent="74295">
                        <a:lnSpc>
                          <a:spcPct val="171400"/>
                        </a:lnSpc>
                        <a:spcBef>
                          <a:spcPts val="675"/>
                        </a:spcBef>
                      </a:pPr>
                      <a:r>
                        <a:rPr lang="it-IT" sz="1400" dirty="0">
                          <a:latin typeface="Arial"/>
                          <a:cs typeface="Arial"/>
                        </a:rPr>
                        <a:t>COBALT</a:t>
                      </a:r>
                    </a:p>
                    <a:p>
                      <a:pPr marL="449580" marR="427990" indent="74295">
                        <a:lnSpc>
                          <a:spcPct val="171400"/>
                        </a:lnSpc>
                        <a:spcBef>
                          <a:spcPts val="675"/>
                        </a:spcBef>
                      </a:pPr>
                      <a:r>
                        <a:rPr lang="it-IT" sz="1400" dirty="0">
                          <a:latin typeface="Arial"/>
                          <a:cs typeface="Arial"/>
                        </a:rPr>
                        <a:t>CHROME</a:t>
                      </a:r>
                      <a:endParaRPr sz="1400" dirty="0">
                        <a:latin typeface="Arial"/>
                        <a:cs typeface="Arial"/>
                      </a:endParaRPr>
                    </a:p>
                  </a:txBody>
                  <a:tcPr marL="0" marR="0" marT="85725" marB="0"/>
                </a:tc>
                <a:tc rowSpan="2">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ENTRANT</a:t>
                      </a: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RIVACOR 5</a:t>
                      </a: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0" u="none" strike="noStrike" kern="1200" cap="none" normalizeH="0" baseline="0" dirty="0">
                          <a:ln>
                            <a:noFill/>
                          </a:ln>
                          <a:solidFill>
                            <a:srgbClr val="000000"/>
                          </a:solidFill>
                          <a:effectLst/>
                          <a:latin typeface="+mn-lt"/>
                          <a:ea typeface="+mn-ea"/>
                          <a:cs typeface="+mn-cs"/>
                        </a:rPr>
                        <a:t>EDIS</a:t>
                      </a:r>
                    </a:p>
                  </a:txBody>
                  <a:tcPr marL="36000" marR="144000" marT="46808" marB="46808" anchor="ctr" horzOverflow="overflow"/>
                </a:tc>
                <a:extLst>
                  <a:ext uri="{0D108BD9-81ED-4DB2-BD59-A6C34878D82A}">
                    <a16:rowId xmlns:a16="http://schemas.microsoft.com/office/drawing/2014/main" val="10002"/>
                  </a:ext>
                </a:extLst>
              </a:tr>
              <a:tr h="990600">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dirty="0">
                          <a:ln>
                            <a:noFill/>
                          </a:ln>
                          <a:effectLst/>
                        </a:rPr>
                        <a:t>VALUE</a:t>
                      </a:r>
                    </a:p>
                  </a:txBody>
                  <a:tcPr marL="36000" marR="36000" marT="46808" marB="46808" anchor="ctr"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INOGEN EL</a:t>
                      </a:r>
                    </a:p>
                  </a:txBody>
                  <a:tcPr marL="36000" marR="36000" marT="46808" marB="46808" anchor="ctr" horzOverflow="overflow"/>
                </a:tc>
                <a:tc>
                  <a:txBody>
                    <a:bodyPr/>
                    <a:lstStyle/>
                    <a:p>
                      <a:pPr>
                        <a:lnSpc>
                          <a:spcPct val="100000"/>
                        </a:lnSpc>
                      </a:pPr>
                      <a:endParaRPr sz="1500" dirty="0">
                        <a:latin typeface="Times New Roman"/>
                        <a:cs typeface="Times New Roman"/>
                      </a:endParaRPr>
                    </a:p>
                    <a:p>
                      <a:pPr marL="353060">
                        <a:lnSpc>
                          <a:spcPct val="100000"/>
                        </a:lnSpc>
                        <a:spcBef>
                          <a:spcPts val="1290"/>
                        </a:spcBef>
                      </a:pPr>
                      <a:r>
                        <a:rPr sz="1400" spc="-20" dirty="0">
                          <a:latin typeface="Arial"/>
                          <a:cs typeface="Arial"/>
                        </a:rPr>
                        <a:t>PR</a:t>
                      </a:r>
                      <a:r>
                        <a:rPr lang="it-IT" sz="1400" spc="-20" dirty="0">
                          <a:latin typeface="Arial"/>
                          <a:cs typeface="Arial"/>
                        </a:rPr>
                        <a:t>IMO/MIRRO</a:t>
                      </a:r>
                      <a:endParaRPr sz="1400" dirty="0">
                        <a:latin typeface="Arial"/>
                        <a:cs typeface="Arial"/>
                      </a:endParaRPr>
                    </a:p>
                  </a:txBody>
                  <a:tcPr marL="0" marR="0" marT="0" marB="0"/>
                </a:tc>
                <a:tc v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de-DE"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RIVACOR 3</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INLEXA 3</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de-DE" sz="1400" u="none" strike="noStrike" kern="1200" cap="none" normalizeH="0" baseline="0" dirty="0">
                        <a:ln>
                          <a:noFill/>
                        </a:ln>
                        <a:solidFill>
                          <a:srgbClr val="000000"/>
                        </a:solidFill>
                        <a:effectLst/>
                        <a:latin typeface="+mn-lt"/>
                        <a:ea typeface="+mn-ea"/>
                        <a:cs typeface="+mn-cs"/>
                      </a:endParaRP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PLATINIUM</a:t>
                      </a:r>
                      <a:endParaRPr kumimoji="0" lang="de-DE" sz="1400" b="1" u="none" strike="noStrike" kern="1200" cap="none" normalizeH="0" baseline="0" dirty="0">
                        <a:ln>
                          <a:noFill/>
                        </a:ln>
                        <a:solidFill>
                          <a:srgbClr val="000000"/>
                        </a:solidFill>
                        <a:effectLst/>
                        <a:latin typeface="+mn-lt"/>
                        <a:ea typeface="+mn-ea"/>
                        <a:cs typeface="+mn-cs"/>
                      </a:endParaRPr>
                    </a:p>
                  </a:txBody>
                  <a:tcPr marL="36000" marR="144000" marT="46808" marB="46808" anchor="ctr" horzOverflow="overflow"/>
                </a:tc>
                <a:extLst>
                  <a:ext uri="{0D108BD9-81ED-4DB2-BD59-A6C34878D82A}">
                    <a16:rowId xmlns:a16="http://schemas.microsoft.com/office/drawing/2014/main" val="10003"/>
                  </a:ext>
                </a:extLst>
              </a:tr>
            </a:tbl>
          </a:graphicData>
        </a:graphic>
      </p:graphicFrame>
      <p:pic>
        <p:nvPicPr>
          <p:cNvPr id="7" name="Picture 47" descr="Medtr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209" y="2222549"/>
            <a:ext cx="1396855" cy="29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217" y="2255306"/>
            <a:ext cx="1313501" cy="23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1" descr="bostonscientific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337" y="2148618"/>
            <a:ext cx="10080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7"/>
          <p:cNvSpPr>
            <a:spLocks noGrp="1"/>
          </p:cNvSpPr>
          <p:nvPr>
            <p:ph type="title"/>
          </p:nvPr>
        </p:nvSpPr>
        <p:spPr>
          <a:xfrm>
            <a:off x="1743642" y="296347"/>
            <a:ext cx="7970809" cy="479843"/>
          </a:xfrm>
        </p:spPr>
        <p:txBody>
          <a:bodyPr vert="horz" lIns="91440" tIns="45720" rIns="91440" bIns="45720" rtlCol="0" anchor="b" anchorCtr="0">
            <a:normAutofit/>
          </a:bodyPr>
          <a:lstStyle/>
          <a:p>
            <a:r>
              <a:rPr lang="nl-BE" sz="2400" b="1" dirty="0">
                <a:solidFill>
                  <a:srgbClr val="C00000"/>
                </a:solidFill>
                <a:latin typeface="+mn-lt"/>
              </a:rPr>
              <a:t>Defibrillatori </a:t>
            </a:r>
            <a:r>
              <a:rPr lang="it-IT" sz="2400" b="1" dirty="0" err="1">
                <a:solidFill>
                  <a:srgbClr val="C00000"/>
                </a:solidFill>
                <a:latin typeface="+mn-lt"/>
              </a:rPr>
              <a:t>cardioverter</a:t>
            </a:r>
            <a:r>
              <a:rPr lang="it-IT" sz="2400" b="1" dirty="0">
                <a:solidFill>
                  <a:srgbClr val="C00000"/>
                </a:solidFill>
                <a:latin typeface="+mn-lt"/>
              </a:rPr>
              <a:t> impiantabili</a:t>
            </a:r>
            <a:r>
              <a:rPr lang="it-IT" sz="2400" dirty="0">
                <a:solidFill>
                  <a:srgbClr val="C00000"/>
                </a:solidFill>
              </a:rPr>
              <a:t> </a:t>
            </a:r>
            <a:r>
              <a:rPr lang="nl-BE" sz="2400" b="1" dirty="0">
                <a:solidFill>
                  <a:srgbClr val="C00000"/>
                </a:solidFill>
                <a:latin typeface="Tahoma" pitchFamily="34" charset="0"/>
              </a:rPr>
              <a:t>ICD </a:t>
            </a:r>
            <a:r>
              <a:rPr lang="nl-BE" sz="2400" dirty="0">
                <a:solidFill>
                  <a:srgbClr val="C00000"/>
                </a:solidFill>
                <a:latin typeface="Tahoma" pitchFamily="34" charset="0"/>
              </a:rPr>
              <a:t>Tiers</a:t>
            </a:r>
            <a:endParaRPr lang="de-DE" sz="2400" dirty="0">
              <a:solidFill>
                <a:srgbClr val="C00000"/>
              </a:solidFill>
              <a:latin typeface="Tahoma" pitchFamily="34" charset="0"/>
            </a:endParaRPr>
          </a:p>
        </p:txBody>
      </p:sp>
      <p:pic>
        <p:nvPicPr>
          <p:cNvPr id="14" name="Segnaposto contenuto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7303" y="2118947"/>
            <a:ext cx="1257300" cy="502920"/>
          </a:xfrm>
          <a:prstGeom prst="rect">
            <a:avLst/>
          </a:prstGeom>
        </p:spPr>
      </p:pic>
      <p:pic>
        <p:nvPicPr>
          <p:cNvPr id="3" name="Immagine 2">
            <a:extLst>
              <a:ext uri="{FF2B5EF4-FFF2-40B4-BE49-F238E27FC236}">
                <a16:creationId xmlns:a16="http://schemas.microsoft.com/office/drawing/2014/main" id="{003F260C-7269-45D9-9DD9-C8E1B88E4449}"/>
              </a:ext>
            </a:extLst>
          </p:cNvPr>
          <p:cNvPicPr>
            <a:picLocks noChangeAspect="1"/>
          </p:cNvPicPr>
          <p:nvPr/>
        </p:nvPicPr>
        <p:blipFill rotWithShape="1">
          <a:blip r:embed="rId7"/>
          <a:srcRect t="21765" b="35882"/>
          <a:stretch/>
        </p:blipFill>
        <p:spPr>
          <a:xfrm>
            <a:off x="9246681" y="2208197"/>
            <a:ext cx="1184277" cy="287098"/>
          </a:xfrm>
          <a:prstGeom prst="rect">
            <a:avLst/>
          </a:prstGeom>
        </p:spPr>
      </p:pic>
      <p:pic>
        <p:nvPicPr>
          <p:cNvPr id="9" name="Immagine 8">
            <a:extLst>
              <a:ext uri="{FF2B5EF4-FFF2-40B4-BE49-F238E27FC236}">
                <a16:creationId xmlns:a16="http://schemas.microsoft.com/office/drawing/2014/main" id="{A7311778-16A5-CF9A-45CC-3472993A71A7}"/>
              </a:ext>
            </a:extLst>
          </p:cNvPr>
          <p:cNvPicPr>
            <a:picLocks noChangeAspect="1"/>
          </p:cNvPicPr>
          <p:nvPr/>
        </p:nvPicPr>
        <p:blipFill>
          <a:blip r:embed="rId8"/>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1180055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7"/>
          <p:cNvGraphicFramePr>
            <a:graphicFrameLocks noGrp="1"/>
          </p:cNvGraphicFramePr>
          <p:nvPr>
            <p:extLst>
              <p:ext uri="{D42A27DB-BD31-4B8C-83A1-F6EECF244321}">
                <p14:modId xmlns:p14="http://schemas.microsoft.com/office/powerpoint/2010/main" val="2511331253"/>
              </p:ext>
            </p:extLst>
          </p:nvPr>
        </p:nvGraphicFramePr>
        <p:xfrm>
          <a:off x="1543844" y="1906399"/>
          <a:ext cx="9104312" cy="4053095"/>
        </p:xfrm>
        <a:graphic>
          <a:graphicData uri="http://schemas.openxmlformats.org/drawingml/2006/table">
            <a:tbl>
              <a:tblPr bandRow="1">
                <a:tableStyleId>{8A107856-5554-42FB-B03E-39F5DBC370BA}</a:tableStyleId>
              </a:tblPr>
              <a:tblGrid>
                <a:gridCol w="1334142">
                  <a:extLst>
                    <a:ext uri="{9D8B030D-6E8A-4147-A177-3AD203B41FA5}">
                      <a16:colId xmlns:a16="http://schemas.microsoft.com/office/drawing/2014/main" val="20000"/>
                    </a:ext>
                  </a:extLst>
                </a:gridCol>
                <a:gridCol w="1491667">
                  <a:extLst>
                    <a:ext uri="{9D8B030D-6E8A-4147-A177-3AD203B41FA5}">
                      <a16:colId xmlns:a16="http://schemas.microsoft.com/office/drawing/2014/main" val="20001"/>
                    </a:ext>
                  </a:extLst>
                </a:gridCol>
                <a:gridCol w="1822391">
                  <a:extLst>
                    <a:ext uri="{9D8B030D-6E8A-4147-A177-3AD203B41FA5}">
                      <a16:colId xmlns:a16="http://schemas.microsoft.com/office/drawing/2014/main" val="20002"/>
                    </a:ext>
                  </a:extLst>
                </a:gridCol>
                <a:gridCol w="1421342">
                  <a:extLst>
                    <a:ext uri="{9D8B030D-6E8A-4147-A177-3AD203B41FA5}">
                      <a16:colId xmlns:a16="http://schemas.microsoft.com/office/drawing/2014/main" val="20003"/>
                    </a:ext>
                  </a:extLst>
                </a:gridCol>
                <a:gridCol w="1517385">
                  <a:extLst>
                    <a:ext uri="{9D8B030D-6E8A-4147-A177-3AD203B41FA5}">
                      <a16:colId xmlns:a16="http://schemas.microsoft.com/office/drawing/2014/main" val="20004"/>
                    </a:ext>
                  </a:extLst>
                </a:gridCol>
                <a:gridCol w="1517385">
                  <a:extLst>
                    <a:ext uri="{9D8B030D-6E8A-4147-A177-3AD203B41FA5}">
                      <a16:colId xmlns:a16="http://schemas.microsoft.com/office/drawing/2014/main" val="20005"/>
                    </a:ext>
                  </a:extLst>
                </a:gridCol>
              </a:tblGrid>
              <a:tr h="860679">
                <a:tc>
                  <a:txBody>
                    <a:bodyPr/>
                    <a:lstStyle/>
                    <a:p>
                      <a:pPr marL="0" marR="0" lvl="0" indent="228600" algn="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extLst>
                  <a:ext uri="{0D108BD9-81ED-4DB2-BD59-A6C34878D82A}">
                    <a16:rowId xmlns:a16="http://schemas.microsoft.com/office/drawing/2014/main" val="10000"/>
                  </a:ext>
                </a:extLst>
              </a:tr>
              <a:tr h="1131515">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dirty="0">
                          <a:ln>
                            <a:noFill/>
                          </a:ln>
                          <a:effectLst/>
                        </a:rPr>
                        <a:t>PREMIUM</a:t>
                      </a:r>
                      <a:endParaRPr kumimoji="0" lang="de-DE" sz="16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400" u="none" strike="noStrike" cap="none" normalizeH="0" baseline="0" dirty="0">
                          <a:ln>
                            <a:noFill/>
                          </a:ln>
                          <a:solidFill>
                            <a:srgbClr val="000000"/>
                          </a:solidFill>
                          <a:effectLst/>
                        </a:rPr>
                        <a:t>RESONATE</a:t>
                      </a:r>
                    </a:p>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400" u="none" strike="noStrike" cap="none" normalizeH="0" baseline="0" dirty="0">
                          <a:ln>
                            <a:noFill/>
                          </a:ln>
                          <a:solidFill>
                            <a:srgbClr val="000000"/>
                          </a:solidFill>
                          <a:effectLst/>
                        </a:rPr>
                        <a:t>PERCIVA</a:t>
                      </a:r>
                    </a:p>
                  </a:txBody>
                  <a:tcPr marL="36000" marR="36000" marT="46808" marB="46808" anchor="ctr" horzOverflow="overflow"/>
                </a:tc>
                <a:tc>
                  <a:txBody>
                    <a:bodyPr/>
                    <a:lstStyle/>
                    <a:p>
                      <a:pPr marL="394335" marR="372110" indent="80645">
                        <a:lnSpc>
                          <a:spcPct val="171400"/>
                        </a:lnSpc>
                        <a:spcBef>
                          <a:spcPts val="885"/>
                        </a:spcBef>
                      </a:pPr>
                      <a:r>
                        <a:rPr lang="it-IT" sz="1400" dirty="0">
                          <a:latin typeface="Arial"/>
                          <a:cs typeface="Arial"/>
                        </a:rPr>
                        <a:t>COBALT XT</a:t>
                      </a:r>
                      <a:endParaRPr sz="1400" dirty="0">
                        <a:latin typeface="Arial"/>
                        <a:cs typeface="Arial"/>
                      </a:endParaRPr>
                    </a:p>
                  </a:txBody>
                  <a:tcPr marL="0" marR="0" marT="112395" marB="0"/>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NEUTRINO</a:t>
                      </a:r>
                    </a:p>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GALLANT</a:t>
                      </a:r>
                    </a:p>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AVANT</a:t>
                      </a: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RIVACOR 7</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ACTICOR 7</a:t>
                      </a: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0" u="none" strike="noStrike" kern="1200" cap="none" normalizeH="0" baseline="0" dirty="0">
                          <a:ln>
                            <a:noFill/>
                          </a:ln>
                          <a:solidFill>
                            <a:srgbClr val="000000"/>
                          </a:solidFill>
                          <a:effectLst/>
                          <a:latin typeface="+mn-lt"/>
                          <a:ea typeface="+mn-ea"/>
                          <a:cs typeface="+mn-cs"/>
                        </a:rPr>
                        <a:t>ULYS</a:t>
                      </a:r>
                    </a:p>
                  </a:txBody>
                  <a:tcPr marL="36000" marR="144000" marT="46808" marB="46808" anchor="ctr" horzOverflow="overflow"/>
                </a:tc>
                <a:extLst>
                  <a:ext uri="{0D108BD9-81ED-4DB2-BD59-A6C34878D82A}">
                    <a16:rowId xmlns:a16="http://schemas.microsoft.com/office/drawing/2014/main" val="10001"/>
                  </a:ext>
                </a:extLst>
              </a:tr>
              <a:tr h="1070301">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dirty="0">
                          <a:ln>
                            <a:noFill/>
                          </a:ln>
                          <a:effectLst/>
                        </a:rPr>
                        <a:t>CORE</a:t>
                      </a:r>
                      <a:endParaRPr kumimoji="0" lang="de-DE" sz="16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u="none" strike="noStrike" cap="none" normalizeH="0" baseline="0" dirty="0">
                          <a:ln>
                            <a:noFill/>
                          </a:ln>
                          <a:solidFill>
                            <a:srgbClr val="000000"/>
                          </a:solidFill>
                          <a:effectLst/>
                        </a:rPr>
                        <a:t>CHARISMA</a:t>
                      </a:r>
                    </a:p>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u="none" strike="noStrike" cap="none" normalizeH="0" baseline="0" dirty="0">
                          <a:ln>
                            <a:noFill/>
                          </a:ln>
                          <a:solidFill>
                            <a:srgbClr val="000000"/>
                          </a:solidFill>
                          <a:effectLst/>
                        </a:rPr>
                        <a:t>VIGILANT</a:t>
                      </a:r>
                    </a:p>
                  </a:txBody>
                  <a:tcPr marL="36000" marR="36000" marT="46808" marB="46808" anchor="ctr" horzOverflow="overflow"/>
                </a:tc>
                <a:tc>
                  <a:txBody>
                    <a:bodyPr/>
                    <a:lstStyle/>
                    <a:p>
                      <a:pPr marL="449580" marR="427990" indent="74295">
                        <a:lnSpc>
                          <a:spcPct val="171400"/>
                        </a:lnSpc>
                        <a:spcBef>
                          <a:spcPts val="675"/>
                        </a:spcBef>
                      </a:pPr>
                      <a:r>
                        <a:rPr lang="it-IT" sz="1400" dirty="0">
                          <a:latin typeface="Arial"/>
                          <a:cs typeface="Arial"/>
                        </a:rPr>
                        <a:t>COBALT</a:t>
                      </a:r>
                    </a:p>
                    <a:p>
                      <a:pPr marL="449580" marR="427990" indent="74295">
                        <a:lnSpc>
                          <a:spcPct val="171400"/>
                        </a:lnSpc>
                        <a:spcBef>
                          <a:spcPts val="675"/>
                        </a:spcBef>
                      </a:pPr>
                      <a:r>
                        <a:rPr lang="it-IT" sz="1400" dirty="0">
                          <a:latin typeface="Arial"/>
                          <a:cs typeface="Arial"/>
                        </a:rPr>
                        <a:t>CHROME</a:t>
                      </a:r>
                      <a:endParaRPr sz="1400" dirty="0">
                        <a:latin typeface="Arial"/>
                        <a:cs typeface="Arial"/>
                      </a:endParaRPr>
                    </a:p>
                  </a:txBody>
                  <a:tcPr marL="0" marR="0" marT="85725" marB="0"/>
                </a:tc>
                <a:tc rowSpan="2">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de-DE"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ENTRANT</a:t>
                      </a: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RIVACOR 5</a:t>
                      </a: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0" u="none" strike="noStrike" kern="1200" cap="none" normalizeH="0" baseline="0" dirty="0">
                          <a:ln>
                            <a:noFill/>
                          </a:ln>
                          <a:solidFill>
                            <a:srgbClr val="000000"/>
                          </a:solidFill>
                          <a:effectLst/>
                          <a:latin typeface="+mn-lt"/>
                          <a:ea typeface="+mn-ea"/>
                          <a:cs typeface="+mn-cs"/>
                        </a:rPr>
                        <a:t>EDIS</a:t>
                      </a:r>
                    </a:p>
                  </a:txBody>
                  <a:tcPr marL="36000" marR="144000" marT="46808" marB="46808" anchor="ctr" horzOverflow="overflow"/>
                </a:tc>
                <a:extLst>
                  <a:ext uri="{0D108BD9-81ED-4DB2-BD59-A6C34878D82A}">
                    <a16:rowId xmlns:a16="http://schemas.microsoft.com/office/drawing/2014/main" val="10002"/>
                  </a:ext>
                </a:extLst>
              </a:tr>
              <a:tr h="990600">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dirty="0">
                          <a:ln>
                            <a:noFill/>
                          </a:ln>
                          <a:effectLst/>
                        </a:rPr>
                        <a:t>VALUE</a:t>
                      </a:r>
                    </a:p>
                  </a:txBody>
                  <a:tcPr marL="36000" marR="36000" marT="46808" marB="46808" anchor="ctr"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INOGEN EL</a:t>
                      </a:r>
                    </a:p>
                  </a:txBody>
                  <a:tcPr marL="36000" marR="36000" marT="46808" marB="46808" anchor="ctr" horzOverflow="overflow"/>
                </a:tc>
                <a:tc>
                  <a:txBody>
                    <a:bodyPr/>
                    <a:lstStyle/>
                    <a:p>
                      <a:pPr>
                        <a:lnSpc>
                          <a:spcPct val="100000"/>
                        </a:lnSpc>
                      </a:pPr>
                      <a:endParaRPr sz="1500" dirty="0">
                        <a:latin typeface="Times New Roman"/>
                        <a:cs typeface="Times New Roman"/>
                      </a:endParaRPr>
                    </a:p>
                    <a:p>
                      <a:pPr marL="353060">
                        <a:lnSpc>
                          <a:spcPct val="100000"/>
                        </a:lnSpc>
                        <a:spcBef>
                          <a:spcPts val="1290"/>
                        </a:spcBef>
                      </a:pPr>
                      <a:r>
                        <a:rPr sz="1400" spc="-20" dirty="0">
                          <a:latin typeface="Arial"/>
                          <a:cs typeface="Arial"/>
                        </a:rPr>
                        <a:t>PR</a:t>
                      </a:r>
                      <a:r>
                        <a:rPr lang="it-IT" sz="1400" spc="-20" dirty="0">
                          <a:latin typeface="Arial"/>
                          <a:cs typeface="Arial"/>
                        </a:rPr>
                        <a:t>IMO/MIRRO</a:t>
                      </a:r>
                      <a:endParaRPr sz="1400" dirty="0">
                        <a:latin typeface="Arial"/>
                        <a:cs typeface="Arial"/>
                      </a:endParaRPr>
                    </a:p>
                  </a:txBody>
                  <a:tcPr marL="0" marR="0" marT="0" marB="0"/>
                </a:tc>
                <a:tc vMerge="1">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de-DE"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RIVACOR 3</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INLEXA 3</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de-DE" sz="1400" u="none" strike="noStrike" kern="1200" cap="none" normalizeH="0" baseline="0" dirty="0">
                        <a:ln>
                          <a:noFill/>
                        </a:ln>
                        <a:solidFill>
                          <a:srgbClr val="000000"/>
                        </a:solidFill>
                        <a:effectLst/>
                        <a:latin typeface="+mn-lt"/>
                        <a:ea typeface="+mn-ea"/>
                        <a:cs typeface="+mn-cs"/>
                      </a:endParaRPr>
                    </a:p>
                  </a:txBody>
                  <a:tcPr marL="36000" marR="36000" marT="46808" marB="46808"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PLATINIUM</a:t>
                      </a:r>
                      <a:endParaRPr kumimoji="0" lang="de-DE" sz="1400" b="1" u="none" strike="noStrike" kern="1200" cap="none" normalizeH="0" baseline="0" dirty="0">
                        <a:ln>
                          <a:noFill/>
                        </a:ln>
                        <a:solidFill>
                          <a:srgbClr val="000000"/>
                        </a:solidFill>
                        <a:effectLst/>
                        <a:latin typeface="+mn-lt"/>
                        <a:ea typeface="+mn-ea"/>
                        <a:cs typeface="+mn-cs"/>
                      </a:endParaRPr>
                    </a:p>
                  </a:txBody>
                  <a:tcPr marL="36000" marR="144000" marT="46808" marB="46808" anchor="ctr" horzOverflow="overflow"/>
                </a:tc>
                <a:extLst>
                  <a:ext uri="{0D108BD9-81ED-4DB2-BD59-A6C34878D82A}">
                    <a16:rowId xmlns:a16="http://schemas.microsoft.com/office/drawing/2014/main" val="10003"/>
                  </a:ext>
                </a:extLst>
              </a:tr>
            </a:tbl>
          </a:graphicData>
        </a:graphic>
      </p:graphicFrame>
      <p:pic>
        <p:nvPicPr>
          <p:cNvPr id="7" name="Picture 47" descr="Medtr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209" y="2222549"/>
            <a:ext cx="1396855" cy="29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217" y="2255306"/>
            <a:ext cx="1313501" cy="23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1" descr="bostonscientific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337" y="2148618"/>
            <a:ext cx="10080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7"/>
          <p:cNvSpPr>
            <a:spLocks noGrp="1"/>
          </p:cNvSpPr>
          <p:nvPr>
            <p:ph type="title"/>
          </p:nvPr>
        </p:nvSpPr>
        <p:spPr>
          <a:xfrm>
            <a:off x="1743642" y="296347"/>
            <a:ext cx="7970809" cy="479843"/>
          </a:xfrm>
        </p:spPr>
        <p:txBody>
          <a:bodyPr vert="horz" lIns="91440" tIns="45720" rIns="91440" bIns="45720" rtlCol="0" anchor="b" anchorCtr="0">
            <a:normAutofit/>
          </a:bodyPr>
          <a:lstStyle/>
          <a:p>
            <a:r>
              <a:rPr lang="nl-BE" sz="2400" b="1" dirty="0">
                <a:solidFill>
                  <a:srgbClr val="C00000"/>
                </a:solidFill>
                <a:latin typeface="+mn-lt"/>
              </a:rPr>
              <a:t>Defibrillatori </a:t>
            </a:r>
            <a:r>
              <a:rPr lang="it-IT" sz="2400" b="1" dirty="0" err="1">
                <a:solidFill>
                  <a:srgbClr val="C00000"/>
                </a:solidFill>
                <a:latin typeface="+mn-lt"/>
              </a:rPr>
              <a:t>cardioverter</a:t>
            </a:r>
            <a:r>
              <a:rPr lang="it-IT" sz="2400" b="1" dirty="0">
                <a:solidFill>
                  <a:srgbClr val="C00000"/>
                </a:solidFill>
                <a:latin typeface="+mn-lt"/>
              </a:rPr>
              <a:t> impiantabili</a:t>
            </a:r>
            <a:r>
              <a:rPr lang="it-IT" sz="2400" dirty="0">
                <a:solidFill>
                  <a:srgbClr val="C00000"/>
                </a:solidFill>
              </a:rPr>
              <a:t> </a:t>
            </a:r>
            <a:r>
              <a:rPr lang="nl-BE" sz="2400" b="1" dirty="0">
                <a:solidFill>
                  <a:srgbClr val="C00000"/>
                </a:solidFill>
                <a:latin typeface="Tahoma" pitchFamily="34" charset="0"/>
              </a:rPr>
              <a:t>ICD </a:t>
            </a:r>
            <a:r>
              <a:rPr lang="nl-BE" sz="2400" dirty="0">
                <a:solidFill>
                  <a:srgbClr val="C00000"/>
                </a:solidFill>
                <a:latin typeface="Tahoma" pitchFamily="34" charset="0"/>
              </a:rPr>
              <a:t>Tiers</a:t>
            </a:r>
            <a:endParaRPr lang="de-DE" sz="2400" dirty="0">
              <a:solidFill>
                <a:srgbClr val="C00000"/>
              </a:solidFill>
              <a:latin typeface="Tahoma" pitchFamily="34" charset="0"/>
            </a:endParaRPr>
          </a:p>
        </p:txBody>
      </p:sp>
      <p:pic>
        <p:nvPicPr>
          <p:cNvPr id="14" name="Segnaposto contenuto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7303" y="2118947"/>
            <a:ext cx="1257300" cy="502920"/>
          </a:xfrm>
          <a:prstGeom prst="rect">
            <a:avLst/>
          </a:prstGeom>
        </p:spPr>
      </p:pic>
      <p:pic>
        <p:nvPicPr>
          <p:cNvPr id="3" name="Immagine 2">
            <a:extLst>
              <a:ext uri="{FF2B5EF4-FFF2-40B4-BE49-F238E27FC236}">
                <a16:creationId xmlns:a16="http://schemas.microsoft.com/office/drawing/2014/main" id="{003F260C-7269-45D9-9DD9-C8E1B88E4449}"/>
              </a:ext>
            </a:extLst>
          </p:cNvPr>
          <p:cNvPicPr>
            <a:picLocks noChangeAspect="1"/>
          </p:cNvPicPr>
          <p:nvPr/>
        </p:nvPicPr>
        <p:blipFill rotWithShape="1">
          <a:blip r:embed="rId7"/>
          <a:srcRect t="21765" b="35882"/>
          <a:stretch/>
        </p:blipFill>
        <p:spPr>
          <a:xfrm>
            <a:off x="9246681" y="2208197"/>
            <a:ext cx="1184277" cy="287098"/>
          </a:xfrm>
          <a:prstGeom prst="rect">
            <a:avLst/>
          </a:prstGeom>
        </p:spPr>
      </p:pic>
      <p:pic>
        <p:nvPicPr>
          <p:cNvPr id="9" name="Immagine 8">
            <a:extLst>
              <a:ext uri="{FF2B5EF4-FFF2-40B4-BE49-F238E27FC236}">
                <a16:creationId xmlns:a16="http://schemas.microsoft.com/office/drawing/2014/main" id="{A7311778-16A5-CF9A-45CC-3472993A71A7}"/>
              </a:ext>
            </a:extLst>
          </p:cNvPr>
          <p:cNvPicPr>
            <a:picLocks noChangeAspect="1"/>
          </p:cNvPicPr>
          <p:nvPr/>
        </p:nvPicPr>
        <p:blipFill>
          <a:blip r:embed="rId8"/>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384046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nvGraphicFramePr>
        <p:xfrm>
          <a:off x="1767204" y="1416828"/>
          <a:ext cx="7224396" cy="5029200"/>
        </p:xfrm>
        <a:graphic>
          <a:graphicData uri="http://schemas.openxmlformats.org/drawingml/2006/table">
            <a:tbl>
              <a:tblPr firstRow="1" bandRow="1">
                <a:tableStyleId>{5940675A-B579-460E-94D1-54222C63F5DA}</a:tableStyleId>
              </a:tblPr>
              <a:tblGrid>
                <a:gridCol w="7224396">
                  <a:extLst>
                    <a:ext uri="{9D8B030D-6E8A-4147-A177-3AD203B41FA5}">
                      <a16:colId xmlns:a16="http://schemas.microsoft.com/office/drawing/2014/main" val="20000"/>
                    </a:ext>
                  </a:extLst>
                </a:gridCol>
              </a:tblGrid>
              <a:tr h="335772">
                <a:tc>
                  <a:txBody>
                    <a:bodyPr/>
                    <a:lstStyle/>
                    <a:p>
                      <a:r>
                        <a:rPr lang="en-US" sz="900" b="1" dirty="0">
                          <a:solidFill>
                            <a:srgbClr val="FFC000"/>
                          </a:solidFill>
                          <a:latin typeface="Calibri" panose="020F0502020204030204" pitchFamily="34" charset="0"/>
                          <a:cs typeface="Calibri" panose="020F0502020204030204" pitchFamily="34" charset="0"/>
                        </a:rPr>
                        <a:t>AT / AF report (DR/CRT-D) </a:t>
                      </a:r>
                    </a:p>
                    <a:p>
                      <a:r>
                        <a:rPr lang="en-US" sz="900" dirty="0" err="1">
                          <a:latin typeface="Calibri" panose="020F0502020204030204" pitchFamily="34" charset="0"/>
                          <a:cs typeface="Calibri" panose="020F0502020204030204" pitchFamily="34" charset="0"/>
                        </a:rPr>
                        <a:t>RightRate</a:t>
                      </a:r>
                      <a:r>
                        <a:rPr lang="en-US" sz="9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10001"/>
                  </a:ext>
                </a:extLst>
              </a:tr>
              <a:tr h="579612">
                <a:tc>
                  <a:txBody>
                    <a:bodyPr/>
                    <a:lstStyle/>
                    <a:p>
                      <a:r>
                        <a:rPr lang="en-US" sz="900">
                          <a:latin typeface="Calibri" panose="020F0502020204030204" pitchFamily="34" charset="0"/>
                          <a:cs typeface="Calibri" panose="020F0502020204030204" pitchFamily="34" charset="0"/>
                        </a:rPr>
                        <a:t>AP Scan </a:t>
                      </a:r>
                    </a:p>
                    <a:p>
                      <a:r>
                        <a:rPr lang="en-US" sz="900">
                          <a:latin typeface="Calibri" panose="020F0502020204030204" pitchFamily="34" charset="0"/>
                          <a:cs typeface="Calibri" panose="020F0502020204030204" pitchFamily="34" charset="0"/>
                        </a:rPr>
                        <a:t>HV Perspectiv in ICD</a:t>
                      </a:r>
                    </a:p>
                    <a:p>
                      <a:r>
                        <a:rPr lang="en-US" sz="900">
                          <a:latin typeface="Calibri" panose="020F0502020204030204" pitchFamily="34" charset="0"/>
                          <a:cs typeface="Calibri" panose="020F0502020204030204" pitchFamily="34" charset="0"/>
                        </a:rPr>
                        <a:t>RhythmID with Rhythm Match (AcuShock)</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a:latin typeface="Calibri" panose="020F0502020204030204" pitchFamily="34" charset="0"/>
                          <a:cs typeface="Calibri" panose="020F0502020204030204" pitchFamily="34" charset="0"/>
                        </a:rPr>
                        <a:t>Wireless ECG</a:t>
                      </a:r>
                    </a:p>
                  </a:txBody>
                  <a:tcPr/>
                </a:tc>
                <a:extLst>
                  <a:ext uri="{0D108BD9-81ED-4DB2-BD59-A6C34878D82A}">
                    <a16:rowId xmlns:a16="http://schemas.microsoft.com/office/drawing/2014/main" val="10002"/>
                  </a:ext>
                </a:extLst>
              </a:tr>
              <a:tr h="604520">
                <a:tc>
                  <a:txBody>
                    <a:bodyPr/>
                    <a:lstStyle/>
                    <a:p>
                      <a:r>
                        <a:rPr lang="en-US" sz="900" b="1" dirty="0" err="1">
                          <a:solidFill>
                            <a:srgbClr val="FFC000"/>
                          </a:solidFill>
                          <a:latin typeface="Calibri" panose="020F0502020204030204" pitchFamily="34" charset="0"/>
                          <a:cs typeface="Calibri" panose="020F0502020204030204" pitchFamily="34" charset="0"/>
                        </a:rPr>
                        <a:t>HeartLogic</a:t>
                      </a:r>
                      <a:r>
                        <a:rPr lang="en-US" sz="900" b="1" dirty="0">
                          <a:solidFill>
                            <a:srgbClr val="FFC000"/>
                          </a:solidFill>
                          <a:latin typeface="Calibri" panose="020F0502020204030204" pitchFamily="34" charset="0"/>
                          <a:cs typeface="Calibri" panose="020F0502020204030204" pitchFamily="34" charset="0"/>
                        </a:rPr>
                        <a:t> Enabled</a:t>
                      </a:r>
                    </a:p>
                    <a:p>
                      <a:r>
                        <a:rPr lang="en-US" sz="900" b="1" dirty="0">
                          <a:solidFill>
                            <a:srgbClr val="FFC000"/>
                          </a:solidFill>
                          <a:latin typeface="Calibri" panose="020F0502020204030204" pitchFamily="34" charset="0"/>
                          <a:cs typeface="Calibri" panose="020F0502020204030204" pitchFamily="34" charset="0"/>
                        </a:rPr>
                        <a:t>Trends (Ω / Posture)</a:t>
                      </a:r>
                    </a:p>
                    <a:p>
                      <a:r>
                        <a:rPr lang="en-US" sz="900" b="1" dirty="0" err="1">
                          <a:solidFill>
                            <a:srgbClr val="FFC000"/>
                          </a:solidFill>
                          <a:latin typeface="Calibri" panose="020F0502020204030204" pitchFamily="34" charset="0"/>
                          <a:cs typeface="Calibri" panose="020F0502020204030204" pitchFamily="34" charset="0"/>
                        </a:rPr>
                        <a:t>MultiSite</a:t>
                      </a:r>
                      <a:r>
                        <a:rPr lang="en-US" sz="900" b="1" dirty="0">
                          <a:solidFill>
                            <a:srgbClr val="FFC000"/>
                          </a:solidFill>
                          <a:latin typeface="Calibri" panose="020F0502020204030204" pitchFamily="34" charset="0"/>
                          <a:cs typeface="Calibri" panose="020F0502020204030204" pitchFamily="34" charset="0"/>
                        </a:rPr>
                        <a:t> Pacing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err="1">
                          <a:solidFill>
                            <a:srgbClr val="FFC000"/>
                          </a:solidFill>
                          <a:latin typeface="Calibri" panose="020F0502020204030204" pitchFamily="34" charset="0"/>
                          <a:cs typeface="Calibri" panose="020F0502020204030204" pitchFamily="34" charset="0"/>
                        </a:rPr>
                        <a:t>PaceSafe</a:t>
                      </a:r>
                      <a:endParaRPr lang="en-US" sz="900" b="1" dirty="0">
                        <a:solidFill>
                          <a:srgbClr val="FFC000"/>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Calibri" panose="020F0502020204030204" pitchFamily="34" charset="0"/>
                          <a:cs typeface="Calibri" panose="020F0502020204030204" pitchFamily="34" charset="0"/>
                        </a:rPr>
                        <a:t>3 T full body MRI</a:t>
                      </a:r>
                    </a:p>
                  </a:txBody>
                  <a:tcPr/>
                </a:tc>
                <a:extLst>
                  <a:ext uri="{0D108BD9-81ED-4DB2-BD59-A6C34878D82A}">
                    <a16:rowId xmlns:a16="http://schemas.microsoft.com/office/drawing/2014/main" val="10003"/>
                  </a:ext>
                </a:extLst>
              </a:tr>
              <a:tr h="2050026">
                <a:tc>
                  <a:txBody>
                    <a:bodyPr/>
                    <a:lstStyle/>
                    <a:p>
                      <a:r>
                        <a:rPr lang="en-US" sz="900" dirty="0" err="1">
                          <a:latin typeface="Calibri" panose="020F0502020204030204" pitchFamily="34" charset="0"/>
                          <a:cs typeface="Calibri" panose="020F0502020204030204" pitchFamily="34" charset="0"/>
                        </a:rPr>
                        <a:t>VectorGuide</a:t>
                      </a:r>
                      <a:endParaRPr lang="en-US" sz="900" dirty="0">
                        <a:latin typeface="Calibri" panose="020F0502020204030204" pitchFamily="34" charset="0"/>
                        <a:cs typeface="Calibri" panose="020F0502020204030204" pitchFamily="34" charset="0"/>
                      </a:endParaRPr>
                    </a:p>
                    <a:p>
                      <a:r>
                        <a:rPr lang="en-US" sz="900" dirty="0">
                          <a:latin typeface="Calibri" panose="020F0502020204030204" pitchFamily="34" charset="0"/>
                          <a:cs typeface="Calibri" panose="020F0502020204030204" pitchFamily="34" charset="0"/>
                        </a:rPr>
                        <a:t>HF </a:t>
                      </a:r>
                      <a:r>
                        <a:rPr lang="en-US" sz="900" dirty="0" err="1">
                          <a:latin typeface="Calibri" panose="020F0502020204030204" pitchFamily="34" charset="0"/>
                          <a:cs typeface="Calibri" panose="020F0502020204030204" pitchFamily="34" charset="0"/>
                        </a:rPr>
                        <a:t>Perspectiv</a:t>
                      </a:r>
                      <a:r>
                        <a:rPr lang="en-US" sz="900" dirty="0">
                          <a:latin typeface="Calibri" panose="020F0502020204030204" pitchFamily="34" charset="0"/>
                          <a:cs typeface="Calibri" panose="020F0502020204030204" pitchFamily="34" charset="0"/>
                        </a:rPr>
                        <a:t> with RRT</a:t>
                      </a:r>
                    </a:p>
                    <a:p>
                      <a:r>
                        <a:rPr lang="en-US" sz="900" dirty="0" err="1">
                          <a:latin typeface="Calibri" panose="020F0502020204030204" pitchFamily="34" charset="0"/>
                          <a:cs typeface="Calibri" panose="020F0502020204030204" pitchFamily="34" charset="0"/>
                        </a:rPr>
                        <a:t>QuickConvert</a:t>
                      </a:r>
                      <a:r>
                        <a:rPr lang="en-US" sz="900" dirty="0">
                          <a:latin typeface="Calibri" panose="020F0502020204030204" pitchFamily="34" charset="0"/>
                          <a:cs typeface="Calibri" panose="020F0502020204030204" pitchFamily="34" charset="0"/>
                        </a:rPr>
                        <a:t> </a:t>
                      </a:r>
                    </a:p>
                    <a:p>
                      <a:r>
                        <a:rPr lang="en-US" sz="900" dirty="0" err="1">
                          <a:latin typeface="Calibri" panose="020F0502020204030204" pitchFamily="34" charset="0"/>
                          <a:cs typeface="Calibri" panose="020F0502020204030204" pitchFamily="34" charset="0"/>
                        </a:rPr>
                        <a:t>RhythmID</a:t>
                      </a:r>
                      <a:r>
                        <a:rPr lang="en-US" sz="900" dirty="0">
                          <a:latin typeface="Calibri" panose="020F0502020204030204" pitchFamily="34" charset="0"/>
                          <a:cs typeface="Calibri" panose="020F0502020204030204" pitchFamily="34" charset="0"/>
                        </a:rPr>
                        <a:t>                     </a:t>
                      </a:r>
                    </a:p>
                    <a:p>
                      <a:r>
                        <a:rPr lang="en-US" sz="900" dirty="0" err="1">
                          <a:latin typeface="Calibri" panose="020F0502020204030204" pitchFamily="34" charset="0"/>
                          <a:cs typeface="Calibri" panose="020F0502020204030204" pitchFamily="34" charset="0"/>
                        </a:rPr>
                        <a:t>Rythmiq</a:t>
                      </a:r>
                      <a:endParaRPr lang="en-US" sz="900" dirty="0">
                        <a:latin typeface="Calibri" panose="020F0502020204030204" pitchFamily="34" charset="0"/>
                        <a:cs typeface="Calibri" panose="020F0502020204030204" pitchFamily="34" charset="0"/>
                      </a:endParaRPr>
                    </a:p>
                    <a:p>
                      <a:r>
                        <a:rPr lang="en-US" sz="900" dirty="0" err="1">
                          <a:latin typeface="Calibri" panose="020F0502020204030204" pitchFamily="34" charset="0"/>
                          <a:cs typeface="Calibri" panose="020F0502020204030204" pitchFamily="34" charset="0"/>
                        </a:rPr>
                        <a:t>SmartDelay</a:t>
                      </a:r>
                      <a:endParaRPr lang="en-US" sz="900" dirty="0">
                        <a:latin typeface="Calibri" panose="020F0502020204030204" pitchFamily="34" charset="0"/>
                        <a:cs typeface="Calibri" panose="020F0502020204030204" pitchFamily="34" charset="0"/>
                      </a:endParaRPr>
                    </a:p>
                    <a:p>
                      <a:r>
                        <a:rPr lang="en-US" sz="900" dirty="0" err="1">
                          <a:latin typeface="Calibri" panose="020F0502020204030204" pitchFamily="34" charset="0"/>
                          <a:cs typeface="Calibri" panose="020F0502020204030204" pitchFamily="34" charset="0"/>
                        </a:rPr>
                        <a:t>EasyView</a:t>
                      </a:r>
                      <a:r>
                        <a:rPr lang="en-US" sz="900" dirty="0">
                          <a:latin typeface="Calibri" panose="020F0502020204030204" pitchFamily="34" charset="0"/>
                          <a:cs typeface="Calibri" panose="020F0502020204030204" pitchFamily="34" charset="0"/>
                        </a:rPr>
                        <a:t> Header</a:t>
                      </a:r>
                    </a:p>
                    <a:p>
                      <a:r>
                        <a:rPr lang="en-US" sz="900" dirty="0">
                          <a:latin typeface="Calibri" panose="020F0502020204030204" pitchFamily="34" charset="0"/>
                          <a:cs typeface="Calibri" panose="020F0502020204030204" pitchFamily="34" charset="0"/>
                        </a:rPr>
                        <a:t>Indications Based Programming</a:t>
                      </a:r>
                    </a:p>
                    <a:p>
                      <a:r>
                        <a:rPr lang="en-US" sz="900" dirty="0">
                          <a:latin typeface="Calibri" panose="020F0502020204030204" pitchFamily="34" charset="0"/>
                          <a:cs typeface="Calibri" panose="020F0502020204030204" pitchFamily="34" charset="0"/>
                        </a:rPr>
                        <a:t>Lead Integrity Monitoring</a:t>
                      </a:r>
                    </a:p>
                    <a:p>
                      <a:r>
                        <a:rPr lang="en-US" sz="900" dirty="0" err="1">
                          <a:latin typeface="Calibri" panose="020F0502020204030204" pitchFamily="34" charset="0"/>
                          <a:cs typeface="Calibri" panose="020F0502020204030204" pitchFamily="34" charset="0"/>
                        </a:rPr>
                        <a:t>EnduraLife</a:t>
                      </a:r>
                      <a:r>
                        <a:rPr lang="en-US" sz="900" dirty="0">
                          <a:latin typeface="Calibri" panose="020F0502020204030204" pitchFamily="34" charset="0"/>
                          <a:cs typeface="Calibri" panose="020F0502020204030204" pitchFamily="34" charset="0"/>
                        </a:rPr>
                        <a:t>™ Battery Technology</a:t>
                      </a:r>
                    </a:p>
                    <a:p>
                      <a:r>
                        <a:rPr lang="en-US" sz="900" dirty="0">
                          <a:latin typeface="Calibri" panose="020F0502020204030204" pitchFamily="34" charset="0"/>
                          <a:cs typeface="Calibri" panose="020F0502020204030204" pitchFamily="34" charset="0"/>
                        </a:rPr>
                        <a:t>1.5 T Full Body MRI</a:t>
                      </a:r>
                    </a:p>
                    <a:p>
                      <a:r>
                        <a:rPr lang="en-US" sz="900" dirty="0">
                          <a:latin typeface="Calibri" panose="020F0502020204030204" pitchFamily="34" charset="0"/>
                          <a:cs typeface="Calibri" panose="020F0502020204030204" pitchFamily="34" charset="0"/>
                        </a:rPr>
                        <a:t>HF </a:t>
                      </a:r>
                      <a:r>
                        <a:rPr lang="en-US" sz="900" dirty="0" err="1">
                          <a:latin typeface="Calibri" panose="020F0502020204030204" pitchFamily="34" charset="0"/>
                          <a:cs typeface="Calibri" panose="020F0502020204030204" pitchFamily="34" charset="0"/>
                        </a:rPr>
                        <a:t>Perspectiv</a:t>
                      </a:r>
                      <a:endParaRPr lang="en-US" sz="900" dirty="0">
                        <a:latin typeface="Calibri" panose="020F0502020204030204" pitchFamily="34" charset="0"/>
                        <a:cs typeface="Calibri" panose="020F0502020204030204" pitchFamily="34" charset="0"/>
                      </a:endParaRPr>
                    </a:p>
                    <a:p>
                      <a:r>
                        <a:rPr lang="en-US" sz="900" dirty="0">
                          <a:latin typeface="Calibri" panose="020F0502020204030204" pitchFamily="34" charset="0"/>
                          <a:cs typeface="Calibri" panose="020F0502020204030204" pitchFamily="34" charset="0"/>
                        </a:rPr>
                        <a:t>LATITUDE NXT with external sensors</a:t>
                      </a:r>
                    </a:p>
                    <a:p>
                      <a:r>
                        <a:rPr lang="en-US" sz="900" dirty="0" err="1">
                          <a:latin typeface="Calibri" panose="020F0502020204030204" pitchFamily="34" charset="0"/>
                          <a:cs typeface="Calibri" panose="020F0502020204030204" pitchFamily="34" charset="0"/>
                        </a:rPr>
                        <a:t>BiV</a:t>
                      </a:r>
                      <a:r>
                        <a:rPr lang="en-US" sz="900" dirty="0">
                          <a:latin typeface="Calibri" panose="020F0502020204030204" pitchFamily="34" charset="0"/>
                          <a:cs typeface="Calibri" panose="020F0502020204030204" pitchFamily="34" charset="0"/>
                        </a:rPr>
                        <a:t> Trigger &amp; VRR</a:t>
                      </a:r>
                    </a:p>
                    <a:p>
                      <a:r>
                        <a:rPr lang="en-US" sz="900" dirty="0">
                          <a:latin typeface="Calibri" panose="020F0502020204030204" pitchFamily="34" charset="0"/>
                          <a:cs typeface="Calibri" panose="020F0502020204030204" pitchFamily="34" charset="0"/>
                        </a:rPr>
                        <a:t>MICS Wireless Telemetry</a:t>
                      </a:r>
                    </a:p>
                    <a:p>
                      <a:r>
                        <a:rPr lang="en-US" sz="900" dirty="0">
                          <a:latin typeface="Calibri" panose="020F0502020204030204" pitchFamily="34" charset="0"/>
                          <a:cs typeface="Calibri" panose="020F0502020204030204" pitchFamily="34" charset="0"/>
                        </a:rPr>
                        <a:t>OBDE discriminator</a:t>
                      </a:r>
                    </a:p>
                    <a:p>
                      <a:r>
                        <a:rPr lang="en-US" sz="900" dirty="0">
                          <a:latin typeface="Calibri" panose="020F0502020204030204" pitchFamily="34" charset="0"/>
                          <a:cs typeface="Calibri" panose="020F0502020204030204" pitchFamily="34" charset="0"/>
                        </a:rPr>
                        <a:t>Onset/Stability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latin typeface="Calibri" panose="020F0502020204030204" pitchFamily="34" charset="0"/>
                          <a:cs typeface="Calibri" panose="020F0502020204030204" pitchFamily="34" charset="0"/>
                        </a:rPr>
                        <a:t>Small and Thin</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latin typeface="Calibri" panose="020F0502020204030204" pitchFamily="34" charset="0"/>
                          <a:cs typeface="Calibri" panose="020F0502020204030204" pitchFamily="34" charset="0"/>
                        </a:rPr>
                        <a:t>Enhanced signal filtering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latin typeface="Calibri" panose="020F0502020204030204" pitchFamily="34" charset="0"/>
                          <a:cs typeface="Calibri" panose="020F0502020204030204" pitchFamily="34" charset="0"/>
                        </a:rPr>
                        <a:t>AV Delays</a:t>
                      </a:r>
                    </a:p>
                    <a:p>
                      <a:r>
                        <a:rPr lang="en-US" sz="900" dirty="0">
                          <a:latin typeface="Calibri" panose="020F0502020204030204" pitchFamily="34" charset="0"/>
                          <a:cs typeface="Calibri" panose="020F0502020204030204" pitchFamily="34" charset="0"/>
                        </a:rPr>
                        <a:t>AV Search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latin typeface="Calibri" panose="020F0502020204030204" pitchFamily="34" charset="0"/>
                          <a:cs typeface="Calibri" panose="020F0502020204030204" pitchFamily="34" charset="0"/>
                        </a:rPr>
                        <a:t>ICD lead reliability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latin typeface="Calibri" panose="020F0502020204030204" pitchFamily="34" charset="0"/>
                          <a:cs typeface="Calibri" panose="020F0502020204030204" pitchFamily="34" charset="0"/>
                        </a:rPr>
                        <a:t>Advanced programming</a:t>
                      </a:r>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2891187" y="0"/>
            <a:ext cx="8020989" cy="1325563"/>
          </a:xfrm>
        </p:spPr>
        <p:txBody>
          <a:bodyPr>
            <a:normAutofit/>
          </a:bodyPr>
          <a:lstStyle/>
          <a:p>
            <a:r>
              <a:rPr lang="it-IT" sz="2400" b="1" dirty="0">
                <a:solidFill>
                  <a:srgbClr val="C00000"/>
                </a:solidFill>
              </a:rPr>
              <a:t>defibrillatori </a:t>
            </a:r>
            <a:r>
              <a:rPr lang="it-IT" sz="2400" b="1" dirty="0" err="1">
                <a:solidFill>
                  <a:srgbClr val="C00000"/>
                </a:solidFill>
              </a:rPr>
              <a:t>cardioverter</a:t>
            </a:r>
            <a:r>
              <a:rPr lang="it-IT" sz="2400" b="1" dirty="0">
                <a:solidFill>
                  <a:srgbClr val="C00000"/>
                </a:solidFill>
              </a:rPr>
              <a:t> impiantabili  (</a:t>
            </a:r>
            <a:r>
              <a:rPr lang="en-US" sz="2400" b="1" dirty="0">
                <a:solidFill>
                  <a:srgbClr val="C00000"/>
                </a:solidFill>
              </a:rPr>
              <a:t>ICD) e </a:t>
            </a:r>
            <a:r>
              <a:rPr lang="it-IT" sz="2400" b="1" dirty="0">
                <a:solidFill>
                  <a:srgbClr val="C00000"/>
                </a:solidFill>
              </a:rPr>
              <a:t>dispositivi di </a:t>
            </a:r>
            <a:r>
              <a:rPr lang="it-IT" sz="2400" b="1" dirty="0" err="1">
                <a:solidFill>
                  <a:srgbClr val="C00000"/>
                </a:solidFill>
              </a:rPr>
              <a:t>risincronizzazione</a:t>
            </a:r>
            <a:r>
              <a:rPr lang="it-IT" sz="2400" b="1" dirty="0">
                <a:solidFill>
                  <a:srgbClr val="C00000"/>
                </a:solidFill>
              </a:rPr>
              <a:t> cardiaca (</a:t>
            </a:r>
            <a:r>
              <a:rPr lang="en-US" sz="2400" b="1" dirty="0">
                <a:solidFill>
                  <a:srgbClr val="C00000"/>
                </a:solidFill>
              </a:rPr>
              <a:t>CRT-D) </a:t>
            </a:r>
            <a:r>
              <a:rPr lang="en-US" sz="2400" i="1" dirty="0" err="1">
                <a:solidFill>
                  <a:srgbClr val="C00000"/>
                </a:solidFill>
              </a:rPr>
              <a:t>caratteristiche</a:t>
            </a:r>
            <a:endParaRPr lang="en-US" sz="2400" i="1" dirty="0">
              <a:solidFill>
                <a:srgbClr val="C00000"/>
              </a:solidFill>
            </a:endParaRPr>
          </a:p>
        </p:txBody>
      </p:sp>
      <p:sp>
        <p:nvSpPr>
          <p:cNvPr id="10" name="Rectangle 9"/>
          <p:cNvSpPr/>
          <p:nvPr/>
        </p:nvSpPr>
        <p:spPr>
          <a:xfrm>
            <a:off x="7793304" y="1416828"/>
            <a:ext cx="1198296" cy="5029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prstClr val="white"/>
                </a:solidFill>
                <a:latin typeface="Calibri" panose="020F0502020204030204" pitchFamily="34" charset="0"/>
                <a:cs typeface="Calibri" panose="020F0502020204030204" pitchFamily="34" charset="0"/>
              </a:rPr>
              <a:t>RESONATE</a:t>
            </a:r>
            <a:r>
              <a:rPr lang="en-US" sz="1100" b="1">
                <a:solidFill>
                  <a:prstClr val="white"/>
                </a:solidFill>
                <a:latin typeface="Calibri" panose="020F0502020204030204" pitchFamily="34" charset="0"/>
                <a:cs typeface="Calibri" panose="020F0502020204030204" pitchFamily="34" charset="0"/>
              </a:rPr>
              <a:t/>
            </a:r>
            <a:br>
              <a:rPr lang="en-US" sz="1100" b="1">
                <a:solidFill>
                  <a:prstClr val="white"/>
                </a:solidFill>
                <a:latin typeface="Calibri" panose="020F0502020204030204" pitchFamily="34" charset="0"/>
                <a:cs typeface="Calibri" panose="020F0502020204030204" pitchFamily="34" charset="0"/>
              </a:rPr>
            </a:br>
            <a:endParaRPr lang="en-US" sz="1100" b="1" dirty="0">
              <a:solidFill>
                <a:prstClr val="white"/>
              </a:solidFill>
              <a:latin typeface="Calibri" panose="020F0502020204030204" pitchFamily="34" charset="0"/>
              <a:cs typeface="Calibri" panose="020F0502020204030204" pitchFamily="34" charset="0"/>
            </a:endParaRPr>
          </a:p>
        </p:txBody>
      </p:sp>
      <p:sp>
        <p:nvSpPr>
          <p:cNvPr id="11" name="Rectangle 10"/>
          <p:cNvSpPr/>
          <p:nvPr/>
        </p:nvSpPr>
        <p:spPr>
          <a:xfrm>
            <a:off x="5181601" y="2386268"/>
            <a:ext cx="1198295" cy="4059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prstClr val="white"/>
                </a:solidFill>
                <a:latin typeface="Calibri" panose="020F0502020204030204" pitchFamily="34" charset="0"/>
                <a:cs typeface="Calibri" panose="020F0502020204030204" pitchFamily="34" charset="0"/>
              </a:rPr>
              <a:t>VIGILANT</a:t>
            </a: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a:p>
            <a:pPr algn="ctr"/>
            <a:endParaRPr lang="en-US" sz="1100" b="1" dirty="0">
              <a:solidFill>
                <a:prstClr val="white"/>
              </a:solidFill>
              <a:latin typeface="Calibri" panose="020F0502020204030204" pitchFamily="34" charset="0"/>
              <a:cs typeface="Calibri" panose="020F0502020204030204" pitchFamily="34" charset="0"/>
            </a:endParaRPr>
          </a:p>
        </p:txBody>
      </p:sp>
      <p:sp>
        <p:nvSpPr>
          <p:cNvPr id="6" name="TextBox 5"/>
          <p:cNvSpPr txBox="1"/>
          <p:nvPr/>
        </p:nvSpPr>
        <p:spPr>
          <a:xfrm>
            <a:off x="9100319" y="1443469"/>
            <a:ext cx="1507616" cy="3062377"/>
          </a:xfrm>
          <a:prstGeom prst="rect">
            <a:avLst/>
          </a:prstGeom>
          <a:noFill/>
          <a:ln>
            <a:solidFill>
              <a:schemeClr val="bg1">
                <a:lumMod val="50000"/>
              </a:schemeClr>
            </a:solidFill>
          </a:ln>
        </p:spPr>
        <p:txBody>
          <a:bodyPr wrap="square" rtlCol="0">
            <a:spAutoFit/>
          </a:bodyPr>
          <a:lstStyle/>
          <a:p>
            <a:pPr algn="ctr"/>
            <a:endParaRPr lang="en-US" dirty="0">
              <a:solidFill>
                <a:srgbClr val="00467F"/>
              </a:solidFill>
            </a:endParaRPr>
          </a:p>
          <a:p>
            <a:pPr algn="ctr"/>
            <a:endParaRPr lang="en-US" dirty="0">
              <a:solidFill>
                <a:srgbClr val="00467F"/>
              </a:solidFill>
            </a:endParaRPr>
          </a:p>
          <a:p>
            <a:pPr algn="ctr"/>
            <a:endParaRPr lang="en-US" dirty="0">
              <a:solidFill>
                <a:srgbClr val="00467F"/>
              </a:solidFill>
            </a:endParaRPr>
          </a:p>
          <a:p>
            <a:pPr algn="ctr"/>
            <a:endParaRPr lang="en-US" sz="1400" b="1" dirty="0">
              <a:solidFill>
                <a:srgbClr val="00467F"/>
              </a:solidFill>
              <a:latin typeface="Calibri" panose="020F0502020204030204" pitchFamily="34" charset="0"/>
              <a:cs typeface="Calibri" panose="020F0502020204030204" pitchFamily="34" charset="0"/>
            </a:endParaRPr>
          </a:p>
          <a:p>
            <a:pPr algn="ctr"/>
            <a:r>
              <a:rPr lang="en-US" sz="1200" b="1" dirty="0">
                <a:solidFill>
                  <a:srgbClr val="00467F"/>
                </a:solidFill>
                <a:latin typeface="Calibri" panose="020F0502020204030204" pitchFamily="34" charset="0"/>
                <a:cs typeface="Calibri" panose="020F0502020204030204" pitchFamily="34" charset="0"/>
              </a:rPr>
              <a:t>PERCIVA MINI ICD Tier</a:t>
            </a:r>
          </a:p>
          <a:p>
            <a:pPr algn="ctr"/>
            <a:r>
              <a:rPr lang="en-US" sz="1050" i="1" dirty="0">
                <a:solidFill>
                  <a:srgbClr val="00467F"/>
                </a:solidFill>
                <a:latin typeface="Calibri" panose="020F0502020204030204" pitchFamily="34" charset="0"/>
                <a:cs typeface="Calibri" panose="020F0502020204030204" pitchFamily="34" charset="0"/>
              </a:rPr>
              <a:t>(RESONATE features)</a:t>
            </a:r>
          </a:p>
          <a:p>
            <a:pPr algn="ctr"/>
            <a:endParaRPr lang="en-US" sz="1200" b="1" dirty="0">
              <a:solidFill>
                <a:srgbClr val="00467F"/>
              </a:solidFill>
              <a:latin typeface="Calibri" panose="020F0502020204030204" pitchFamily="34" charset="0"/>
              <a:cs typeface="Calibri" panose="020F0502020204030204" pitchFamily="34" charset="0"/>
            </a:endParaRPr>
          </a:p>
          <a:p>
            <a:pPr algn="ctr"/>
            <a:r>
              <a:rPr lang="en-US" sz="1200" b="1" dirty="0">
                <a:solidFill>
                  <a:srgbClr val="00467F"/>
                </a:solidFill>
                <a:latin typeface="Calibri" panose="020F0502020204030204" pitchFamily="34" charset="0"/>
                <a:cs typeface="Calibri" panose="020F0502020204030204" pitchFamily="34" charset="0"/>
              </a:rPr>
              <a:t>MOMENTUM IS1/DF1 </a:t>
            </a:r>
          </a:p>
          <a:p>
            <a:pPr algn="ctr"/>
            <a:r>
              <a:rPr lang="en-US" sz="1200" b="1" dirty="0">
                <a:solidFill>
                  <a:srgbClr val="00467F"/>
                </a:solidFill>
                <a:latin typeface="Calibri" panose="020F0502020204030204" pitchFamily="34" charset="0"/>
                <a:cs typeface="Calibri" panose="020F0502020204030204" pitchFamily="34" charset="0"/>
              </a:rPr>
              <a:t>Replacement Tier </a:t>
            </a:r>
          </a:p>
          <a:p>
            <a:pPr algn="ctr"/>
            <a:r>
              <a:rPr lang="en-US" sz="1050" i="1" dirty="0">
                <a:solidFill>
                  <a:srgbClr val="00467F"/>
                </a:solidFill>
                <a:latin typeface="Calibri" panose="020F0502020204030204" pitchFamily="34" charset="0"/>
                <a:cs typeface="Calibri" panose="020F0502020204030204" pitchFamily="34" charset="0"/>
              </a:rPr>
              <a:t>(RESONATE features)</a:t>
            </a:r>
          </a:p>
          <a:p>
            <a:pPr algn="ctr"/>
            <a:endParaRPr lang="en-US" sz="1400" b="1" dirty="0">
              <a:solidFill>
                <a:srgbClr val="00467F"/>
              </a:solidFill>
              <a:latin typeface="Calibri" panose="020F0502020204030204" pitchFamily="34" charset="0"/>
              <a:cs typeface="Calibri" panose="020F0502020204030204" pitchFamily="34" charset="0"/>
            </a:endParaRPr>
          </a:p>
          <a:p>
            <a:pPr algn="ctr"/>
            <a:endParaRPr lang="en-US" b="1" dirty="0">
              <a:solidFill>
                <a:srgbClr val="00467F"/>
              </a:solidFill>
              <a:latin typeface="Calibri" panose="020F0502020204030204" pitchFamily="34" charset="0"/>
              <a:cs typeface="Calibri" panose="020F0502020204030204" pitchFamily="34" charset="0"/>
            </a:endParaRPr>
          </a:p>
        </p:txBody>
      </p:sp>
      <p:sp>
        <p:nvSpPr>
          <p:cNvPr id="7" name="Cross 6"/>
          <p:cNvSpPr/>
          <p:nvPr/>
        </p:nvSpPr>
        <p:spPr>
          <a:xfrm>
            <a:off x="9619511" y="1695139"/>
            <a:ext cx="469232" cy="469232"/>
          </a:xfrm>
          <a:prstGeom prst="plus">
            <a:avLst>
              <a:gd name="adj" fmla="val 341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1785257" y="1139207"/>
            <a:ext cx="190500" cy="165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975757" y="1083259"/>
            <a:ext cx="1059136" cy="276999"/>
          </a:xfrm>
          <a:prstGeom prst="rect">
            <a:avLst/>
          </a:prstGeom>
          <a:noFill/>
        </p:spPr>
        <p:txBody>
          <a:bodyPr wrap="none" rtlCol="0">
            <a:spAutoFit/>
          </a:bodyPr>
          <a:lstStyle/>
          <a:p>
            <a:r>
              <a:rPr lang="en-US" sz="1200" b="1"/>
              <a:t>= New in NG4</a:t>
            </a:r>
          </a:p>
        </p:txBody>
      </p:sp>
      <p:sp>
        <p:nvSpPr>
          <p:cNvPr id="23" name="Rectangle 22"/>
          <p:cNvSpPr/>
          <p:nvPr/>
        </p:nvSpPr>
        <p:spPr>
          <a:xfrm>
            <a:off x="3953478" y="3200400"/>
            <a:ext cx="1119404" cy="32471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a:solidFill>
                  <a:prstClr val="white"/>
                </a:solidFill>
                <a:latin typeface="Calibri" panose="020F0502020204030204" pitchFamily="34" charset="0"/>
                <a:cs typeface="Calibri" panose="020F0502020204030204" pitchFamily="34" charset="0"/>
              </a:rPr>
              <a:t>INOGEN</a:t>
            </a:r>
            <a:endParaRPr lang="en-US" sz="1100" b="1" dirty="0">
              <a:solidFill>
                <a:prstClr val="white"/>
              </a:solidFill>
              <a:latin typeface="Calibri" panose="020F0502020204030204" pitchFamily="34" charset="0"/>
              <a:cs typeface="Calibri" panose="020F0502020204030204" pitchFamily="34" charset="0"/>
            </a:endParaRPr>
          </a:p>
        </p:txBody>
      </p:sp>
      <p:sp>
        <p:nvSpPr>
          <p:cNvPr id="25" name="Rectangle 24"/>
          <p:cNvSpPr/>
          <p:nvPr/>
        </p:nvSpPr>
        <p:spPr>
          <a:xfrm>
            <a:off x="6446478" y="1772230"/>
            <a:ext cx="1270627" cy="4673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a:solidFill>
                  <a:prstClr val="white"/>
                </a:solidFill>
                <a:latin typeface="Calibri" panose="020F0502020204030204" pitchFamily="34" charset="0"/>
                <a:cs typeface="Calibri" panose="020F0502020204030204" pitchFamily="34" charset="0"/>
              </a:rPr>
              <a:t>CHARISMA</a:t>
            </a:r>
            <a:endParaRPr lang="en-US" sz="1100" b="1" dirty="0">
              <a:solidFill>
                <a:prstClr val="white"/>
              </a:solidFill>
              <a:latin typeface="Calibri" panose="020F0502020204030204" pitchFamily="34" charset="0"/>
              <a:cs typeface="Calibri" panose="020F0502020204030204" pitchFamily="34" charset="0"/>
            </a:endParaRPr>
          </a:p>
        </p:txBody>
      </p:sp>
      <p:pic>
        <p:nvPicPr>
          <p:cNvPr id="12" name="Picture 51" descr="bostonscientificblue">
            <a:extLst>
              <a:ext uri="{FF2B5EF4-FFF2-40B4-BE49-F238E27FC236}">
                <a16:creationId xmlns:a16="http://schemas.microsoft.com/office/drawing/2014/main" id="{E94352CD-41F8-4FAE-9EB7-36F3C67F0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20" y="178631"/>
            <a:ext cx="1967965" cy="69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101597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0" y="634291"/>
            <a:ext cx="4625130" cy="685800"/>
          </a:xfrm>
        </p:spPr>
        <p:txBody>
          <a:bodyPr vert="horz" lIns="91440" tIns="45720" rIns="91440" bIns="45720" rtlCol="0" anchor="b" anchorCtr="0">
            <a:noAutofit/>
          </a:bodyPr>
          <a:lstStyle/>
          <a:p>
            <a:r>
              <a:rPr lang="it-IT" sz="2000" b="1" dirty="0">
                <a:solidFill>
                  <a:srgbClr val="C00000"/>
                </a:solidFill>
              </a:rPr>
              <a:t>defibrillatori </a:t>
            </a:r>
            <a:r>
              <a:rPr lang="it-IT" sz="2000" b="1" dirty="0" err="1">
                <a:solidFill>
                  <a:srgbClr val="C00000"/>
                </a:solidFill>
              </a:rPr>
              <a:t>cardioverter</a:t>
            </a:r>
            <a:r>
              <a:rPr lang="it-IT" sz="2000" b="1" dirty="0">
                <a:solidFill>
                  <a:srgbClr val="C00000"/>
                </a:solidFill>
              </a:rPr>
              <a:t> impiantabile</a:t>
            </a:r>
            <a:r>
              <a:rPr lang="it-IT" sz="2000" dirty="0">
                <a:solidFill>
                  <a:srgbClr val="C00000"/>
                </a:solidFill>
              </a:rPr>
              <a:t> (ICD) </a:t>
            </a:r>
            <a:r>
              <a:rPr lang="it-IT" sz="2000" b="1" i="1" dirty="0">
                <a:solidFill>
                  <a:srgbClr val="C00000"/>
                </a:solidFill>
              </a:rPr>
              <a:t>caratteristiche</a:t>
            </a:r>
          </a:p>
        </p:txBody>
      </p:sp>
      <p:sp>
        <p:nvSpPr>
          <p:cNvPr id="8" name="Rectangle 18"/>
          <p:cNvSpPr/>
          <p:nvPr/>
        </p:nvSpPr>
        <p:spPr>
          <a:xfrm>
            <a:off x="1682540" y="3773610"/>
            <a:ext cx="8762999" cy="2492990"/>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Accelerometro</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err="1">
                <a:solidFill>
                  <a:srgbClr val="00467F">
                    <a:lumMod val="50000"/>
                  </a:srgbClr>
                </a:solidFill>
              </a:rPr>
              <a:t>Compatibilità</a:t>
            </a:r>
            <a:r>
              <a:rPr lang="en-US" sz="1200" b="1" dirty="0">
                <a:solidFill>
                  <a:srgbClr val="00467F">
                    <a:lumMod val="50000"/>
                  </a:srgbClr>
                </a:solidFill>
              </a:rPr>
              <a:t> MRI full body 1.5T e 3T , DF4, DF1, </a:t>
            </a:r>
            <a:r>
              <a:rPr lang="en-US" sz="1200" b="1" dirty="0" err="1">
                <a:solidFill>
                  <a:srgbClr val="00467F">
                    <a:lumMod val="50000"/>
                  </a:srgbClr>
                </a:solidFill>
              </a:rPr>
              <a:t>tutti</a:t>
            </a:r>
            <a:r>
              <a:rPr lang="en-US" sz="1200" b="1" dirty="0">
                <a:solidFill>
                  <a:srgbClr val="00467F">
                    <a:lumMod val="50000"/>
                  </a:srgbClr>
                </a:solidFill>
              </a:rPr>
              <a:t> </a:t>
            </a:r>
            <a:r>
              <a:rPr lang="en-US" sz="1200" b="1" dirty="0" err="1">
                <a:solidFill>
                  <a:srgbClr val="00467F">
                    <a:lumMod val="50000"/>
                  </a:srgbClr>
                </a:solidFill>
              </a:rPr>
              <a:t>i</a:t>
            </a:r>
            <a:r>
              <a:rPr lang="en-US" sz="1200" b="1" dirty="0">
                <a:solidFill>
                  <a:srgbClr val="00467F">
                    <a:lumMod val="50000"/>
                  </a:srgbClr>
                </a:solidFill>
              </a:rPr>
              <a:t> </a:t>
            </a:r>
            <a:r>
              <a:rPr lang="en-US" sz="1200" b="1" dirty="0" err="1">
                <a:solidFill>
                  <a:srgbClr val="00467F">
                    <a:lumMod val="50000"/>
                  </a:srgbClr>
                </a:solidFill>
              </a:rPr>
              <a:t>cateteri</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a:solidFill>
                  <a:srgbClr val="00467F">
                    <a:lumMod val="50000"/>
                  </a:srgbClr>
                </a:solidFill>
              </a:rPr>
              <a:t>Sensing auto</a:t>
            </a:r>
          </a:p>
          <a:p>
            <a:pPr marL="171450" indent="-171450">
              <a:buFont typeface="Arial" panose="020B0604020202020204" pitchFamily="34" charset="0"/>
              <a:buChar char="•"/>
            </a:pPr>
            <a:r>
              <a:rPr lang="en-US" sz="1200" b="1" dirty="0" err="1">
                <a:solidFill>
                  <a:srgbClr val="00467F">
                    <a:lumMod val="50000"/>
                  </a:srgbClr>
                </a:solidFill>
              </a:rPr>
              <a:t>Optivol</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a:solidFill>
                  <a:srgbClr val="00467F">
                    <a:lumMod val="50000"/>
                  </a:srgbClr>
                </a:solidFill>
              </a:rPr>
              <a:t>ATP prima e </a:t>
            </a:r>
            <a:r>
              <a:rPr lang="en-US" sz="1200" b="1" dirty="0" err="1">
                <a:solidFill>
                  <a:srgbClr val="00467F">
                    <a:lumMod val="50000"/>
                  </a:srgbClr>
                </a:solidFill>
              </a:rPr>
              <a:t>durante</a:t>
            </a:r>
            <a:r>
              <a:rPr lang="en-US" sz="1200" b="1" dirty="0">
                <a:solidFill>
                  <a:srgbClr val="00467F">
                    <a:lumMod val="50000"/>
                  </a:srgbClr>
                </a:solidFill>
              </a:rPr>
              <a:t> la </a:t>
            </a:r>
            <a:r>
              <a:rPr lang="en-US" sz="1200" b="1" dirty="0" err="1">
                <a:solidFill>
                  <a:srgbClr val="00467F">
                    <a:lumMod val="50000"/>
                  </a:srgbClr>
                </a:solidFill>
              </a:rPr>
              <a:t>carica</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Algoritmo</a:t>
            </a:r>
            <a:r>
              <a:rPr lang="en-US" sz="1200" b="1" dirty="0">
                <a:solidFill>
                  <a:srgbClr val="00467F">
                    <a:lumMod val="50000"/>
                  </a:srgbClr>
                </a:solidFill>
              </a:rPr>
              <a:t> di </a:t>
            </a:r>
            <a:r>
              <a:rPr lang="en-US" sz="1200" b="1" dirty="0" err="1">
                <a:solidFill>
                  <a:srgbClr val="00467F">
                    <a:lumMod val="50000"/>
                  </a:srgbClr>
                </a:solidFill>
              </a:rPr>
              <a:t>riprogrammazione</a:t>
            </a:r>
            <a:r>
              <a:rPr lang="en-US" sz="1200" b="1" dirty="0">
                <a:solidFill>
                  <a:srgbClr val="00467F">
                    <a:lumMod val="50000"/>
                  </a:srgbClr>
                </a:solidFill>
              </a:rPr>
              <a:t> </a:t>
            </a:r>
            <a:r>
              <a:rPr lang="en-US" sz="1200" b="1" dirty="0" err="1">
                <a:solidFill>
                  <a:srgbClr val="00467F">
                    <a:lumMod val="50000"/>
                  </a:srgbClr>
                </a:solidFill>
              </a:rPr>
              <a:t>automatica</a:t>
            </a:r>
            <a:r>
              <a:rPr lang="en-US" sz="1200" b="1" dirty="0">
                <a:solidFill>
                  <a:srgbClr val="00467F">
                    <a:lumMod val="50000"/>
                  </a:srgbClr>
                </a:solidFill>
              </a:rPr>
              <a:t> </a:t>
            </a:r>
            <a:r>
              <a:rPr lang="en-US" sz="1200" b="1" dirty="0" err="1">
                <a:solidFill>
                  <a:srgbClr val="00467F">
                    <a:lumMod val="50000"/>
                  </a:srgbClr>
                </a:solidFill>
              </a:rPr>
              <a:t>dei</a:t>
            </a:r>
            <a:r>
              <a:rPr lang="en-US" sz="1200" b="1" dirty="0">
                <a:solidFill>
                  <a:srgbClr val="00467F">
                    <a:lumMod val="50000"/>
                  </a:srgbClr>
                </a:solidFill>
              </a:rPr>
              <a:t> </a:t>
            </a:r>
            <a:r>
              <a:rPr lang="en-US" sz="1200" b="1" dirty="0" err="1">
                <a:solidFill>
                  <a:srgbClr val="00467F">
                    <a:lumMod val="50000"/>
                  </a:srgbClr>
                </a:solidFill>
              </a:rPr>
              <a:t>criteri</a:t>
            </a:r>
            <a:r>
              <a:rPr lang="en-US" sz="1200" b="1" dirty="0">
                <a:solidFill>
                  <a:srgbClr val="00467F">
                    <a:lumMod val="50000"/>
                  </a:srgbClr>
                </a:solidFill>
              </a:rPr>
              <a:t> di </a:t>
            </a:r>
            <a:r>
              <a:rPr lang="en-US" sz="1200" b="1" dirty="0" err="1">
                <a:solidFill>
                  <a:srgbClr val="00467F">
                    <a:lumMod val="50000"/>
                  </a:srgbClr>
                </a:solidFill>
              </a:rPr>
              <a:t>discriminazione</a:t>
            </a:r>
            <a:endParaRPr lang="en-US" sz="1200" b="1" dirty="0">
              <a:solidFill>
                <a:srgbClr val="00467F">
                  <a:lumMod val="50000"/>
                </a:srgbClr>
              </a:solidFill>
            </a:endParaRPr>
          </a:p>
          <a:p>
            <a:r>
              <a:rPr lang="en-US" sz="1200" b="1" dirty="0">
                <a:solidFill>
                  <a:srgbClr val="00467F">
                    <a:lumMod val="50000"/>
                  </a:srgbClr>
                </a:solidFill>
              </a:rPr>
              <a:t>     in </a:t>
            </a:r>
            <a:r>
              <a:rPr lang="en-US" sz="1200" b="1" dirty="0" err="1">
                <a:solidFill>
                  <a:srgbClr val="00467F">
                    <a:lumMod val="50000"/>
                  </a:srgbClr>
                </a:solidFill>
              </a:rPr>
              <a:t>caso</a:t>
            </a:r>
            <a:r>
              <a:rPr lang="en-US" sz="1200" b="1" dirty="0">
                <a:solidFill>
                  <a:srgbClr val="00467F">
                    <a:lumMod val="50000"/>
                  </a:srgbClr>
                </a:solidFill>
              </a:rPr>
              <a:t> di </a:t>
            </a:r>
            <a:r>
              <a:rPr lang="en-US" sz="1200" b="1" dirty="0" err="1">
                <a:solidFill>
                  <a:srgbClr val="00467F">
                    <a:lumMod val="50000"/>
                  </a:srgbClr>
                </a:solidFill>
              </a:rPr>
              <a:t>rumore</a:t>
            </a:r>
            <a:r>
              <a:rPr lang="en-US" sz="1200" b="1" dirty="0">
                <a:solidFill>
                  <a:srgbClr val="00467F">
                    <a:lumMod val="50000"/>
                  </a:srgbClr>
                </a:solidFill>
              </a:rPr>
              <a:t> </a:t>
            </a:r>
            <a:r>
              <a:rPr lang="en-US" sz="1200" b="1" dirty="0" err="1">
                <a:solidFill>
                  <a:srgbClr val="00467F">
                    <a:lumMod val="50000"/>
                  </a:srgbClr>
                </a:solidFill>
              </a:rPr>
              <a:t>sul</a:t>
            </a:r>
            <a:r>
              <a:rPr lang="en-US" sz="1200" b="1" dirty="0">
                <a:solidFill>
                  <a:srgbClr val="00467F">
                    <a:lumMod val="50000"/>
                  </a:srgbClr>
                </a:solidFill>
              </a:rPr>
              <a:t> </a:t>
            </a:r>
            <a:r>
              <a:rPr lang="en-US" sz="1200" b="1" dirty="0" err="1">
                <a:solidFill>
                  <a:srgbClr val="00467F">
                    <a:lumMod val="50000"/>
                  </a:srgbClr>
                </a:solidFill>
              </a:rPr>
              <a:t>catetere</a:t>
            </a:r>
            <a:r>
              <a:rPr lang="en-US" sz="1200" b="1" dirty="0">
                <a:solidFill>
                  <a:srgbClr val="00467F">
                    <a:lumMod val="50000"/>
                  </a:srgbClr>
                </a:solidFill>
              </a:rPr>
              <a:t> (LIA)</a:t>
            </a:r>
          </a:p>
          <a:p>
            <a:pPr marL="171450" indent="-171450">
              <a:buFont typeface="Arial" panose="020B0604020202020204" pitchFamily="34" charset="0"/>
              <a:buChar char="•"/>
            </a:pPr>
            <a:r>
              <a:rPr lang="en-US" sz="1200" b="1" dirty="0" err="1">
                <a:solidFill>
                  <a:srgbClr val="00467F">
                    <a:lumMod val="50000"/>
                  </a:srgbClr>
                </a:solidFill>
              </a:rPr>
              <a:t>Programmazione</a:t>
            </a:r>
            <a:r>
              <a:rPr lang="en-US" sz="1200" b="1" dirty="0">
                <a:solidFill>
                  <a:srgbClr val="00467F">
                    <a:lumMod val="50000"/>
                  </a:srgbClr>
                </a:solidFill>
              </a:rPr>
              <a:t> </a:t>
            </a:r>
            <a:r>
              <a:rPr lang="en-US" sz="1200" b="1" dirty="0" err="1">
                <a:solidFill>
                  <a:srgbClr val="00467F">
                    <a:lumMod val="50000"/>
                  </a:srgbClr>
                </a:solidFill>
              </a:rPr>
              <a:t>bipolo</a:t>
            </a:r>
            <a:r>
              <a:rPr lang="en-US" sz="1200" b="1" dirty="0">
                <a:solidFill>
                  <a:srgbClr val="00467F">
                    <a:lumMod val="50000"/>
                  </a:srgbClr>
                </a:solidFill>
              </a:rPr>
              <a:t> puro/</a:t>
            </a:r>
            <a:r>
              <a:rPr lang="en-US" sz="1200" b="1" dirty="0" err="1">
                <a:solidFill>
                  <a:srgbClr val="00467F">
                    <a:lumMod val="50000"/>
                  </a:srgbClr>
                </a:solidFill>
              </a:rPr>
              <a:t>integrato</a:t>
            </a:r>
            <a:r>
              <a:rPr lang="en-US" sz="1200" b="1" dirty="0">
                <a:solidFill>
                  <a:srgbClr val="00467F">
                    <a:lumMod val="50000"/>
                  </a:srgbClr>
                </a:solidFill>
              </a:rPr>
              <a:t> </a:t>
            </a:r>
            <a:r>
              <a:rPr lang="en-US" sz="1200" b="1" dirty="0" err="1">
                <a:solidFill>
                  <a:srgbClr val="00467F">
                    <a:lumMod val="50000"/>
                  </a:srgbClr>
                </a:solidFill>
              </a:rPr>
              <a:t>su</a:t>
            </a:r>
            <a:r>
              <a:rPr lang="en-US" sz="1200" b="1" dirty="0">
                <a:solidFill>
                  <a:srgbClr val="00467F">
                    <a:lumMod val="50000"/>
                  </a:srgbClr>
                </a:solidFill>
              </a:rPr>
              <a:t> RV</a:t>
            </a:r>
          </a:p>
          <a:p>
            <a:pPr marL="171450" indent="-171450">
              <a:buFont typeface="Arial" panose="020B0604020202020204" pitchFamily="34" charset="0"/>
              <a:buChar char="•"/>
            </a:pPr>
            <a:r>
              <a:rPr lang="en-US" sz="1200" b="1" dirty="0" err="1">
                <a:solidFill>
                  <a:srgbClr val="00467F">
                    <a:lumMod val="50000"/>
                  </a:srgbClr>
                </a:solidFill>
              </a:rPr>
              <a:t>Algoritmi</a:t>
            </a:r>
            <a:r>
              <a:rPr lang="en-US" sz="1200" b="1" dirty="0">
                <a:solidFill>
                  <a:srgbClr val="00467F">
                    <a:lumMod val="50000"/>
                  </a:srgbClr>
                </a:solidFill>
              </a:rPr>
              <a:t> di </a:t>
            </a:r>
            <a:r>
              <a:rPr lang="en-US" sz="1200" b="1" dirty="0" err="1">
                <a:solidFill>
                  <a:srgbClr val="00467F">
                    <a:lumMod val="50000"/>
                  </a:srgbClr>
                </a:solidFill>
              </a:rPr>
              <a:t>prevenzione</a:t>
            </a:r>
            <a:r>
              <a:rPr lang="en-US" sz="1200" b="1" dirty="0">
                <a:solidFill>
                  <a:srgbClr val="00467F">
                    <a:lumMod val="50000"/>
                  </a:srgbClr>
                </a:solidFill>
              </a:rPr>
              <a:t> FA (</a:t>
            </a:r>
            <a:r>
              <a:rPr lang="en-US" sz="1200" b="1" dirty="0" err="1">
                <a:solidFill>
                  <a:srgbClr val="00467F">
                    <a:lumMod val="50000"/>
                  </a:srgbClr>
                </a:solidFill>
              </a:rPr>
              <a:t>bic</a:t>
            </a:r>
            <a:r>
              <a:rPr lang="en-US" sz="1200" b="1" dirty="0">
                <a:solidFill>
                  <a:srgbClr val="00467F">
                    <a:lumMod val="50000"/>
                  </a:srgbClr>
                </a:solidFill>
              </a:rPr>
              <a:t>)</a:t>
            </a:r>
          </a:p>
          <a:p>
            <a:pPr marL="171450" indent="-171450">
              <a:buFont typeface="Arial" panose="020B0604020202020204" pitchFamily="34" charset="0"/>
              <a:buChar char="•"/>
            </a:pPr>
            <a:r>
              <a:rPr lang="en-US" sz="1200" b="1" dirty="0" err="1">
                <a:solidFill>
                  <a:srgbClr val="00467F">
                    <a:lumMod val="50000"/>
                  </a:srgbClr>
                </a:solidFill>
              </a:rPr>
              <a:t>Ampiezza</a:t>
            </a:r>
            <a:r>
              <a:rPr lang="en-US" sz="1200" b="1" dirty="0">
                <a:solidFill>
                  <a:srgbClr val="00467F">
                    <a:lumMod val="50000"/>
                  </a:srgbClr>
                </a:solidFill>
              </a:rPr>
              <a:t> </a:t>
            </a:r>
            <a:r>
              <a:rPr lang="en-US" sz="1200" b="1" dirty="0" err="1">
                <a:solidFill>
                  <a:srgbClr val="00467F">
                    <a:lumMod val="50000"/>
                  </a:srgbClr>
                </a:solidFill>
              </a:rPr>
              <a:t>impulso</a:t>
            </a:r>
            <a:r>
              <a:rPr lang="en-US" sz="1200" b="1" dirty="0">
                <a:solidFill>
                  <a:srgbClr val="00467F">
                    <a:lumMod val="50000"/>
                  </a:srgbClr>
                </a:solidFill>
              </a:rPr>
              <a:t> </a:t>
            </a:r>
            <a:r>
              <a:rPr lang="en-US" sz="1200" b="1" dirty="0" err="1">
                <a:solidFill>
                  <a:srgbClr val="00467F">
                    <a:lumMod val="50000"/>
                  </a:srgbClr>
                </a:solidFill>
              </a:rPr>
              <a:t>fino</a:t>
            </a:r>
            <a:r>
              <a:rPr lang="en-US" sz="1200" b="1" dirty="0">
                <a:solidFill>
                  <a:srgbClr val="00467F">
                    <a:lumMod val="50000"/>
                  </a:srgbClr>
                </a:solidFill>
              </a:rPr>
              <a:t> a 8 V</a:t>
            </a:r>
            <a:endParaRPr lang="en-US" sz="1200" dirty="0">
              <a:solidFill>
                <a:srgbClr val="00467F">
                  <a:lumMod val="50000"/>
                </a:srgbClr>
              </a:solidFill>
            </a:endParaRPr>
          </a:p>
          <a:p>
            <a:pPr marL="171450" indent="-171450">
              <a:buFont typeface="Arial" panose="020B0604020202020204" pitchFamily="34" charset="0"/>
              <a:buChar char="•"/>
            </a:pPr>
            <a:r>
              <a:rPr lang="en-US" sz="1200" b="1" dirty="0">
                <a:solidFill>
                  <a:srgbClr val="FF0000"/>
                </a:solidFill>
              </a:rPr>
              <a:t>40J </a:t>
            </a:r>
            <a:r>
              <a:rPr lang="en-US" sz="1200" b="1" dirty="0" err="1">
                <a:solidFill>
                  <a:srgbClr val="FF0000"/>
                </a:solidFill>
              </a:rPr>
              <a:t>erogati</a:t>
            </a:r>
            <a:r>
              <a:rPr lang="en-US" sz="1200" b="1" dirty="0">
                <a:solidFill>
                  <a:srgbClr val="FF0000"/>
                </a:solidFill>
              </a:rPr>
              <a:t> (47J </a:t>
            </a:r>
            <a:r>
              <a:rPr lang="en-US" sz="1200" b="1" dirty="0" err="1">
                <a:solidFill>
                  <a:srgbClr val="FF0000"/>
                </a:solidFill>
              </a:rPr>
              <a:t>immagazzinati</a:t>
            </a:r>
            <a:r>
              <a:rPr lang="en-US" sz="1200" b="1" dirty="0">
                <a:solidFill>
                  <a:srgbClr val="FF0000"/>
                </a:solidFill>
              </a:rPr>
              <a:t>)</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FF0000"/>
                </a:solidFill>
              </a:rPr>
              <a:t>Batteria</a:t>
            </a:r>
            <a:r>
              <a:rPr lang="en-US" sz="1200" b="1" dirty="0">
                <a:solidFill>
                  <a:srgbClr val="FF0000"/>
                </a:solidFill>
              </a:rPr>
              <a:t> 1,1Ah</a:t>
            </a:r>
          </a:p>
          <a:p>
            <a:pPr marL="171450" indent="-171450">
              <a:buFont typeface="Arial" panose="020B0604020202020204" pitchFamily="34" charset="0"/>
              <a:buChar char="•"/>
            </a:pPr>
            <a:r>
              <a:rPr lang="en-US" sz="1200" b="1" dirty="0">
                <a:solidFill>
                  <a:srgbClr val="FF0000"/>
                </a:solidFill>
              </a:rPr>
              <a:t>Bluetooth</a:t>
            </a:r>
          </a:p>
        </p:txBody>
      </p:sp>
      <p:sp>
        <p:nvSpPr>
          <p:cNvPr id="5" name="Rectangle 2"/>
          <p:cNvSpPr/>
          <p:nvPr/>
        </p:nvSpPr>
        <p:spPr>
          <a:xfrm>
            <a:off x="1676401" y="2652478"/>
            <a:ext cx="8762999" cy="461665"/>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Ins="91440"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Optivol</a:t>
            </a:r>
            <a:r>
              <a:rPr lang="en-US" sz="1200" b="1" dirty="0">
                <a:solidFill>
                  <a:srgbClr val="00467F">
                    <a:lumMod val="50000"/>
                  </a:srgbClr>
                </a:solidFill>
              </a:rPr>
              <a:t> 2.0 </a:t>
            </a:r>
            <a:endParaRPr lang="en-US" sz="1200" b="1" dirty="0">
              <a:solidFill>
                <a:srgbClr val="FF0000"/>
              </a:solidFill>
            </a:endParaRPr>
          </a:p>
          <a:p>
            <a:pPr marL="171450" indent="-171450">
              <a:buFont typeface="Arial" panose="020B0604020202020204" pitchFamily="34" charset="0"/>
              <a:buChar char="•"/>
            </a:pPr>
            <a:r>
              <a:rPr lang="en-US" sz="1200" b="1" dirty="0" err="1">
                <a:solidFill>
                  <a:srgbClr val="FF0000"/>
                </a:solidFill>
              </a:rPr>
              <a:t>iATP</a:t>
            </a:r>
            <a:endParaRPr lang="en-US" sz="1200" b="1" dirty="0">
              <a:solidFill>
                <a:srgbClr val="FF0000"/>
              </a:solidFill>
            </a:endParaRPr>
          </a:p>
        </p:txBody>
      </p:sp>
      <p:sp>
        <p:nvSpPr>
          <p:cNvPr id="6" name="Rectangle 6"/>
          <p:cNvSpPr/>
          <p:nvPr/>
        </p:nvSpPr>
        <p:spPr>
          <a:xfrm>
            <a:off x="1682539" y="3127280"/>
            <a:ext cx="8756860" cy="646331"/>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Riconoscimento</a:t>
            </a:r>
            <a:r>
              <a:rPr lang="en-US" sz="1200" b="1" dirty="0">
                <a:solidFill>
                  <a:srgbClr val="00467F">
                    <a:lumMod val="50000"/>
                  </a:srgbClr>
                </a:solidFill>
              </a:rPr>
              <a:t> AF </a:t>
            </a:r>
            <a:r>
              <a:rPr lang="en-US" sz="1200" b="1" dirty="0" err="1">
                <a:solidFill>
                  <a:srgbClr val="00467F">
                    <a:lumMod val="50000"/>
                  </a:srgbClr>
                </a:solidFill>
              </a:rPr>
              <a:t>su</a:t>
            </a:r>
            <a:r>
              <a:rPr lang="en-US" sz="1200" b="1" dirty="0">
                <a:solidFill>
                  <a:srgbClr val="00467F">
                    <a:lumMod val="50000"/>
                  </a:srgbClr>
                </a:solidFill>
              </a:rPr>
              <a:t> </a:t>
            </a:r>
            <a:r>
              <a:rPr lang="en-US" sz="1200" b="1" dirty="0" err="1">
                <a:solidFill>
                  <a:srgbClr val="00467F">
                    <a:lumMod val="50000"/>
                  </a:srgbClr>
                </a:solidFill>
              </a:rPr>
              <a:t>monocamerale</a:t>
            </a:r>
            <a:r>
              <a:rPr lang="en-US" sz="1200" b="1" dirty="0">
                <a:solidFill>
                  <a:srgbClr val="00467F">
                    <a:lumMod val="50000"/>
                  </a:srgbClr>
                </a:solidFill>
              </a:rPr>
              <a:t> (con </a:t>
            </a:r>
            <a:r>
              <a:rPr lang="en-US" sz="1200" b="1" dirty="0" err="1">
                <a:solidFill>
                  <a:srgbClr val="00467F">
                    <a:lumMod val="50000"/>
                  </a:srgbClr>
                </a:solidFill>
              </a:rPr>
              <a:t>allarmi</a:t>
            </a:r>
            <a:r>
              <a:rPr lang="en-US" sz="1200" b="1" dirty="0">
                <a:solidFill>
                  <a:srgbClr val="00467F">
                    <a:lumMod val="50000"/>
                  </a:srgbClr>
                </a:solidFill>
              </a:rPr>
              <a:t>)</a:t>
            </a:r>
          </a:p>
          <a:p>
            <a:pPr marL="171450" indent="-171450">
              <a:buFont typeface="Arial" panose="020B0604020202020204" pitchFamily="34" charset="0"/>
              <a:buChar char="•"/>
            </a:pPr>
            <a:r>
              <a:rPr lang="en-US" sz="1200" b="1" dirty="0" err="1">
                <a:solidFill>
                  <a:srgbClr val="00467F">
                    <a:lumMod val="50000"/>
                  </a:srgbClr>
                </a:solidFill>
              </a:rPr>
              <a:t>Terapie</a:t>
            </a:r>
            <a:r>
              <a:rPr lang="en-US" sz="1200" b="1" dirty="0">
                <a:solidFill>
                  <a:srgbClr val="00467F">
                    <a:lumMod val="50000"/>
                  </a:srgbClr>
                </a:solidFill>
              </a:rPr>
              <a:t> </a:t>
            </a:r>
            <a:r>
              <a:rPr lang="en-US" sz="1200" b="1" dirty="0" err="1">
                <a:solidFill>
                  <a:srgbClr val="00467F">
                    <a:lumMod val="50000"/>
                  </a:srgbClr>
                </a:solidFill>
              </a:rPr>
              <a:t>atriali</a:t>
            </a:r>
            <a:r>
              <a:rPr lang="en-US" sz="1200" b="1" dirty="0">
                <a:solidFill>
                  <a:srgbClr val="00467F">
                    <a:lumMod val="50000"/>
                  </a:srgbClr>
                </a:solidFill>
              </a:rPr>
              <a:t> </a:t>
            </a:r>
            <a:endParaRPr lang="en-US" sz="1200" dirty="0">
              <a:solidFill>
                <a:srgbClr val="FF0000"/>
              </a:solidFill>
            </a:endParaRPr>
          </a:p>
          <a:p>
            <a:endParaRPr lang="en-US" sz="1200" b="1" dirty="0">
              <a:solidFill>
                <a:srgbClr val="00467F">
                  <a:lumMod val="50000"/>
                </a:srgbClr>
              </a:solidFill>
            </a:endParaRPr>
          </a:p>
        </p:txBody>
      </p:sp>
      <p:sp>
        <p:nvSpPr>
          <p:cNvPr id="9" name="Rectangle 20"/>
          <p:cNvSpPr/>
          <p:nvPr/>
        </p:nvSpPr>
        <p:spPr>
          <a:xfrm>
            <a:off x="9414650" y="2701150"/>
            <a:ext cx="990001" cy="3539430"/>
          </a:xfrm>
          <a:prstGeom prst="rect">
            <a:avLst/>
          </a:prstGeom>
          <a:solidFill>
            <a:schemeClr val="accent5">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r>
              <a:rPr lang="en-US" sz="1400" b="1" dirty="0">
                <a:solidFill>
                  <a:srgbClr val="000000"/>
                </a:solidFill>
                <a:ea typeface="Arial Unicode MS" pitchFamily="34" charset="-128"/>
                <a:cs typeface="Arial Unicode MS" pitchFamily="34" charset="-128"/>
              </a:rPr>
              <a:t>COBALT XT </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1" name="Rectangle 27"/>
          <p:cNvSpPr/>
          <p:nvPr/>
        </p:nvSpPr>
        <p:spPr>
          <a:xfrm>
            <a:off x="8269799" y="3023453"/>
            <a:ext cx="990602" cy="3231654"/>
          </a:xfrm>
          <a:prstGeom prst="rect">
            <a:avLst/>
          </a:prstGeom>
          <a:solidFill>
            <a:schemeClr val="accent2">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r>
              <a:rPr lang="en-US" sz="1400" b="1" dirty="0">
                <a:solidFill>
                  <a:srgbClr val="000000"/>
                </a:solidFill>
                <a:ea typeface="Arial Unicode MS" pitchFamily="34" charset="-128"/>
                <a:cs typeface="Arial Unicode MS" pitchFamily="34" charset="-128"/>
              </a:rPr>
              <a:t>COBALT </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2" name="Rectangle 30"/>
          <p:cNvSpPr/>
          <p:nvPr/>
        </p:nvSpPr>
        <p:spPr>
          <a:xfrm>
            <a:off x="7143539" y="3804388"/>
            <a:ext cx="990598" cy="2462213"/>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CROME</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p:txBody>
      </p:sp>
      <p:pic>
        <p:nvPicPr>
          <p:cNvPr id="13" name="Picture 47" descr="Medtr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479" y="392515"/>
            <a:ext cx="3428999" cy="72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A7311778-16A5-CF9A-45CC-3472993A71A7}"/>
              </a:ext>
            </a:extLst>
          </p:cNvPr>
          <p:cNvPicPr>
            <a:picLocks noChangeAspect="1"/>
          </p:cNvPicPr>
          <p:nvPr/>
        </p:nvPicPr>
        <p:blipFill>
          <a:blip r:embed="rId4"/>
          <a:stretch>
            <a:fillRect/>
          </a:stretch>
        </p:blipFill>
        <p:spPr>
          <a:xfrm>
            <a:off x="10721130" y="135838"/>
            <a:ext cx="1204856" cy="619640"/>
          </a:xfrm>
          <a:prstGeom prst="rect">
            <a:avLst/>
          </a:prstGeom>
        </p:spPr>
      </p:pic>
    </p:spTree>
    <p:extLst>
      <p:ext uri="{BB962C8B-B14F-4D97-AF65-F5344CB8AC3E}">
        <p14:creationId xmlns:p14="http://schemas.microsoft.com/office/powerpoint/2010/main" val="1948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104FC1B8-6352-42E0-B362-50C931804273}"/>
              </a:ext>
            </a:extLst>
          </p:cNvPr>
          <p:cNvSpPr/>
          <p:nvPr/>
        </p:nvSpPr>
        <p:spPr>
          <a:xfrm>
            <a:off x="1625272" y="3666186"/>
            <a:ext cx="7886701" cy="2677656"/>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err="1">
                <a:solidFill>
                  <a:schemeClr val="tx1"/>
                </a:solidFill>
              </a:rPr>
              <a:t>Accelerometro</a:t>
            </a:r>
            <a:r>
              <a:rPr lang="en-US" sz="1200" b="1" dirty="0">
                <a:solidFill>
                  <a:schemeClr val="tx1"/>
                </a:solidFill>
              </a:rPr>
              <a:t>	 </a:t>
            </a:r>
          </a:p>
          <a:p>
            <a:pPr marL="171450" indent="-171450">
              <a:buFont typeface="Arial" panose="020B0604020202020204" pitchFamily="34" charset="0"/>
              <a:buChar char="•"/>
            </a:pPr>
            <a:r>
              <a:rPr lang="en-US" sz="1200" b="1" dirty="0" err="1">
                <a:solidFill>
                  <a:schemeClr val="tx1"/>
                </a:solidFill>
              </a:rPr>
              <a:t>Compatibilità</a:t>
            </a:r>
            <a:r>
              <a:rPr lang="en-US" sz="1200" b="1" dirty="0">
                <a:solidFill>
                  <a:schemeClr val="tx1"/>
                </a:solidFill>
              </a:rPr>
              <a:t> MRI full body 1.5T e 3T</a:t>
            </a:r>
          </a:p>
          <a:p>
            <a:pPr marL="171450" indent="-171450">
              <a:buFont typeface="Arial" panose="020B0604020202020204" pitchFamily="34" charset="0"/>
              <a:buChar char="•"/>
            </a:pPr>
            <a:r>
              <a:rPr lang="en-US" sz="1200" b="1" dirty="0">
                <a:solidFill>
                  <a:schemeClr val="tx1"/>
                </a:solidFill>
              </a:rPr>
              <a:t>Sensing auto</a:t>
            </a:r>
          </a:p>
          <a:p>
            <a:pPr marL="171450" indent="-171450">
              <a:buFont typeface="Arial" panose="020B0604020202020204" pitchFamily="34" charset="0"/>
              <a:buChar char="•"/>
            </a:pPr>
            <a:r>
              <a:rPr lang="en-US" sz="1200" b="1" dirty="0">
                <a:solidFill>
                  <a:schemeClr val="tx1"/>
                </a:solidFill>
              </a:rPr>
              <a:t>ATP prima e </a:t>
            </a:r>
            <a:r>
              <a:rPr lang="en-US" sz="1200" b="1" dirty="0" err="1">
                <a:solidFill>
                  <a:schemeClr val="tx1"/>
                </a:solidFill>
              </a:rPr>
              <a:t>durante</a:t>
            </a:r>
            <a:r>
              <a:rPr lang="en-US" sz="1200" b="1" dirty="0">
                <a:solidFill>
                  <a:schemeClr val="tx1"/>
                </a:solidFill>
              </a:rPr>
              <a:t> la </a:t>
            </a:r>
            <a:r>
              <a:rPr lang="en-US" sz="1200" b="1" dirty="0" err="1">
                <a:solidFill>
                  <a:schemeClr val="tx1"/>
                </a:solidFill>
              </a:rPr>
              <a:t>carica</a:t>
            </a:r>
            <a:endParaRPr lang="en-US" sz="1200" b="1" dirty="0">
              <a:solidFill>
                <a:schemeClr val="tx1"/>
              </a:solidFill>
            </a:endParaRPr>
          </a:p>
          <a:p>
            <a:pPr marL="171450" indent="-171450">
              <a:buFont typeface="Arial" panose="020B0604020202020204" pitchFamily="34" charset="0"/>
              <a:buChar char="•"/>
            </a:pPr>
            <a:r>
              <a:rPr lang="en-US" sz="1200" b="1" dirty="0">
                <a:solidFill>
                  <a:schemeClr val="tx1"/>
                </a:solidFill>
              </a:rPr>
              <a:t>10 </a:t>
            </a:r>
            <a:r>
              <a:rPr lang="en-US" sz="1200" b="1" dirty="0" err="1">
                <a:solidFill>
                  <a:schemeClr val="tx1"/>
                </a:solidFill>
              </a:rPr>
              <a:t>configurazioni</a:t>
            </a:r>
            <a:r>
              <a:rPr lang="en-US" sz="1200" b="1" dirty="0">
                <a:solidFill>
                  <a:schemeClr val="tx1"/>
                </a:solidFill>
              </a:rPr>
              <a:t> </a:t>
            </a:r>
            <a:r>
              <a:rPr lang="en-US" sz="1200" b="1" dirty="0" err="1">
                <a:solidFill>
                  <a:schemeClr val="tx1"/>
                </a:solidFill>
              </a:rPr>
              <a:t>stimolazione</a:t>
            </a:r>
            <a:r>
              <a:rPr lang="en-US" sz="1200" b="1" dirty="0">
                <a:solidFill>
                  <a:schemeClr val="tx1"/>
                </a:solidFill>
              </a:rPr>
              <a:t> sinistra (</a:t>
            </a:r>
            <a:r>
              <a:rPr lang="en-US" sz="1200" b="1" dirty="0" err="1">
                <a:solidFill>
                  <a:schemeClr val="tx1"/>
                </a:solidFill>
              </a:rPr>
              <a:t>quadripolare</a:t>
            </a:r>
            <a:r>
              <a:rPr lang="en-US" sz="1200" b="1" dirty="0">
                <a:solidFill>
                  <a:schemeClr val="tx1"/>
                </a:solidFill>
              </a:rPr>
              <a:t>)</a:t>
            </a:r>
          </a:p>
          <a:p>
            <a:pPr marL="171450" indent="-171450">
              <a:buFont typeface="Arial" panose="020B0604020202020204" pitchFamily="34" charset="0"/>
              <a:buChar char="•"/>
            </a:pPr>
            <a:r>
              <a:rPr lang="en-US" sz="1200" b="1" dirty="0" err="1">
                <a:solidFill>
                  <a:schemeClr val="tx1"/>
                </a:solidFill>
              </a:rPr>
              <a:t>Algoritmo</a:t>
            </a:r>
            <a:r>
              <a:rPr lang="en-US" sz="1200" b="1" dirty="0">
                <a:solidFill>
                  <a:schemeClr val="tx1"/>
                </a:solidFill>
              </a:rPr>
              <a:t> </a:t>
            </a:r>
            <a:r>
              <a:rPr lang="en-US" sz="1200" b="1" dirty="0" err="1">
                <a:solidFill>
                  <a:schemeClr val="tx1"/>
                </a:solidFill>
              </a:rPr>
              <a:t>ottimizzazione</a:t>
            </a:r>
            <a:r>
              <a:rPr lang="en-US" sz="1200" b="1" dirty="0">
                <a:solidFill>
                  <a:schemeClr val="tx1"/>
                </a:solidFill>
              </a:rPr>
              <a:t> </a:t>
            </a:r>
            <a:r>
              <a:rPr lang="en-US" sz="1200" b="1" dirty="0" err="1">
                <a:solidFill>
                  <a:schemeClr val="tx1"/>
                </a:solidFill>
              </a:rPr>
              <a:t>ritardo</a:t>
            </a:r>
            <a:r>
              <a:rPr lang="en-US" sz="1200" b="1" dirty="0">
                <a:solidFill>
                  <a:schemeClr val="tx1"/>
                </a:solidFill>
              </a:rPr>
              <a:t> AV e VV con </a:t>
            </a:r>
            <a:r>
              <a:rPr lang="en-US" sz="1200" b="1" dirty="0" err="1">
                <a:solidFill>
                  <a:schemeClr val="tx1"/>
                </a:solidFill>
              </a:rPr>
              <a:t>programmatore</a:t>
            </a:r>
            <a:r>
              <a:rPr lang="en-US" sz="1200" b="1" dirty="0">
                <a:solidFill>
                  <a:schemeClr val="tx1"/>
                </a:solidFill>
              </a:rPr>
              <a:t> (</a:t>
            </a:r>
            <a:r>
              <a:rPr lang="en-US" sz="1200" b="1" dirty="0" err="1">
                <a:solidFill>
                  <a:schemeClr val="tx1"/>
                </a:solidFill>
              </a:rPr>
              <a:t>QuickOpt</a:t>
            </a:r>
            <a:r>
              <a:rPr lang="en-US" sz="1200" b="1" dirty="0">
                <a:solidFill>
                  <a:schemeClr val="tx1"/>
                </a:solidFill>
              </a:rPr>
              <a:t>)</a:t>
            </a:r>
          </a:p>
          <a:p>
            <a:pPr marL="171450" indent="-171450">
              <a:buFont typeface="Arial" panose="020B0604020202020204" pitchFamily="34" charset="0"/>
              <a:buChar char="•"/>
            </a:pPr>
            <a:r>
              <a:rPr lang="en-US" sz="1200" b="1" dirty="0">
                <a:solidFill>
                  <a:schemeClr val="tx1"/>
                </a:solidFill>
              </a:rPr>
              <a:t>Secure Sense e Dynamic Noise TX)</a:t>
            </a:r>
          </a:p>
          <a:p>
            <a:pPr marL="171450" indent="-171450">
              <a:buFont typeface="Arial" panose="020B0604020202020204" pitchFamily="34" charset="0"/>
              <a:buChar char="•"/>
            </a:pPr>
            <a:r>
              <a:rPr lang="en-US" sz="1200" b="1" dirty="0">
                <a:solidFill>
                  <a:schemeClr val="tx1"/>
                </a:solidFill>
              </a:rPr>
              <a:t>40J </a:t>
            </a:r>
            <a:r>
              <a:rPr lang="en-US" sz="1200" b="1" dirty="0" err="1">
                <a:solidFill>
                  <a:schemeClr val="tx1"/>
                </a:solidFill>
              </a:rPr>
              <a:t>erogati</a:t>
            </a:r>
            <a:r>
              <a:rPr lang="en-US" sz="1200" b="1" dirty="0">
                <a:solidFill>
                  <a:schemeClr val="tx1"/>
                </a:solidFill>
              </a:rPr>
              <a:t> (45J </a:t>
            </a:r>
            <a:r>
              <a:rPr lang="en-US" sz="1200" b="1" dirty="0" err="1">
                <a:solidFill>
                  <a:schemeClr val="tx1"/>
                </a:solidFill>
              </a:rPr>
              <a:t>immagazzinati</a:t>
            </a:r>
            <a:r>
              <a:rPr lang="en-US" sz="1200" b="1" dirty="0">
                <a:solidFill>
                  <a:schemeClr val="tx1"/>
                </a:solidFill>
              </a:rPr>
              <a:t>)</a:t>
            </a:r>
          </a:p>
          <a:p>
            <a:pPr marL="171450" indent="-171450">
              <a:buFont typeface="Arial" panose="020B0604020202020204" pitchFamily="34" charset="0"/>
              <a:buChar char="•"/>
            </a:pPr>
            <a:r>
              <a:rPr lang="en-US" sz="1200" b="1" dirty="0">
                <a:solidFill>
                  <a:schemeClr val="tx1"/>
                </a:solidFill>
              </a:rPr>
              <a:t>VIP (</a:t>
            </a:r>
            <a:r>
              <a:rPr lang="en-US" sz="1200" b="1" dirty="0" err="1">
                <a:solidFill>
                  <a:schemeClr val="tx1"/>
                </a:solidFill>
              </a:rPr>
              <a:t>isteresi</a:t>
            </a:r>
            <a:r>
              <a:rPr lang="en-US" sz="1200" b="1" dirty="0">
                <a:solidFill>
                  <a:schemeClr val="tx1"/>
                </a:solidFill>
              </a:rPr>
              <a:t> AV per </a:t>
            </a:r>
            <a:r>
              <a:rPr lang="en-US" sz="1200" b="1" dirty="0" err="1">
                <a:solidFill>
                  <a:schemeClr val="tx1"/>
                </a:solidFill>
              </a:rPr>
              <a:t>minimizzazione</a:t>
            </a:r>
            <a:r>
              <a:rPr lang="en-US" sz="1200" b="1" dirty="0">
                <a:solidFill>
                  <a:schemeClr val="tx1"/>
                </a:solidFill>
              </a:rPr>
              <a:t> pacing DR)</a:t>
            </a:r>
          </a:p>
          <a:p>
            <a:pPr marL="171450" indent="-171450">
              <a:buFont typeface="Arial" panose="020B0604020202020204" pitchFamily="34" charset="0"/>
              <a:buChar char="•"/>
            </a:pPr>
            <a:r>
              <a:rPr lang="en-US" sz="1200" b="1" dirty="0">
                <a:solidFill>
                  <a:schemeClr val="tx1"/>
                </a:solidFill>
              </a:rPr>
              <a:t>EGM 15 min 3 </a:t>
            </a:r>
            <a:r>
              <a:rPr lang="en-US" sz="1200" b="1" dirty="0" err="1">
                <a:solidFill>
                  <a:schemeClr val="tx1"/>
                </a:solidFill>
              </a:rPr>
              <a:t>canali</a:t>
            </a:r>
            <a:endParaRPr lang="en-US" sz="1200" b="1" dirty="0">
              <a:solidFill>
                <a:schemeClr val="tx1"/>
              </a:solidFill>
            </a:endParaRPr>
          </a:p>
          <a:p>
            <a:pPr marL="171450" indent="-171450">
              <a:buFont typeface="Arial" panose="020B0604020202020204" pitchFamily="34" charset="0"/>
              <a:buChar char="•"/>
            </a:pPr>
            <a:r>
              <a:rPr lang="en-US" sz="1200" b="1" dirty="0">
                <a:solidFill>
                  <a:schemeClr val="tx1"/>
                </a:solidFill>
              </a:rPr>
              <a:t>Sync AV (</a:t>
            </a:r>
            <a:r>
              <a:rPr lang="en-US" sz="1200" b="1" dirty="0" err="1">
                <a:solidFill>
                  <a:schemeClr val="tx1"/>
                </a:solidFill>
              </a:rPr>
              <a:t>ottimizzazionwe</a:t>
            </a:r>
            <a:r>
              <a:rPr lang="en-US" sz="1200" b="1" dirty="0">
                <a:solidFill>
                  <a:schemeClr val="tx1"/>
                </a:solidFill>
              </a:rPr>
              <a:t> </a:t>
            </a:r>
            <a:r>
              <a:rPr lang="en-US" sz="1200" b="1" dirty="0" err="1">
                <a:solidFill>
                  <a:schemeClr val="tx1"/>
                </a:solidFill>
              </a:rPr>
              <a:t>dinamica</a:t>
            </a:r>
            <a:r>
              <a:rPr lang="en-US" sz="1200" b="1" dirty="0">
                <a:solidFill>
                  <a:schemeClr val="tx1"/>
                </a:solidFill>
              </a:rPr>
              <a:t> AV)</a:t>
            </a:r>
          </a:p>
          <a:p>
            <a:pPr marL="171450" indent="-171450">
              <a:buFont typeface="Arial" panose="020B0604020202020204" pitchFamily="34" charset="0"/>
              <a:buChar char="•"/>
            </a:pPr>
            <a:r>
              <a:rPr lang="en-US" sz="1200" b="1" dirty="0">
                <a:solidFill>
                  <a:srgbClr val="FF0000"/>
                </a:solidFill>
              </a:rPr>
              <a:t>Bluetooth</a:t>
            </a:r>
          </a:p>
          <a:p>
            <a:pPr marL="171450" indent="-171450">
              <a:buFont typeface="Arial" panose="020B0604020202020204" pitchFamily="34" charset="0"/>
              <a:buChar char="•"/>
            </a:pPr>
            <a:r>
              <a:rPr lang="en-US" sz="1200" b="1" dirty="0" err="1">
                <a:solidFill>
                  <a:srgbClr val="FF0000"/>
                </a:solidFill>
              </a:rPr>
              <a:t>Allarme</a:t>
            </a:r>
            <a:r>
              <a:rPr lang="en-US" sz="1200" b="1" dirty="0">
                <a:solidFill>
                  <a:srgbClr val="FF0000"/>
                </a:solidFill>
              </a:rPr>
              <a:t> </a:t>
            </a:r>
            <a:r>
              <a:rPr lang="en-US" sz="1200" b="1" dirty="0" err="1">
                <a:solidFill>
                  <a:srgbClr val="FF0000"/>
                </a:solidFill>
              </a:rPr>
              <a:t>sonoro</a:t>
            </a:r>
            <a:r>
              <a:rPr lang="en-US" sz="1200" b="1" dirty="0">
                <a:solidFill>
                  <a:srgbClr val="FF0000"/>
                </a:solidFill>
              </a:rPr>
              <a:t> </a:t>
            </a:r>
          </a:p>
          <a:p>
            <a:pPr marL="171450" indent="-171450">
              <a:buFont typeface="Arial" panose="020B0604020202020204" pitchFamily="34" charset="0"/>
              <a:buChar char="•"/>
            </a:pPr>
            <a:endParaRPr lang="en-US" sz="1200" b="1" dirty="0">
              <a:solidFill>
                <a:srgbClr val="FF0000"/>
              </a:solidFill>
            </a:endParaRPr>
          </a:p>
        </p:txBody>
      </p:sp>
      <p:sp>
        <p:nvSpPr>
          <p:cNvPr id="5" name="Rectangle 2">
            <a:extLst>
              <a:ext uri="{FF2B5EF4-FFF2-40B4-BE49-F238E27FC236}">
                <a16:creationId xmlns:a16="http://schemas.microsoft.com/office/drawing/2014/main" id="{91814EEF-DF5F-4661-883E-3A4F9BCD3B6E}"/>
              </a:ext>
            </a:extLst>
          </p:cNvPr>
          <p:cNvSpPr/>
          <p:nvPr/>
        </p:nvSpPr>
        <p:spPr>
          <a:xfrm>
            <a:off x="1625271" y="1367709"/>
            <a:ext cx="8114674" cy="2308324"/>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Ins="91440" rtlCol="0" anchor="ctr">
            <a:spAutoFit/>
          </a:bodyPr>
          <a:lstStyle/>
          <a:p>
            <a:pPr marL="171450" indent="-171450">
              <a:buFont typeface="Arial" panose="020B0604020202020204" pitchFamily="34" charset="0"/>
              <a:buChar char="•"/>
            </a:pPr>
            <a:r>
              <a:rPr lang="en-US" sz="1200" b="1" dirty="0">
                <a:solidFill>
                  <a:schemeClr val="tx1"/>
                </a:solidFill>
              </a:rPr>
              <a:t>AF suppression (DR e CRTD)</a:t>
            </a:r>
          </a:p>
          <a:p>
            <a:pPr marL="171450" indent="-171450">
              <a:buFont typeface="Arial" panose="020B0604020202020204" pitchFamily="34" charset="0"/>
              <a:buChar char="•"/>
            </a:pPr>
            <a:r>
              <a:rPr lang="en-US" sz="1200" b="1" dirty="0" err="1">
                <a:solidFill>
                  <a:schemeClr val="tx1"/>
                </a:solidFill>
              </a:rPr>
              <a:t>Corvue</a:t>
            </a:r>
            <a:r>
              <a:rPr lang="en-US" sz="1200" b="1" dirty="0">
                <a:solidFill>
                  <a:schemeClr val="tx1"/>
                </a:solidFill>
              </a:rPr>
              <a:t> (</a:t>
            </a:r>
            <a:r>
              <a:rPr lang="en-US" sz="1200" b="1" dirty="0" err="1">
                <a:solidFill>
                  <a:schemeClr val="tx1"/>
                </a:solidFill>
              </a:rPr>
              <a:t>impedenza</a:t>
            </a:r>
            <a:r>
              <a:rPr lang="en-US" sz="1200" b="1" dirty="0">
                <a:solidFill>
                  <a:schemeClr val="tx1"/>
                </a:solidFill>
              </a:rPr>
              <a:t> </a:t>
            </a:r>
            <a:r>
              <a:rPr lang="en-US" sz="1200" b="1" dirty="0" err="1">
                <a:solidFill>
                  <a:schemeClr val="tx1"/>
                </a:solidFill>
              </a:rPr>
              <a:t>toracica</a:t>
            </a:r>
            <a:r>
              <a:rPr lang="en-US" sz="1200" b="1" dirty="0">
                <a:solidFill>
                  <a:schemeClr val="tx1"/>
                </a:solidFill>
              </a:rPr>
              <a:t>)</a:t>
            </a:r>
          </a:p>
          <a:p>
            <a:pPr marL="171450" indent="-171450">
              <a:buFont typeface="Arial" panose="020B0604020202020204" pitchFamily="34" charset="0"/>
              <a:buChar char="•"/>
            </a:pPr>
            <a:r>
              <a:rPr lang="en-US" sz="1200" b="1" dirty="0">
                <a:solidFill>
                  <a:schemeClr val="tx1"/>
                </a:solidFill>
              </a:rPr>
              <a:t>MPP (126 </a:t>
            </a:r>
            <a:r>
              <a:rPr lang="en-US" sz="1200" b="1" dirty="0" err="1">
                <a:solidFill>
                  <a:schemeClr val="tx1"/>
                </a:solidFill>
              </a:rPr>
              <a:t>opzioni</a:t>
            </a:r>
            <a:r>
              <a:rPr lang="en-US" sz="1200" b="1" dirty="0">
                <a:solidFill>
                  <a:schemeClr val="tx1"/>
                </a:solidFill>
              </a:rPr>
              <a:t> di </a:t>
            </a:r>
            <a:r>
              <a:rPr lang="en-US" sz="1200" b="1" dirty="0" err="1">
                <a:solidFill>
                  <a:schemeClr val="tx1"/>
                </a:solidFill>
              </a:rPr>
              <a:t>stimolazione</a:t>
            </a:r>
            <a:r>
              <a:rPr lang="en-US" sz="1200" b="1" dirty="0">
                <a:solidFill>
                  <a:schemeClr val="tx1"/>
                </a:solidFill>
              </a:rPr>
              <a:t>)</a:t>
            </a:r>
          </a:p>
          <a:p>
            <a:pPr marL="171450" indent="-171450">
              <a:buFont typeface="Arial" panose="020B0604020202020204" pitchFamily="34" charset="0"/>
              <a:buChar char="•"/>
            </a:pPr>
            <a:r>
              <a:rPr lang="en-US" sz="1200" b="1" dirty="0">
                <a:solidFill>
                  <a:schemeClr val="tx1"/>
                </a:solidFill>
              </a:rPr>
              <a:t>EGM 30 min 3 </a:t>
            </a:r>
            <a:r>
              <a:rPr lang="en-US" sz="1200" b="1" dirty="0" err="1">
                <a:solidFill>
                  <a:schemeClr val="tx1"/>
                </a:solidFill>
              </a:rPr>
              <a:t>canali</a:t>
            </a:r>
            <a:endParaRPr lang="en-US" sz="1200" b="1" dirty="0">
              <a:solidFill>
                <a:schemeClr val="tx1"/>
              </a:solidFill>
            </a:endParaRPr>
          </a:p>
          <a:p>
            <a:pPr marL="171450" indent="-171450">
              <a:buFont typeface="Arial" panose="020B0604020202020204" pitchFamily="34" charset="0"/>
              <a:buChar char="•"/>
            </a:pPr>
            <a:r>
              <a:rPr lang="en-US" sz="1200" b="1" dirty="0">
                <a:solidFill>
                  <a:schemeClr val="tx1"/>
                </a:solidFill>
              </a:rPr>
              <a:t>13 </a:t>
            </a:r>
            <a:r>
              <a:rPr lang="en-US" sz="1200" b="1" dirty="0" err="1">
                <a:solidFill>
                  <a:schemeClr val="tx1"/>
                </a:solidFill>
              </a:rPr>
              <a:t>configurazioni</a:t>
            </a:r>
            <a:r>
              <a:rPr lang="en-US" sz="1200" b="1" dirty="0">
                <a:solidFill>
                  <a:schemeClr val="tx1"/>
                </a:solidFill>
              </a:rPr>
              <a:t> </a:t>
            </a:r>
            <a:r>
              <a:rPr lang="en-US" sz="1200" b="1" dirty="0" err="1">
                <a:solidFill>
                  <a:schemeClr val="tx1"/>
                </a:solidFill>
              </a:rPr>
              <a:t>stimolazione</a:t>
            </a:r>
            <a:r>
              <a:rPr lang="en-US" sz="1200" b="1" dirty="0">
                <a:solidFill>
                  <a:schemeClr val="tx1"/>
                </a:solidFill>
              </a:rPr>
              <a:t> sinistra (</a:t>
            </a:r>
            <a:r>
              <a:rPr lang="en-US" sz="1200" b="1" dirty="0" err="1">
                <a:solidFill>
                  <a:schemeClr val="tx1"/>
                </a:solidFill>
              </a:rPr>
              <a:t>quadripolare</a:t>
            </a:r>
            <a:r>
              <a:rPr lang="en-US" sz="1200" b="1" dirty="0">
                <a:solidFill>
                  <a:schemeClr val="tx1"/>
                </a:solidFill>
              </a:rPr>
              <a:t>)</a:t>
            </a:r>
          </a:p>
          <a:p>
            <a:pPr marL="171450" indent="-171450">
              <a:buFont typeface="Arial" panose="020B0604020202020204" pitchFamily="34" charset="0"/>
              <a:buChar char="•"/>
            </a:pPr>
            <a:r>
              <a:rPr lang="en-US" sz="1200" b="1" dirty="0" err="1">
                <a:solidFill>
                  <a:schemeClr val="tx1"/>
                </a:solidFill>
              </a:rPr>
              <a:t>Biv</a:t>
            </a:r>
            <a:r>
              <a:rPr lang="en-US" sz="1200" b="1" dirty="0">
                <a:solidFill>
                  <a:schemeClr val="tx1"/>
                </a:solidFill>
              </a:rPr>
              <a:t> Pacing </a:t>
            </a:r>
            <a:r>
              <a:rPr lang="en-US" sz="1200" b="1" dirty="0" err="1">
                <a:solidFill>
                  <a:schemeClr val="tx1"/>
                </a:solidFill>
              </a:rPr>
              <a:t>durante</a:t>
            </a:r>
            <a:r>
              <a:rPr lang="en-US" sz="1200" b="1" dirty="0">
                <a:solidFill>
                  <a:schemeClr val="tx1"/>
                </a:solidFill>
              </a:rPr>
              <a:t> MRI</a:t>
            </a:r>
          </a:p>
          <a:p>
            <a:pPr marL="171450" indent="-171450">
              <a:buFont typeface="Arial" panose="020B0604020202020204" pitchFamily="34" charset="0"/>
              <a:buChar char="•"/>
            </a:pPr>
            <a:r>
              <a:rPr lang="en-US" sz="1200" b="1" dirty="0">
                <a:solidFill>
                  <a:srgbClr val="FF0000"/>
                </a:solidFill>
              </a:rPr>
              <a:t>Heart In Focus</a:t>
            </a:r>
          </a:p>
          <a:p>
            <a:pPr marL="171450" indent="-171450">
              <a:buFont typeface="Arial" panose="020B0604020202020204" pitchFamily="34" charset="0"/>
              <a:buChar char="•"/>
            </a:pPr>
            <a:r>
              <a:rPr lang="en-US" sz="1200" b="1" dirty="0" err="1">
                <a:solidFill>
                  <a:schemeClr val="tx1"/>
                </a:solidFill>
              </a:rPr>
              <a:t>SyncAv</a:t>
            </a:r>
            <a:r>
              <a:rPr lang="en-US" sz="1200" b="1" dirty="0">
                <a:solidFill>
                  <a:schemeClr val="tx1"/>
                </a:solidFill>
              </a:rPr>
              <a:t> Plus</a:t>
            </a:r>
          </a:p>
          <a:p>
            <a:endParaRPr lang="en-US" sz="1200" b="1" dirty="0">
              <a:solidFill>
                <a:schemeClr val="tx1"/>
              </a:solidFill>
            </a:endParaRPr>
          </a:p>
          <a:p>
            <a:pPr marL="171450" indent="-171450">
              <a:buFont typeface="Arial" panose="020B0604020202020204" pitchFamily="34" charset="0"/>
              <a:buChar char="•"/>
            </a:pPr>
            <a:endParaRPr lang="en-US" sz="1200" b="1" dirty="0">
              <a:solidFill>
                <a:srgbClr val="FF0000"/>
              </a:solidFill>
            </a:endParaRPr>
          </a:p>
          <a:p>
            <a:pPr marL="171450" indent="-171450">
              <a:buFont typeface="Arial" panose="020B0604020202020204" pitchFamily="34" charset="0"/>
              <a:buChar char="•"/>
            </a:pPr>
            <a:endParaRPr lang="en-US" sz="1200" b="1" dirty="0">
              <a:solidFill>
                <a:srgbClr val="FF0000"/>
              </a:solidFill>
            </a:endParaRPr>
          </a:p>
          <a:p>
            <a:pPr marL="171450" indent="-171450">
              <a:buFont typeface="Arial" panose="020B0604020202020204" pitchFamily="34" charset="0"/>
              <a:buChar char="•"/>
            </a:pPr>
            <a:endParaRPr lang="en-US" sz="1200" b="1" dirty="0">
              <a:solidFill>
                <a:srgbClr val="FF0000"/>
              </a:solidFill>
            </a:endParaRPr>
          </a:p>
        </p:txBody>
      </p:sp>
      <p:sp>
        <p:nvSpPr>
          <p:cNvPr id="8" name="Rectangle 27">
            <a:extLst>
              <a:ext uri="{FF2B5EF4-FFF2-40B4-BE49-F238E27FC236}">
                <a16:creationId xmlns:a16="http://schemas.microsoft.com/office/drawing/2014/main" id="{F6C90C9E-8676-49A5-9574-AD9CC347A064}"/>
              </a:ext>
            </a:extLst>
          </p:cNvPr>
          <p:cNvSpPr/>
          <p:nvPr/>
        </p:nvSpPr>
        <p:spPr>
          <a:xfrm>
            <a:off x="8305800" y="1401065"/>
            <a:ext cx="1434144" cy="4955203"/>
          </a:xfrm>
          <a:prstGeom prst="rect">
            <a:avLst/>
          </a:prstGeom>
          <a:solidFill>
            <a:schemeClr val="accent2">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r>
              <a:rPr lang="en-US" sz="1400" b="1" dirty="0">
                <a:solidFill>
                  <a:srgbClr val="000000"/>
                </a:solidFill>
                <a:ea typeface="Arial Unicode MS" pitchFamily="34" charset="-128"/>
                <a:cs typeface="Arial Unicode MS" pitchFamily="34" charset="-128"/>
              </a:rPr>
              <a:t>GALLANT</a:t>
            </a:r>
          </a:p>
          <a:p>
            <a:pPr algn="ctr">
              <a:buSzPct val="65000"/>
              <a:defRPr/>
            </a:pPr>
            <a:r>
              <a:rPr lang="en-US" sz="1400" b="1" dirty="0">
                <a:solidFill>
                  <a:srgbClr val="000000"/>
                </a:solidFill>
                <a:ea typeface="Arial Unicode MS" pitchFamily="34" charset="-128"/>
                <a:cs typeface="Arial Unicode MS" pitchFamily="34" charset="-128"/>
              </a:rPr>
              <a:t>AVANT</a:t>
            </a:r>
          </a:p>
          <a:p>
            <a:pPr algn="ctr">
              <a:buSzPct val="65000"/>
              <a:defRPr/>
            </a:pPr>
            <a:r>
              <a:rPr lang="en-US" sz="1400" b="1" dirty="0">
                <a:solidFill>
                  <a:srgbClr val="000000"/>
                </a:solidFill>
                <a:ea typeface="Arial Unicode MS" pitchFamily="34" charset="-128"/>
                <a:cs typeface="Arial Unicode MS" pitchFamily="34" charset="-128"/>
              </a:rPr>
              <a:t>NEUTRINO NXT</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9" name="Rectangle 30">
            <a:extLst>
              <a:ext uri="{FF2B5EF4-FFF2-40B4-BE49-F238E27FC236}">
                <a16:creationId xmlns:a16="http://schemas.microsoft.com/office/drawing/2014/main" id="{FCBB0A3A-17FF-4A10-9DAE-00B3125C97E8}"/>
              </a:ext>
            </a:extLst>
          </p:cNvPr>
          <p:cNvSpPr/>
          <p:nvPr/>
        </p:nvSpPr>
        <p:spPr>
          <a:xfrm>
            <a:off x="6885458" y="3657600"/>
            <a:ext cx="1344143" cy="2677656"/>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ENTRANT</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p:txBody>
      </p:sp>
      <p:pic>
        <p:nvPicPr>
          <p:cNvPr id="13" name="Segnaposto contenuto 4">
            <a:extLst>
              <a:ext uri="{FF2B5EF4-FFF2-40B4-BE49-F238E27FC236}">
                <a16:creationId xmlns:a16="http://schemas.microsoft.com/office/drawing/2014/main" id="{611FD943-DA82-40B1-ACA8-09FF0308F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271" y="185822"/>
            <a:ext cx="2438400" cy="975360"/>
          </a:xfrm>
          <a:prstGeom prst="rect">
            <a:avLst/>
          </a:prstGeom>
        </p:spPr>
      </p:pic>
      <p:sp>
        <p:nvSpPr>
          <p:cNvPr id="7" name="Titolo 6">
            <a:extLst>
              <a:ext uri="{FF2B5EF4-FFF2-40B4-BE49-F238E27FC236}">
                <a16:creationId xmlns:a16="http://schemas.microsoft.com/office/drawing/2014/main" id="{32FE0476-03E4-47D9-89CD-F64DFEA02799}"/>
              </a:ext>
            </a:extLst>
          </p:cNvPr>
          <p:cNvSpPr>
            <a:spLocks noGrp="1"/>
          </p:cNvSpPr>
          <p:nvPr>
            <p:ph type="title"/>
          </p:nvPr>
        </p:nvSpPr>
        <p:spPr>
          <a:xfrm>
            <a:off x="3846983" y="316892"/>
            <a:ext cx="7629156" cy="844290"/>
          </a:xfrm>
        </p:spPr>
        <p:txBody>
          <a:bodyPr>
            <a:normAutofit/>
          </a:bodyPr>
          <a:lstStyle/>
          <a:p>
            <a:r>
              <a:rPr lang="it-IT" sz="2400" b="1" dirty="0">
                <a:solidFill>
                  <a:srgbClr val="C00000"/>
                </a:solidFill>
              </a:rPr>
              <a:t>defibrillatori </a:t>
            </a:r>
            <a:r>
              <a:rPr lang="it-IT" sz="2400" b="1" dirty="0" err="1">
                <a:solidFill>
                  <a:srgbClr val="C00000"/>
                </a:solidFill>
              </a:rPr>
              <a:t>cardioverter</a:t>
            </a:r>
            <a:r>
              <a:rPr lang="it-IT" sz="2400" b="1" dirty="0">
                <a:solidFill>
                  <a:srgbClr val="C00000"/>
                </a:solidFill>
              </a:rPr>
              <a:t> impiantabili</a:t>
            </a:r>
            <a:r>
              <a:rPr lang="it-IT" sz="2400" dirty="0">
                <a:solidFill>
                  <a:srgbClr val="C00000"/>
                </a:solidFill>
              </a:rPr>
              <a:t> (ICD) </a:t>
            </a:r>
            <a:r>
              <a:rPr lang="it-IT" sz="2400" b="1" i="1" dirty="0">
                <a:solidFill>
                  <a:srgbClr val="C00000"/>
                </a:solidFill>
              </a:rPr>
              <a:t>caratteristiche</a:t>
            </a:r>
            <a:endParaRPr lang="it-IT" sz="2400" b="1" dirty="0">
              <a:solidFill>
                <a:srgbClr val="C00000"/>
              </a:solidFill>
            </a:endParaRPr>
          </a:p>
        </p:txBody>
      </p:sp>
      <p:pic>
        <p:nvPicPr>
          <p:cNvPr id="10" name="Immagine 9">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873711" y="7072"/>
            <a:ext cx="1204856" cy="619640"/>
          </a:xfrm>
          <a:prstGeom prst="rect">
            <a:avLst/>
          </a:prstGeom>
        </p:spPr>
      </p:pic>
    </p:spTree>
    <p:extLst>
      <p:ext uri="{BB962C8B-B14F-4D97-AF65-F5344CB8AC3E}">
        <p14:creationId xmlns:p14="http://schemas.microsoft.com/office/powerpoint/2010/main" val="130947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3366" y="636317"/>
            <a:ext cx="5720593" cy="685800"/>
          </a:xfrm>
        </p:spPr>
        <p:txBody>
          <a:bodyPr vert="horz" lIns="91440" tIns="45720" rIns="91440" bIns="45720" rtlCol="0" anchor="b" anchorCtr="0">
            <a:noAutofit/>
          </a:bodyPr>
          <a:lstStyle/>
          <a:p>
            <a:r>
              <a:rPr lang="it-IT" sz="2800" b="1" dirty="0">
                <a:solidFill>
                  <a:srgbClr val="C00000"/>
                </a:solidFill>
              </a:rPr>
              <a:t>defibrillatori </a:t>
            </a:r>
            <a:r>
              <a:rPr lang="it-IT" sz="2800" b="1" dirty="0" err="1">
                <a:solidFill>
                  <a:srgbClr val="C00000"/>
                </a:solidFill>
              </a:rPr>
              <a:t>cardioverter</a:t>
            </a:r>
            <a:r>
              <a:rPr lang="it-IT" sz="2800" b="1" dirty="0">
                <a:solidFill>
                  <a:srgbClr val="C00000"/>
                </a:solidFill>
              </a:rPr>
              <a:t> impiantabili</a:t>
            </a:r>
            <a:r>
              <a:rPr lang="it-IT" sz="2800" dirty="0">
                <a:solidFill>
                  <a:srgbClr val="C00000"/>
                </a:solidFill>
              </a:rPr>
              <a:t> (ICD) </a:t>
            </a:r>
            <a:r>
              <a:rPr lang="it-IT" sz="2800" b="1" i="1" dirty="0">
                <a:solidFill>
                  <a:srgbClr val="C00000"/>
                </a:solidFill>
              </a:rPr>
              <a:t>caratteristiche</a:t>
            </a:r>
          </a:p>
        </p:txBody>
      </p:sp>
      <p:sp>
        <p:nvSpPr>
          <p:cNvPr id="8" name="Rectangle 18"/>
          <p:cNvSpPr/>
          <p:nvPr/>
        </p:nvSpPr>
        <p:spPr>
          <a:xfrm>
            <a:off x="1676400" y="3119222"/>
            <a:ext cx="8839200" cy="1384995"/>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Autosoglie</a:t>
            </a:r>
            <a:r>
              <a:rPr lang="en-US" sz="1200" b="1" dirty="0">
                <a:solidFill>
                  <a:srgbClr val="00467F">
                    <a:lumMod val="50000"/>
                  </a:srgbClr>
                </a:solidFill>
              </a:rPr>
              <a:t> RA/RV	</a:t>
            </a:r>
          </a:p>
          <a:p>
            <a:pPr marL="171450" indent="-171450">
              <a:buFont typeface="Arial" panose="020B0604020202020204" pitchFamily="34" charset="0"/>
              <a:buChar char="•"/>
            </a:pPr>
            <a:r>
              <a:rPr lang="en-US" sz="1200" b="1" dirty="0" err="1">
                <a:solidFill>
                  <a:srgbClr val="00467F">
                    <a:lumMod val="50000"/>
                  </a:srgbClr>
                </a:solidFill>
              </a:rPr>
              <a:t>Vp</a:t>
            </a:r>
            <a:r>
              <a:rPr lang="en-US" sz="1200" b="1" dirty="0">
                <a:solidFill>
                  <a:srgbClr val="00467F">
                    <a:lumMod val="50000"/>
                  </a:srgbClr>
                </a:solidFill>
              </a:rPr>
              <a:t> suppression (AAI-DDD)</a:t>
            </a:r>
          </a:p>
          <a:p>
            <a:pPr marL="171450" indent="-171450">
              <a:buFont typeface="Arial" panose="020B0604020202020204" pitchFamily="34" charset="0"/>
              <a:buChar char="•"/>
            </a:pPr>
            <a:r>
              <a:rPr lang="en-US" sz="1200" b="1" dirty="0" err="1">
                <a:solidFill>
                  <a:srgbClr val="00467F">
                    <a:lumMod val="50000"/>
                  </a:srgbClr>
                </a:solidFill>
              </a:rPr>
              <a:t>Impedenza</a:t>
            </a:r>
            <a:r>
              <a:rPr lang="en-US" sz="1200" b="1" dirty="0">
                <a:solidFill>
                  <a:srgbClr val="00467F">
                    <a:lumMod val="50000"/>
                  </a:srgbClr>
                </a:solidFill>
              </a:rPr>
              <a:t> </a:t>
            </a:r>
            <a:r>
              <a:rPr lang="en-US" sz="1200" b="1" dirty="0" err="1">
                <a:solidFill>
                  <a:srgbClr val="00467F">
                    <a:lumMod val="50000"/>
                  </a:srgbClr>
                </a:solidFill>
              </a:rPr>
              <a:t>toracica</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a:solidFill>
                  <a:srgbClr val="00467F">
                    <a:lumMod val="50000"/>
                  </a:srgbClr>
                </a:solidFill>
              </a:rPr>
              <a:t>ATP prima o </a:t>
            </a:r>
            <a:r>
              <a:rPr lang="en-US" sz="1200" b="1" dirty="0" err="1">
                <a:solidFill>
                  <a:srgbClr val="00467F">
                    <a:lumMod val="50000"/>
                  </a:srgbClr>
                </a:solidFill>
              </a:rPr>
              <a:t>durante</a:t>
            </a:r>
            <a:r>
              <a:rPr lang="en-US" sz="1200" b="1" dirty="0">
                <a:solidFill>
                  <a:srgbClr val="00467F">
                    <a:lumMod val="50000"/>
                  </a:srgbClr>
                </a:solidFill>
              </a:rPr>
              <a:t> la </a:t>
            </a:r>
            <a:r>
              <a:rPr lang="en-US" sz="1200" b="1" dirty="0" err="1">
                <a:solidFill>
                  <a:srgbClr val="00467F">
                    <a:lumMod val="50000"/>
                  </a:srgbClr>
                </a:solidFill>
              </a:rPr>
              <a:t>carica</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Disponibilità</a:t>
            </a:r>
            <a:r>
              <a:rPr lang="en-US" sz="1200" b="1" dirty="0">
                <a:solidFill>
                  <a:srgbClr val="00467F">
                    <a:lumMod val="50000"/>
                  </a:srgbClr>
                </a:solidFill>
              </a:rPr>
              <a:t> </a:t>
            </a:r>
            <a:r>
              <a:rPr lang="en-US" sz="1200" b="1" dirty="0" err="1">
                <a:solidFill>
                  <a:srgbClr val="00467F">
                    <a:lumMod val="50000"/>
                  </a:srgbClr>
                </a:solidFill>
              </a:rPr>
              <a:t>modello</a:t>
            </a:r>
            <a:r>
              <a:rPr lang="en-US" sz="1200" b="1" dirty="0">
                <a:solidFill>
                  <a:srgbClr val="00467F">
                    <a:lumMod val="50000"/>
                  </a:srgbClr>
                </a:solidFill>
              </a:rPr>
              <a:t> con </a:t>
            </a:r>
            <a:r>
              <a:rPr lang="en-US" sz="1200" b="1" dirty="0" err="1">
                <a:solidFill>
                  <a:srgbClr val="00467F">
                    <a:lumMod val="50000"/>
                  </a:srgbClr>
                </a:solidFill>
              </a:rPr>
              <a:t>cateterei</a:t>
            </a:r>
            <a:r>
              <a:rPr lang="en-US" sz="1200" b="1" dirty="0">
                <a:solidFill>
                  <a:srgbClr val="00467F">
                    <a:lumMod val="50000"/>
                  </a:srgbClr>
                </a:solidFill>
              </a:rPr>
              <a:t> VDD</a:t>
            </a:r>
          </a:p>
          <a:p>
            <a:endParaRPr lang="en-US" sz="1200" b="1" dirty="0">
              <a:solidFill>
                <a:srgbClr val="00467F">
                  <a:lumMod val="50000"/>
                </a:srgbClr>
              </a:solidFill>
            </a:endParaRPr>
          </a:p>
          <a:p>
            <a:pPr marL="171450" indent="-171450">
              <a:buFont typeface="Arial" panose="020B0604020202020204" pitchFamily="34" charset="0"/>
              <a:buChar char="•"/>
            </a:pPr>
            <a:endParaRPr lang="en-US" sz="1200" b="1" dirty="0">
              <a:solidFill>
                <a:srgbClr val="00467F">
                  <a:lumMod val="50000"/>
                </a:srgbClr>
              </a:solidFill>
            </a:endParaRPr>
          </a:p>
        </p:txBody>
      </p:sp>
      <p:sp>
        <p:nvSpPr>
          <p:cNvPr id="7" name="Rectangle 12"/>
          <p:cNvSpPr/>
          <p:nvPr/>
        </p:nvSpPr>
        <p:spPr>
          <a:xfrm>
            <a:off x="1676400" y="2403334"/>
            <a:ext cx="8839200" cy="646331"/>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en-US" sz="1200" b="1" dirty="0">
                <a:solidFill>
                  <a:srgbClr val="00467F">
                    <a:lumMod val="50000"/>
                  </a:srgbClr>
                </a:solidFill>
              </a:rPr>
              <a:t>Doppio </a:t>
            </a:r>
            <a:r>
              <a:rPr lang="en-US" sz="1200" b="1" dirty="0" err="1">
                <a:solidFill>
                  <a:srgbClr val="00467F">
                    <a:lumMod val="50000"/>
                  </a:srgbClr>
                </a:solidFill>
              </a:rPr>
              <a:t>sensore</a:t>
            </a:r>
            <a:r>
              <a:rPr lang="en-US" sz="1200" b="1" dirty="0">
                <a:solidFill>
                  <a:srgbClr val="00467F">
                    <a:lumMod val="50000"/>
                  </a:srgbClr>
                </a:solidFill>
              </a:rPr>
              <a:t> (CLS)</a:t>
            </a:r>
          </a:p>
          <a:p>
            <a:pPr marL="171450" indent="-171450">
              <a:buFont typeface="Arial" panose="020B0604020202020204" pitchFamily="34" charset="0"/>
              <a:buChar char="•"/>
            </a:pPr>
            <a:r>
              <a:rPr lang="en-US" sz="1200" b="1" dirty="0" err="1">
                <a:solidFill>
                  <a:srgbClr val="00467F">
                    <a:lumMod val="50000"/>
                  </a:srgbClr>
                </a:solidFill>
              </a:rPr>
              <a:t>Terapie</a:t>
            </a:r>
            <a:r>
              <a:rPr lang="en-US" sz="1200" b="1" dirty="0">
                <a:solidFill>
                  <a:srgbClr val="00467F">
                    <a:lumMod val="50000"/>
                  </a:srgbClr>
                </a:solidFill>
              </a:rPr>
              <a:t> </a:t>
            </a:r>
            <a:r>
              <a:rPr lang="en-US" sz="1200" b="1" dirty="0" err="1">
                <a:solidFill>
                  <a:srgbClr val="00467F">
                    <a:lumMod val="50000"/>
                  </a:srgbClr>
                </a:solidFill>
              </a:rPr>
              <a:t>atriali</a:t>
            </a:r>
            <a:r>
              <a:rPr lang="en-US" sz="1200" b="1" dirty="0">
                <a:solidFill>
                  <a:srgbClr val="00467F">
                    <a:lumMod val="50000"/>
                  </a:srgbClr>
                </a:solidFill>
              </a:rPr>
              <a:t> (ATP)</a:t>
            </a:r>
          </a:p>
          <a:p>
            <a:endParaRPr lang="en-US" sz="1200" b="1" dirty="0">
              <a:solidFill>
                <a:srgbClr val="00467F">
                  <a:lumMod val="50000"/>
                </a:srgbClr>
              </a:solidFill>
            </a:endParaRPr>
          </a:p>
        </p:txBody>
      </p:sp>
      <p:pic>
        <p:nvPicPr>
          <p:cNvPr id="13"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326" y="525160"/>
            <a:ext cx="2590800" cy="45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8"/>
          <p:cNvSpPr/>
          <p:nvPr/>
        </p:nvSpPr>
        <p:spPr>
          <a:xfrm>
            <a:off x="1676400" y="4319550"/>
            <a:ext cx="8839200" cy="2123658"/>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Accelerometro</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a:solidFill>
                  <a:srgbClr val="00467F">
                    <a:lumMod val="50000"/>
                  </a:srgbClr>
                </a:solidFill>
              </a:rPr>
              <a:t>Sensing auto	</a:t>
            </a:r>
          </a:p>
          <a:p>
            <a:pPr marL="171450" indent="-171450">
              <a:buFont typeface="Arial" panose="020B0604020202020204" pitchFamily="34" charset="0"/>
              <a:buChar char="•"/>
            </a:pPr>
            <a:r>
              <a:rPr lang="en-US" sz="1200" b="1" dirty="0" err="1">
                <a:solidFill>
                  <a:srgbClr val="00467F">
                    <a:lumMod val="50000"/>
                  </a:srgbClr>
                </a:solidFill>
              </a:rPr>
              <a:t>Isteresi</a:t>
            </a:r>
            <a:r>
              <a:rPr lang="en-US" sz="1200" b="1" dirty="0">
                <a:solidFill>
                  <a:srgbClr val="00467F">
                    <a:lumMod val="50000"/>
                  </a:srgbClr>
                </a:solidFill>
              </a:rPr>
              <a:t> AV </a:t>
            </a:r>
          </a:p>
          <a:p>
            <a:pPr marL="171450" indent="-171450">
              <a:buFont typeface="Arial" panose="020B0604020202020204" pitchFamily="34" charset="0"/>
              <a:buChar char="•"/>
            </a:pPr>
            <a:r>
              <a:rPr lang="en-US" sz="1200" b="1" dirty="0" err="1">
                <a:solidFill>
                  <a:srgbClr val="00467F">
                    <a:lumMod val="50000"/>
                  </a:srgbClr>
                </a:solidFill>
              </a:rPr>
              <a:t>Ottimizzazione</a:t>
            </a:r>
            <a:r>
              <a:rPr lang="en-US" sz="1200" b="1" dirty="0">
                <a:solidFill>
                  <a:srgbClr val="00467F">
                    <a:lumMod val="50000"/>
                  </a:srgbClr>
                </a:solidFill>
              </a:rPr>
              <a:t> </a:t>
            </a:r>
            <a:r>
              <a:rPr lang="en-US" sz="1200" b="1" dirty="0" err="1">
                <a:solidFill>
                  <a:srgbClr val="00467F">
                    <a:lumMod val="50000"/>
                  </a:srgbClr>
                </a:solidFill>
              </a:rPr>
              <a:t>automatica</a:t>
            </a:r>
            <a:r>
              <a:rPr lang="en-US" sz="1200" b="1" dirty="0">
                <a:solidFill>
                  <a:srgbClr val="00467F">
                    <a:lumMod val="50000"/>
                  </a:srgbClr>
                </a:solidFill>
              </a:rPr>
              <a:t> ATP</a:t>
            </a:r>
          </a:p>
          <a:p>
            <a:pPr marL="171450" indent="-171450">
              <a:buFont typeface="Arial" panose="020B0604020202020204" pitchFamily="34" charset="0"/>
              <a:buChar char="•"/>
            </a:pPr>
            <a:r>
              <a:rPr lang="en-US" sz="1200" b="1" dirty="0" err="1">
                <a:solidFill>
                  <a:srgbClr val="00467F">
                    <a:lumMod val="50000"/>
                  </a:srgbClr>
                </a:solidFill>
              </a:rPr>
              <a:t>Energia</a:t>
            </a:r>
            <a:r>
              <a:rPr lang="en-US" sz="1200" b="1" dirty="0">
                <a:solidFill>
                  <a:srgbClr val="00467F">
                    <a:lumMod val="50000"/>
                  </a:srgbClr>
                </a:solidFill>
              </a:rPr>
              <a:t> </a:t>
            </a:r>
            <a:r>
              <a:rPr lang="en-US" sz="1200" b="1" dirty="0" err="1">
                <a:solidFill>
                  <a:srgbClr val="00467F">
                    <a:lumMod val="50000"/>
                  </a:srgbClr>
                </a:solidFill>
              </a:rPr>
              <a:t>erogata</a:t>
            </a:r>
            <a:r>
              <a:rPr lang="en-US" sz="1200" b="1" dirty="0">
                <a:solidFill>
                  <a:srgbClr val="00467F">
                    <a:lumMod val="50000"/>
                  </a:srgbClr>
                </a:solidFill>
              </a:rPr>
              <a:t> 36.7J</a:t>
            </a:r>
          </a:p>
          <a:p>
            <a:pPr marL="171450" indent="-171450">
              <a:buFont typeface="Arial" panose="020B0604020202020204" pitchFamily="34" charset="0"/>
              <a:buChar char="•"/>
            </a:pPr>
            <a:r>
              <a:rPr lang="en-US" sz="1200" b="1" dirty="0" err="1">
                <a:solidFill>
                  <a:srgbClr val="00467F">
                    <a:lumMod val="50000"/>
                  </a:srgbClr>
                </a:solidFill>
              </a:rPr>
              <a:t>telemetria</a:t>
            </a:r>
            <a:r>
              <a:rPr lang="en-US" sz="1200" b="1" dirty="0">
                <a:solidFill>
                  <a:srgbClr val="00467F">
                    <a:lumMod val="50000"/>
                  </a:srgbClr>
                </a:solidFill>
              </a:rPr>
              <a:t> RF </a:t>
            </a:r>
          </a:p>
          <a:p>
            <a:pPr marL="171450" indent="-171450">
              <a:buFont typeface="Arial" panose="020B0604020202020204" pitchFamily="34" charset="0"/>
              <a:buChar char="•"/>
            </a:pPr>
            <a:r>
              <a:rPr lang="en-US" sz="1200" b="1" dirty="0" err="1">
                <a:solidFill>
                  <a:srgbClr val="00467F">
                    <a:lumMod val="50000"/>
                  </a:srgbClr>
                </a:solidFill>
              </a:rPr>
              <a:t>Monitoraggio</a:t>
            </a:r>
            <a:r>
              <a:rPr lang="en-US" sz="1200" b="1" dirty="0">
                <a:solidFill>
                  <a:srgbClr val="00467F">
                    <a:lumMod val="50000"/>
                  </a:srgbClr>
                </a:solidFill>
              </a:rPr>
              <a:t> </a:t>
            </a:r>
            <a:r>
              <a:rPr lang="en-US" sz="1200" b="1" dirty="0" err="1">
                <a:solidFill>
                  <a:srgbClr val="00467F">
                    <a:lumMod val="50000"/>
                  </a:srgbClr>
                </a:solidFill>
              </a:rPr>
              <a:t>remoto</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Trasmettitore</a:t>
            </a:r>
            <a:r>
              <a:rPr lang="en-US" sz="1200" b="1" dirty="0">
                <a:solidFill>
                  <a:srgbClr val="00467F">
                    <a:lumMod val="50000"/>
                  </a:srgbClr>
                </a:solidFill>
              </a:rPr>
              <a:t> </a:t>
            </a:r>
            <a:r>
              <a:rPr lang="en-US" sz="1200" b="1" dirty="0" err="1">
                <a:solidFill>
                  <a:srgbClr val="00467F">
                    <a:lumMod val="50000"/>
                  </a:srgbClr>
                </a:solidFill>
              </a:rPr>
              <a:t>portatile</a:t>
            </a:r>
            <a:r>
              <a:rPr lang="en-US" sz="1200" b="1" dirty="0">
                <a:solidFill>
                  <a:srgbClr val="00467F">
                    <a:lumMod val="50000"/>
                  </a:srgbClr>
                </a:solidFill>
              </a:rPr>
              <a:t> </a:t>
            </a:r>
            <a:r>
              <a:rPr lang="en-US" sz="1200" b="1" dirty="0" err="1">
                <a:solidFill>
                  <a:srgbClr val="00467F">
                    <a:lumMod val="50000"/>
                  </a:srgbClr>
                </a:solidFill>
              </a:rPr>
              <a:t>monitoraggio</a:t>
            </a:r>
            <a:r>
              <a:rPr lang="en-US" sz="1200" b="1" dirty="0">
                <a:solidFill>
                  <a:srgbClr val="00467F">
                    <a:lumMod val="50000"/>
                  </a:srgbClr>
                </a:solidFill>
              </a:rPr>
              <a:t> </a:t>
            </a:r>
            <a:r>
              <a:rPr lang="en-US" sz="1200" b="1" dirty="0" err="1">
                <a:solidFill>
                  <a:srgbClr val="00467F">
                    <a:lumMod val="50000"/>
                  </a:srgbClr>
                </a:solidFill>
              </a:rPr>
              <a:t>remoto</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Compatibilità</a:t>
            </a:r>
            <a:r>
              <a:rPr lang="en-US" sz="1200" b="1" dirty="0">
                <a:solidFill>
                  <a:srgbClr val="00467F">
                    <a:lumMod val="50000"/>
                  </a:srgbClr>
                </a:solidFill>
              </a:rPr>
              <a:t> MRI a 1.5T e 3T con </a:t>
            </a:r>
            <a:r>
              <a:rPr lang="en-US" sz="1200" b="1" dirty="0" err="1">
                <a:solidFill>
                  <a:srgbClr val="00467F">
                    <a:lumMod val="50000"/>
                  </a:srgbClr>
                </a:solidFill>
              </a:rPr>
              <a:t>autoMRI</a:t>
            </a:r>
            <a:r>
              <a:rPr lang="en-US" sz="1200" b="1" dirty="0">
                <a:solidFill>
                  <a:srgbClr val="00467F">
                    <a:lumMod val="50000"/>
                  </a:srgbClr>
                </a:solidFill>
              </a:rPr>
              <a:t> detect</a:t>
            </a:r>
          </a:p>
          <a:p>
            <a:pPr marL="171450" indent="-171450">
              <a:buFont typeface="Arial" panose="020B0604020202020204" pitchFamily="34" charset="0"/>
              <a:buChar char="•"/>
            </a:pPr>
            <a:endParaRPr lang="en-US" sz="1200" b="1" dirty="0">
              <a:solidFill>
                <a:srgbClr val="00467F">
                  <a:lumMod val="50000"/>
                </a:srgbClr>
              </a:solidFill>
            </a:endParaRPr>
          </a:p>
        </p:txBody>
      </p:sp>
      <p:sp>
        <p:nvSpPr>
          <p:cNvPr id="12" name="Rectangle 30"/>
          <p:cNvSpPr/>
          <p:nvPr/>
        </p:nvSpPr>
        <p:spPr>
          <a:xfrm>
            <a:off x="8229604" y="3334665"/>
            <a:ext cx="1142998" cy="3108543"/>
          </a:xfrm>
          <a:prstGeom prst="rect">
            <a:avLst/>
          </a:prstGeom>
          <a:solidFill>
            <a:schemeClr val="tx1">
              <a:lumMod val="40000"/>
              <a:lumOff val="6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r>
              <a:rPr lang="en-US" sz="1400" b="1" dirty="0">
                <a:solidFill>
                  <a:srgbClr val="000000"/>
                </a:solidFill>
                <a:ea typeface="Arial Unicode MS" pitchFamily="34" charset="-128"/>
                <a:cs typeface="Arial Unicode MS" pitchFamily="34" charset="-128"/>
              </a:rPr>
              <a:t>RIVACOR 5</a:t>
            </a: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p:txBody>
      </p:sp>
      <p:sp>
        <p:nvSpPr>
          <p:cNvPr id="10" name="Rectangle 24"/>
          <p:cNvSpPr/>
          <p:nvPr/>
        </p:nvSpPr>
        <p:spPr>
          <a:xfrm>
            <a:off x="9372602" y="2403334"/>
            <a:ext cx="1228961" cy="4124206"/>
          </a:xfrm>
          <a:prstGeom prst="rect">
            <a:avLst/>
          </a:prstGeom>
          <a:solidFill>
            <a:schemeClr val="accent4">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RIVACOR 7</a:t>
            </a:r>
          </a:p>
          <a:p>
            <a:pPr algn="ctr">
              <a:buSzPct val="65000"/>
              <a:defRPr/>
            </a:pPr>
            <a:r>
              <a:rPr lang="en-US" sz="1400" b="1" dirty="0">
                <a:solidFill>
                  <a:srgbClr val="000000"/>
                </a:solidFill>
                <a:ea typeface="Arial Unicode MS" pitchFamily="34" charset="-128"/>
                <a:cs typeface="Arial Unicode MS" pitchFamily="34" charset="-128"/>
              </a:rPr>
              <a:t>ACTICOR 7</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7" name="Rectangle 30"/>
          <p:cNvSpPr/>
          <p:nvPr/>
        </p:nvSpPr>
        <p:spPr>
          <a:xfrm>
            <a:off x="7086606" y="4527300"/>
            <a:ext cx="1142998" cy="1923604"/>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pPr>
            <a:endParaRPr lang="en-US" sz="1100" b="1" dirty="0">
              <a:solidFill>
                <a:srgbClr val="000000"/>
              </a:solidFill>
              <a:ea typeface="Arial Unicode MS" pitchFamily="34" charset="-128"/>
              <a:cs typeface="Arial Unicode MS" pitchFamily="34" charset="-128"/>
            </a:endParaRPr>
          </a:p>
          <a:p>
            <a:pPr algn="ctr">
              <a:buSzPct val="65000"/>
            </a:pPr>
            <a:r>
              <a:rPr lang="en-US" sz="1400" b="1" dirty="0">
                <a:solidFill>
                  <a:srgbClr val="000000"/>
                </a:solidFill>
                <a:ea typeface="Arial Unicode MS" pitchFamily="34" charset="-128"/>
                <a:cs typeface="Arial Unicode MS" pitchFamily="34" charset="-128"/>
              </a:rPr>
              <a:t>RIVACOR 3</a:t>
            </a: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200" b="1" dirty="0">
              <a:solidFill>
                <a:srgbClr val="000000"/>
              </a:solidFill>
              <a:ea typeface="Arial Unicode MS" pitchFamily="34" charset="-128"/>
              <a:cs typeface="Arial Unicode MS" pitchFamily="34" charset="-128"/>
            </a:endParaRPr>
          </a:p>
          <a:p>
            <a:pPr algn="ctr">
              <a:buSzPct val="65000"/>
            </a:pPr>
            <a:endParaRPr lang="en-US" sz="12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p:txBody>
      </p:sp>
      <p:pic>
        <p:nvPicPr>
          <p:cNvPr id="11" name="Immagine 10">
            <a:extLst>
              <a:ext uri="{FF2B5EF4-FFF2-40B4-BE49-F238E27FC236}">
                <a16:creationId xmlns:a16="http://schemas.microsoft.com/office/drawing/2014/main" id="{A7311778-16A5-CF9A-45CC-3472993A71A7}"/>
              </a:ext>
            </a:extLst>
          </p:cNvPr>
          <p:cNvPicPr>
            <a:picLocks noChangeAspect="1"/>
          </p:cNvPicPr>
          <p:nvPr/>
        </p:nvPicPr>
        <p:blipFill>
          <a:blip r:embed="rId4"/>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72776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72271" y="697050"/>
            <a:ext cx="6439250" cy="685800"/>
          </a:xfrm>
        </p:spPr>
        <p:txBody>
          <a:bodyPr vert="horz" lIns="91440" tIns="45720" rIns="91440" bIns="45720" rtlCol="0" anchor="b" anchorCtr="0">
            <a:noAutofit/>
          </a:bodyPr>
          <a:lstStyle/>
          <a:p>
            <a:r>
              <a:rPr lang="it-IT" sz="2800" b="1" dirty="0">
                <a:solidFill>
                  <a:srgbClr val="C00000"/>
                </a:solidFill>
              </a:rPr>
              <a:t>defibrillatori </a:t>
            </a:r>
            <a:r>
              <a:rPr lang="it-IT" sz="2800" b="1" dirty="0" err="1">
                <a:solidFill>
                  <a:srgbClr val="C00000"/>
                </a:solidFill>
              </a:rPr>
              <a:t>cardioverter</a:t>
            </a:r>
            <a:r>
              <a:rPr lang="it-IT" sz="2800" b="1" dirty="0">
                <a:solidFill>
                  <a:srgbClr val="C00000"/>
                </a:solidFill>
              </a:rPr>
              <a:t> impiantabili</a:t>
            </a:r>
            <a:r>
              <a:rPr lang="it-IT" sz="2800" dirty="0">
                <a:solidFill>
                  <a:srgbClr val="C00000"/>
                </a:solidFill>
              </a:rPr>
              <a:t> (ICD) </a:t>
            </a:r>
            <a:r>
              <a:rPr lang="it-IT" sz="2800" b="1" i="1" dirty="0">
                <a:solidFill>
                  <a:srgbClr val="C00000"/>
                </a:solidFill>
              </a:rPr>
              <a:t>caratteristiche</a:t>
            </a:r>
          </a:p>
        </p:txBody>
      </p:sp>
      <p:sp>
        <p:nvSpPr>
          <p:cNvPr id="8" name="Rectangle 18"/>
          <p:cNvSpPr/>
          <p:nvPr/>
        </p:nvSpPr>
        <p:spPr>
          <a:xfrm>
            <a:off x="1676401" y="1752600"/>
            <a:ext cx="7543800" cy="1754326"/>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Accelerometro</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a:solidFill>
                  <a:srgbClr val="00467F">
                    <a:lumMod val="50000"/>
                  </a:srgbClr>
                </a:solidFill>
              </a:rPr>
              <a:t>Sensing auto	</a:t>
            </a:r>
          </a:p>
          <a:p>
            <a:pPr marL="171450" indent="-171450">
              <a:buFont typeface="Arial" panose="020B0604020202020204" pitchFamily="34" charset="0"/>
              <a:buChar char="•"/>
            </a:pPr>
            <a:r>
              <a:rPr lang="en-US" sz="1200" b="1" dirty="0">
                <a:solidFill>
                  <a:srgbClr val="00467F">
                    <a:lumMod val="50000"/>
                  </a:srgbClr>
                </a:solidFill>
              </a:rPr>
              <a:t>switch AAI/DDD </a:t>
            </a:r>
            <a:r>
              <a:rPr lang="en-US" sz="1200" b="1" dirty="0" err="1">
                <a:solidFill>
                  <a:srgbClr val="00467F">
                    <a:lumMod val="50000"/>
                  </a:srgbClr>
                </a:solidFill>
              </a:rPr>
              <a:t>comprovato</a:t>
            </a:r>
            <a:r>
              <a:rPr lang="en-US" sz="1200" b="1" dirty="0">
                <a:solidFill>
                  <a:srgbClr val="00467F">
                    <a:lumMod val="50000"/>
                  </a:srgbClr>
                </a:solidFill>
              </a:rPr>
              <a:t> </a:t>
            </a:r>
            <a:r>
              <a:rPr lang="en-US" sz="1200" b="1" dirty="0" err="1">
                <a:solidFill>
                  <a:srgbClr val="00467F">
                    <a:lumMod val="50000"/>
                  </a:srgbClr>
                </a:solidFill>
              </a:rPr>
              <a:t>clinicamente</a:t>
            </a:r>
            <a:r>
              <a:rPr lang="en-US" sz="1200" b="1" dirty="0">
                <a:solidFill>
                  <a:srgbClr val="00467F">
                    <a:lumMod val="50000"/>
                  </a:srgbClr>
                </a:solidFill>
              </a:rPr>
              <a:t>  e </a:t>
            </a:r>
            <a:r>
              <a:rPr lang="en-US" sz="1200" b="1" dirty="0" err="1">
                <a:solidFill>
                  <a:srgbClr val="00467F">
                    <a:lumMod val="50000"/>
                  </a:srgbClr>
                </a:solidFill>
              </a:rPr>
              <a:t>isteresi</a:t>
            </a:r>
            <a:r>
              <a:rPr lang="en-US" sz="1200" b="1" dirty="0">
                <a:solidFill>
                  <a:srgbClr val="00467F">
                    <a:lumMod val="50000"/>
                  </a:srgbClr>
                </a:solidFill>
              </a:rPr>
              <a:t> AV</a:t>
            </a:r>
          </a:p>
          <a:p>
            <a:pPr marL="171450" indent="-171450">
              <a:buFont typeface="Arial" panose="020B0604020202020204" pitchFamily="34" charset="0"/>
              <a:buChar char="•"/>
            </a:pPr>
            <a:r>
              <a:rPr lang="en-US" sz="1200" b="1" dirty="0" err="1">
                <a:solidFill>
                  <a:srgbClr val="00467F">
                    <a:lumMod val="50000"/>
                  </a:srgbClr>
                </a:solidFill>
              </a:rPr>
              <a:t>Estesa</a:t>
            </a:r>
            <a:r>
              <a:rPr lang="en-US" sz="1200" b="1" dirty="0">
                <a:solidFill>
                  <a:srgbClr val="00467F">
                    <a:lumMod val="50000"/>
                  </a:srgbClr>
                </a:solidFill>
              </a:rPr>
              <a:t> </a:t>
            </a:r>
            <a:r>
              <a:rPr lang="en-US" sz="1200" b="1" dirty="0" err="1">
                <a:solidFill>
                  <a:srgbClr val="00467F">
                    <a:lumMod val="50000"/>
                  </a:srgbClr>
                </a:solidFill>
              </a:rPr>
              <a:t>longevità</a:t>
            </a:r>
            <a:r>
              <a:rPr lang="en-US" sz="1200" b="1" dirty="0">
                <a:solidFill>
                  <a:srgbClr val="00467F">
                    <a:lumMod val="50000"/>
                  </a:srgbClr>
                </a:solidFill>
              </a:rPr>
              <a:t> da manual (</a:t>
            </a:r>
            <a:r>
              <a:rPr lang="en-US" sz="1200" b="1" dirty="0" err="1">
                <a:solidFill>
                  <a:srgbClr val="00467F">
                    <a:lumMod val="50000"/>
                  </a:srgbClr>
                </a:solidFill>
              </a:rPr>
              <a:t>capacità</a:t>
            </a:r>
            <a:r>
              <a:rPr lang="en-US" sz="1200" b="1" dirty="0">
                <a:solidFill>
                  <a:srgbClr val="00467F">
                    <a:lumMod val="50000"/>
                  </a:srgbClr>
                </a:solidFill>
              </a:rPr>
              <a:t> </a:t>
            </a:r>
            <a:r>
              <a:rPr lang="en-US" sz="1200" b="1" dirty="0" err="1">
                <a:solidFill>
                  <a:srgbClr val="00467F">
                    <a:lumMod val="50000"/>
                  </a:srgbClr>
                </a:solidFill>
              </a:rPr>
              <a:t>totale</a:t>
            </a:r>
            <a:r>
              <a:rPr lang="en-US" sz="1200" b="1" dirty="0">
                <a:solidFill>
                  <a:srgbClr val="00467F">
                    <a:lumMod val="50000"/>
                  </a:srgbClr>
                </a:solidFill>
              </a:rPr>
              <a:t> &gt; 2 Ah)</a:t>
            </a:r>
          </a:p>
          <a:p>
            <a:pPr marL="171450" indent="-171450">
              <a:buFont typeface="Arial" panose="020B0604020202020204" pitchFamily="34" charset="0"/>
              <a:buChar char="•"/>
            </a:pPr>
            <a:r>
              <a:rPr lang="en-US" sz="1200" b="1" dirty="0">
                <a:solidFill>
                  <a:srgbClr val="00467F">
                    <a:lumMod val="50000"/>
                  </a:srgbClr>
                </a:solidFill>
              </a:rPr>
              <a:t>RF</a:t>
            </a:r>
          </a:p>
          <a:p>
            <a:pPr marL="171450" indent="-171450">
              <a:buFont typeface="Arial" panose="020B0604020202020204" pitchFamily="34" charset="0"/>
              <a:buChar char="•"/>
            </a:pPr>
            <a:r>
              <a:rPr lang="en-US" sz="1200" b="1" dirty="0">
                <a:solidFill>
                  <a:srgbClr val="00467F">
                    <a:lumMod val="50000"/>
                  </a:srgbClr>
                </a:solidFill>
              </a:rPr>
              <a:t>37J </a:t>
            </a:r>
            <a:r>
              <a:rPr lang="en-US" sz="1200" b="1" dirty="0" err="1">
                <a:solidFill>
                  <a:srgbClr val="00467F">
                    <a:lumMod val="50000"/>
                  </a:srgbClr>
                </a:solidFill>
              </a:rPr>
              <a:t>energia</a:t>
            </a:r>
            <a:r>
              <a:rPr lang="en-US" sz="1200" b="1" dirty="0">
                <a:solidFill>
                  <a:srgbClr val="00467F">
                    <a:lumMod val="50000"/>
                  </a:srgbClr>
                </a:solidFill>
              </a:rPr>
              <a:t> </a:t>
            </a:r>
            <a:r>
              <a:rPr lang="en-US" sz="1200" b="1" dirty="0" err="1">
                <a:solidFill>
                  <a:srgbClr val="00467F">
                    <a:lumMod val="50000"/>
                  </a:srgbClr>
                </a:solidFill>
              </a:rPr>
              <a:t>erogata</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Autocommutazione</a:t>
            </a:r>
            <a:r>
              <a:rPr lang="en-US" sz="1200" b="1" dirty="0">
                <a:solidFill>
                  <a:srgbClr val="00467F">
                    <a:lumMod val="50000"/>
                  </a:srgbClr>
                </a:solidFill>
              </a:rPr>
              <a:t> ATP</a:t>
            </a:r>
          </a:p>
          <a:p>
            <a:pPr marL="171450" indent="-171450">
              <a:buFont typeface="Arial" panose="020B0604020202020204" pitchFamily="34" charset="0"/>
              <a:buChar char="•"/>
            </a:pPr>
            <a:r>
              <a:rPr lang="en-US" sz="1200" b="1" dirty="0" err="1">
                <a:solidFill>
                  <a:srgbClr val="00467F">
                    <a:lumMod val="50000"/>
                  </a:srgbClr>
                </a:solidFill>
              </a:rPr>
              <a:t>Stimolazione</a:t>
            </a:r>
            <a:r>
              <a:rPr lang="en-US" sz="1200" b="1" dirty="0">
                <a:solidFill>
                  <a:srgbClr val="00467F">
                    <a:lumMod val="50000"/>
                  </a:srgbClr>
                </a:solidFill>
              </a:rPr>
              <a:t> brady in zona TV</a:t>
            </a:r>
          </a:p>
          <a:p>
            <a:pPr marL="171450" indent="-171450">
              <a:buFont typeface="Arial" panose="020B0604020202020204" pitchFamily="34" charset="0"/>
              <a:buChar char="•"/>
            </a:pPr>
            <a:r>
              <a:rPr lang="en-US" sz="1200" b="1" dirty="0" err="1">
                <a:solidFill>
                  <a:srgbClr val="00467F">
                    <a:lumMod val="50000"/>
                  </a:srgbClr>
                </a:solidFill>
              </a:rPr>
              <a:t>Monitoraggio</a:t>
            </a:r>
            <a:r>
              <a:rPr lang="en-US" sz="1200" b="1" dirty="0">
                <a:solidFill>
                  <a:srgbClr val="00467F">
                    <a:lumMod val="50000"/>
                  </a:srgbClr>
                </a:solidFill>
              </a:rPr>
              <a:t> </a:t>
            </a:r>
            <a:r>
              <a:rPr lang="en-US" sz="1200" b="1" dirty="0" err="1">
                <a:solidFill>
                  <a:srgbClr val="00467F">
                    <a:lumMod val="50000"/>
                  </a:srgbClr>
                </a:solidFill>
              </a:rPr>
              <a:t>remoto</a:t>
            </a:r>
            <a:endParaRPr lang="en-US" sz="1200" b="1" dirty="0">
              <a:solidFill>
                <a:srgbClr val="00467F">
                  <a:lumMod val="50000"/>
                </a:srgbClr>
              </a:solidFill>
            </a:endParaRPr>
          </a:p>
        </p:txBody>
      </p:sp>
      <p:sp>
        <p:nvSpPr>
          <p:cNvPr id="12" name="Rectangle 30"/>
          <p:cNvSpPr/>
          <p:nvPr/>
        </p:nvSpPr>
        <p:spPr>
          <a:xfrm>
            <a:off x="8191896" y="1698900"/>
            <a:ext cx="990598" cy="1815882"/>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PLATINIUM</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p:txBody>
      </p:sp>
      <p:pic>
        <p:nvPicPr>
          <p:cNvPr id="13" name="Immagine 12">
            <a:extLst>
              <a:ext uri="{FF2B5EF4-FFF2-40B4-BE49-F238E27FC236}">
                <a16:creationId xmlns:a16="http://schemas.microsoft.com/office/drawing/2014/main" id="{70713ABF-E79F-4647-A4FB-9833C81553F2}"/>
              </a:ext>
            </a:extLst>
          </p:cNvPr>
          <p:cNvPicPr>
            <a:picLocks noChangeAspect="1"/>
          </p:cNvPicPr>
          <p:nvPr/>
        </p:nvPicPr>
        <p:blipFill rotWithShape="1">
          <a:blip r:embed="rId2"/>
          <a:srcRect t="21765" b="35882"/>
          <a:stretch/>
        </p:blipFill>
        <p:spPr>
          <a:xfrm>
            <a:off x="1553067" y="455511"/>
            <a:ext cx="2955235" cy="716422"/>
          </a:xfrm>
          <a:prstGeom prst="rect">
            <a:avLst/>
          </a:prstGeom>
        </p:spPr>
      </p:pic>
      <p:sp>
        <p:nvSpPr>
          <p:cNvPr id="6" name="CasellaDiTesto 5">
            <a:extLst>
              <a:ext uri="{FF2B5EF4-FFF2-40B4-BE49-F238E27FC236}">
                <a16:creationId xmlns:a16="http://schemas.microsoft.com/office/drawing/2014/main" id="{18E84957-96B6-4DF6-82C7-2F40E188029D}"/>
              </a:ext>
            </a:extLst>
          </p:cNvPr>
          <p:cNvSpPr txBox="1"/>
          <p:nvPr/>
        </p:nvSpPr>
        <p:spPr>
          <a:xfrm>
            <a:off x="1981200" y="4267200"/>
            <a:ext cx="8305800" cy="923330"/>
          </a:xfrm>
          <a:prstGeom prst="rect">
            <a:avLst/>
          </a:prstGeom>
          <a:noFill/>
        </p:spPr>
        <p:txBody>
          <a:bodyPr wrap="square" rtlCol="0">
            <a:spAutoFit/>
          </a:bodyPr>
          <a:lstStyle/>
          <a:p>
            <a:r>
              <a:rPr lang="it-IT" dirty="0"/>
              <a:t>EDIS: </a:t>
            </a:r>
            <a:r>
              <a:rPr lang="it-IT" dirty="0" err="1"/>
              <a:t>Platinium</a:t>
            </a:r>
            <a:r>
              <a:rPr lang="it-IT" dirty="0"/>
              <a:t> + </a:t>
            </a:r>
            <a:r>
              <a:rPr lang="it-IT" dirty="0" err="1"/>
              <a:t>autosoglia</a:t>
            </a:r>
            <a:endParaRPr lang="it-IT" dirty="0"/>
          </a:p>
          <a:p>
            <a:r>
              <a:rPr lang="it-IT" dirty="0"/>
              <a:t>ULYS: EDIS + gestione FA (3 algoritmi)</a:t>
            </a:r>
          </a:p>
          <a:p>
            <a:r>
              <a:rPr lang="it-IT" dirty="0"/>
              <a:t>MRI </a:t>
            </a:r>
            <a:r>
              <a:rPr lang="it-IT" dirty="0" err="1"/>
              <a:t>pending</a:t>
            </a:r>
            <a:r>
              <a:rPr lang="it-IT" dirty="0"/>
              <a:t> (dipende da catetere </a:t>
            </a:r>
            <a:r>
              <a:rPr lang="it-IT" dirty="0" err="1"/>
              <a:t>tachy</a:t>
            </a:r>
            <a:r>
              <a:rPr lang="it-IT" dirty="0"/>
              <a:t> in fase di studio)</a:t>
            </a:r>
          </a:p>
        </p:txBody>
      </p:sp>
      <p:pic>
        <p:nvPicPr>
          <p:cNvPr id="7" name="Immagine 6">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987144" y="0"/>
            <a:ext cx="1204856" cy="619640"/>
          </a:xfrm>
          <a:prstGeom prst="rect">
            <a:avLst/>
          </a:prstGeom>
        </p:spPr>
      </p:pic>
    </p:spTree>
    <p:extLst>
      <p:ext uri="{BB962C8B-B14F-4D97-AF65-F5344CB8AC3E}">
        <p14:creationId xmlns:p14="http://schemas.microsoft.com/office/powerpoint/2010/main" val="91444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7"/>
          <p:cNvGraphicFramePr>
            <a:graphicFrameLocks noGrp="1"/>
          </p:cNvGraphicFramePr>
          <p:nvPr>
            <p:extLst>
              <p:ext uri="{D42A27DB-BD31-4B8C-83A1-F6EECF244321}">
                <p14:modId xmlns:p14="http://schemas.microsoft.com/office/powerpoint/2010/main" val="1172606507"/>
              </p:ext>
            </p:extLst>
          </p:nvPr>
        </p:nvGraphicFramePr>
        <p:xfrm>
          <a:off x="1826004" y="2462520"/>
          <a:ext cx="9104312" cy="4038600"/>
        </p:xfrm>
        <a:graphic>
          <a:graphicData uri="http://schemas.openxmlformats.org/drawingml/2006/table">
            <a:tbl>
              <a:tblPr bandRow="1">
                <a:tableStyleId>{8A107856-5554-42FB-B03E-39F5DBC370BA}</a:tableStyleId>
              </a:tblPr>
              <a:tblGrid>
                <a:gridCol w="1334142">
                  <a:extLst>
                    <a:ext uri="{9D8B030D-6E8A-4147-A177-3AD203B41FA5}">
                      <a16:colId xmlns:a16="http://schemas.microsoft.com/office/drawing/2014/main" val="20000"/>
                    </a:ext>
                  </a:extLst>
                </a:gridCol>
                <a:gridCol w="1491667">
                  <a:extLst>
                    <a:ext uri="{9D8B030D-6E8A-4147-A177-3AD203B41FA5}">
                      <a16:colId xmlns:a16="http://schemas.microsoft.com/office/drawing/2014/main" val="20001"/>
                    </a:ext>
                  </a:extLst>
                </a:gridCol>
                <a:gridCol w="1746191">
                  <a:extLst>
                    <a:ext uri="{9D8B030D-6E8A-4147-A177-3AD203B41FA5}">
                      <a16:colId xmlns:a16="http://schemas.microsoft.com/office/drawing/2014/main" val="20002"/>
                    </a:ext>
                  </a:extLst>
                </a:gridCol>
                <a:gridCol w="1497542">
                  <a:extLst>
                    <a:ext uri="{9D8B030D-6E8A-4147-A177-3AD203B41FA5}">
                      <a16:colId xmlns:a16="http://schemas.microsoft.com/office/drawing/2014/main" val="20003"/>
                    </a:ext>
                  </a:extLst>
                </a:gridCol>
                <a:gridCol w="1517385">
                  <a:extLst>
                    <a:ext uri="{9D8B030D-6E8A-4147-A177-3AD203B41FA5}">
                      <a16:colId xmlns:a16="http://schemas.microsoft.com/office/drawing/2014/main" val="20004"/>
                    </a:ext>
                  </a:extLst>
                </a:gridCol>
                <a:gridCol w="1517385">
                  <a:extLst>
                    <a:ext uri="{9D8B030D-6E8A-4147-A177-3AD203B41FA5}">
                      <a16:colId xmlns:a16="http://schemas.microsoft.com/office/drawing/2014/main" val="20005"/>
                    </a:ext>
                  </a:extLst>
                </a:gridCol>
              </a:tblGrid>
              <a:tr h="860679">
                <a:tc>
                  <a:txBody>
                    <a:bodyPr/>
                    <a:lstStyle/>
                    <a:p>
                      <a:pPr marL="0" marR="0" lvl="0" indent="228600" algn="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tc>
                  <a:txBody>
                    <a:bodyPr/>
                    <a:lstStyle/>
                    <a:p>
                      <a:pPr marL="0" marR="0" lvl="0" indent="228600" algn="ctr" defTabSz="4572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tx2"/>
                    </a:solidFill>
                  </a:tcPr>
                </a:tc>
                <a:extLst>
                  <a:ext uri="{0D108BD9-81ED-4DB2-BD59-A6C34878D82A}">
                    <a16:rowId xmlns:a16="http://schemas.microsoft.com/office/drawing/2014/main" val="10000"/>
                  </a:ext>
                </a:extLst>
              </a:tr>
              <a:tr h="1120521">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dirty="0">
                          <a:ln>
                            <a:noFill/>
                          </a:ln>
                          <a:effectLst/>
                        </a:rPr>
                        <a:t>PREMIUM</a:t>
                      </a:r>
                      <a:endParaRPr kumimoji="0" lang="de-DE" sz="16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400" u="none" strike="noStrike" cap="none" normalizeH="0" baseline="0" dirty="0">
                          <a:ln>
                            <a:noFill/>
                          </a:ln>
                          <a:solidFill>
                            <a:srgbClr val="000000"/>
                          </a:solidFill>
                          <a:effectLst/>
                        </a:rPr>
                        <a:t>RESONATE </a:t>
                      </a:r>
                    </a:p>
                  </a:txBody>
                  <a:tcPr marL="36000" marR="36000" marT="46808" marB="46808" anchor="ctr" horzOverflow="overflow"/>
                </a:tc>
                <a:tc>
                  <a:txBody>
                    <a:bodyPr/>
                    <a:lstStyle/>
                    <a:p>
                      <a:pPr marL="394335" marR="372110" indent="80645" algn="ctr">
                        <a:lnSpc>
                          <a:spcPct val="171400"/>
                        </a:lnSpc>
                        <a:spcBef>
                          <a:spcPts val="885"/>
                        </a:spcBef>
                      </a:pPr>
                      <a:r>
                        <a:rPr lang="it-IT" sz="1400" dirty="0">
                          <a:latin typeface="Arial"/>
                          <a:cs typeface="Arial"/>
                        </a:rPr>
                        <a:t>COBALT XT</a:t>
                      </a:r>
                      <a:endParaRPr sz="1400" dirty="0">
                        <a:latin typeface="Arial"/>
                        <a:cs typeface="Arial"/>
                      </a:endParaRPr>
                    </a:p>
                  </a:txBody>
                  <a:tcPr marL="0" marR="0" marT="112395" marB="0" anchor="ctr"/>
                </a:tc>
                <a:tc rowSpan="2">
                  <a:txBody>
                    <a:bodyPr/>
                    <a:lstStyle/>
                    <a:p>
                      <a:pPr algn="ctr">
                        <a:lnSpc>
                          <a:spcPct val="100000"/>
                        </a:lnSpc>
                        <a:spcBef>
                          <a:spcPts val="30"/>
                        </a:spcBef>
                      </a:pPr>
                      <a:endParaRPr sz="2100" dirty="0">
                        <a:latin typeface="Times New Roman"/>
                        <a:cs typeface="Times New Roman"/>
                      </a:endParaRPr>
                    </a:p>
                    <a:p>
                      <a:pPr marL="669925" marR="17780" indent="-623570" algn="ctr">
                        <a:lnSpc>
                          <a:spcPct val="100000"/>
                        </a:lnSpc>
                      </a:pPr>
                      <a:endParaRPr lang="it-IT" sz="1400" spc="-5" dirty="0">
                        <a:latin typeface="Arial"/>
                        <a:cs typeface="Arial"/>
                      </a:endParaRPr>
                    </a:p>
                    <a:p>
                      <a:pPr marL="669925" marR="17780" indent="-623570" algn="ctr">
                        <a:lnSpc>
                          <a:spcPct val="100000"/>
                        </a:lnSpc>
                      </a:pPr>
                      <a:endParaRPr lang="it-IT" sz="1400" spc="-5" dirty="0">
                        <a:latin typeface="Arial"/>
                        <a:cs typeface="Arial"/>
                      </a:endParaRPr>
                    </a:p>
                    <a:p>
                      <a:pPr marL="669925" marR="17780" indent="-623570" algn="ctr">
                        <a:lnSpc>
                          <a:spcPct val="100000"/>
                        </a:lnSpc>
                      </a:pPr>
                      <a:r>
                        <a:rPr lang="it-IT" sz="1400" spc="-5" dirty="0">
                          <a:latin typeface="Arial"/>
                          <a:cs typeface="Arial"/>
                        </a:rPr>
                        <a:t>AVANT</a:t>
                      </a:r>
                    </a:p>
                    <a:p>
                      <a:pPr marL="669925" marR="17780" indent="-623570" algn="ctr">
                        <a:lnSpc>
                          <a:spcPct val="100000"/>
                        </a:lnSpc>
                      </a:pPr>
                      <a:r>
                        <a:rPr lang="it-IT" sz="1400" spc="-5" dirty="0">
                          <a:latin typeface="Arial"/>
                          <a:cs typeface="Arial"/>
                        </a:rPr>
                        <a:t>NEUTRINO</a:t>
                      </a:r>
                    </a:p>
                    <a:p>
                      <a:pPr marL="669925" marR="17780" indent="-623570" algn="ctr">
                        <a:lnSpc>
                          <a:spcPct val="100000"/>
                        </a:lnSpc>
                      </a:pPr>
                      <a:r>
                        <a:rPr lang="it-IT" sz="1400" spc="-5" dirty="0">
                          <a:latin typeface="Arial"/>
                          <a:cs typeface="Arial"/>
                        </a:rPr>
                        <a:t>GALLANT</a:t>
                      </a:r>
                      <a:endParaRPr sz="1400" dirty="0">
                        <a:latin typeface="Arial"/>
                        <a:cs typeface="Arial"/>
                      </a:endParaRPr>
                    </a:p>
                  </a:txBody>
                  <a:tcPr marL="0" marR="0" marT="381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RIVACOR 7</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ACTICOR 7</a:t>
                      </a:r>
                    </a:p>
                  </a:txBody>
                  <a:tcPr marL="36000" marR="36000" marT="46808" marB="46808" anchor="ctr" horzOverflow="overflow"/>
                </a:tc>
                <a:tc rowSpan="3">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PLATINIUM SONR</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de-DE" sz="1400" b="1" u="none" strike="noStrike" kern="1200" cap="none" normalizeH="0" baseline="0" dirty="0">
                        <a:ln>
                          <a:noFill/>
                        </a:ln>
                        <a:solidFill>
                          <a:srgbClr val="000000"/>
                        </a:solidFill>
                        <a:effectLst/>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b="0" u="none" strike="noStrike" kern="1200" cap="none" normalizeH="0" baseline="0" dirty="0">
                          <a:ln>
                            <a:noFill/>
                          </a:ln>
                          <a:solidFill>
                            <a:srgbClr val="000000"/>
                          </a:solidFill>
                          <a:effectLst/>
                          <a:latin typeface="+mn-lt"/>
                          <a:ea typeface="+mn-ea"/>
                          <a:cs typeface="+mn-cs"/>
                        </a:rPr>
                        <a:t>PLATINIUM</a:t>
                      </a:r>
                    </a:p>
                  </a:txBody>
                  <a:tcPr marL="36000" marR="144000" marT="46808" marB="46808" anchor="ctr" horzOverflow="overflow"/>
                </a:tc>
                <a:extLst>
                  <a:ext uri="{0D108BD9-81ED-4DB2-BD59-A6C34878D82A}">
                    <a16:rowId xmlns:a16="http://schemas.microsoft.com/office/drawing/2014/main" val="10001"/>
                  </a:ext>
                </a:extLst>
              </a:tr>
              <a:tr h="1066800">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dirty="0">
                          <a:ln>
                            <a:noFill/>
                          </a:ln>
                          <a:effectLst/>
                        </a:rPr>
                        <a:t>CORE</a:t>
                      </a:r>
                      <a:endParaRPr kumimoji="0" lang="de-DE" sz="16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36000" marR="36000" marT="46808" marB="46808" anchor="ctr"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u="none" strike="noStrike" cap="none" normalizeH="0" baseline="0" dirty="0">
                          <a:ln>
                            <a:noFill/>
                          </a:ln>
                          <a:solidFill>
                            <a:srgbClr val="000000"/>
                          </a:solidFill>
                          <a:effectLst/>
                        </a:rPr>
                        <a:t>VIGILANT</a:t>
                      </a:r>
                    </a:p>
                  </a:txBody>
                  <a:tcPr marL="36000" marR="36000" marT="46808" marB="46808" anchor="ctr" horzOverflow="overflow"/>
                </a:tc>
                <a:tc>
                  <a:txBody>
                    <a:bodyPr/>
                    <a:lstStyle/>
                    <a:p>
                      <a:pPr marL="449580" marR="427990" indent="74295" algn="ctr">
                        <a:lnSpc>
                          <a:spcPct val="171400"/>
                        </a:lnSpc>
                        <a:spcBef>
                          <a:spcPts val="675"/>
                        </a:spcBef>
                      </a:pPr>
                      <a:r>
                        <a:rPr lang="it-IT" sz="1400" dirty="0">
                          <a:latin typeface="Arial"/>
                          <a:cs typeface="Arial"/>
                        </a:rPr>
                        <a:t>COBALT</a:t>
                      </a:r>
                      <a:endParaRPr sz="1400" dirty="0">
                        <a:latin typeface="Arial"/>
                        <a:cs typeface="Arial"/>
                      </a:endParaRPr>
                    </a:p>
                  </a:txBody>
                  <a:tcPr marL="0" marR="0" marT="85725" marB="0" anchor="ctr"/>
                </a:tc>
                <a:tc vMerge="1">
                  <a:txBody>
                    <a:bodyPr/>
                    <a:lstStyle/>
                    <a:p>
                      <a:pPr>
                        <a:lnSpc>
                          <a:spcPct val="100000"/>
                        </a:lnSpc>
                        <a:spcBef>
                          <a:spcPts val="20"/>
                        </a:spcBef>
                      </a:pPr>
                      <a:endParaRPr sz="1400" dirty="0">
                        <a:latin typeface="Arial"/>
                        <a:cs typeface="Arial"/>
                      </a:endParaRPr>
                    </a:p>
                  </a:txBody>
                  <a:tcPr marL="0" marR="0" marT="254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RIVACOR 5</a:t>
                      </a:r>
                    </a:p>
                  </a:txBody>
                  <a:tcPr marL="36000" marR="36000" marT="46808" marB="46808" anchor="ctr" horzOverflow="overflow"/>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de-DE" sz="1400" b="1" u="none" strike="noStrike" kern="1200" cap="none" normalizeH="0" baseline="0" dirty="0">
                        <a:ln>
                          <a:noFill/>
                        </a:ln>
                        <a:solidFill>
                          <a:srgbClr val="000000"/>
                        </a:solidFill>
                        <a:effectLst/>
                        <a:latin typeface="+mn-lt"/>
                        <a:ea typeface="+mn-ea"/>
                        <a:cs typeface="+mn-cs"/>
                      </a:endParaRPr>
                    </a:p>
                  </a:txBody>
                  <a:tcPr marL="36000" marR="144000" marT="46808" marB="46808" anchor="ctr" horzOverflow="overflow"/>
                </a:tc>
                <a:extLst>
                  <a:ext uri="{0D108BD9-81ED-4DB2-BD59-A6C34878D82A}">
                    <a16:rowId xmlns:a16="http://schemas.microsoft.com/office/drawing/2014/main" val="10002"/>
                  </a:ext>
                </a:extLst>
              </a:tr>
              <a:tr h="990600">
                <a:tc>
                  <a:txBody>
                    <a:body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de-DE" sz="1600" b="1" u="none" strike="noStrike" cap="none" normalizeH="0" baseline="0" dirty="0">
                          <a:ln>
                            <a:noFill/>
                          </a:ln>
                          <a:effectLst/>
                        </a:rPr>
                        <a:t>VALUE</a:t>
                      </a:r>
                    </a:p>
                  </a:txBody>
                  <a:tcPr marL="36000" marR="36000" marT="46808" marB="46808" anchor="ctr"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INOGEN EL</a:t>
                      </a:r>
                    </a:p>
                  </a:txBody>
                  <a:tcPr marL="36000" marR="36000" marT="46808" marB="46808" anchor="ctr" horzOverflow="overflow"/>
                </a:tc>
                <a:tc>
                  <a:txBody>
                    <a:bodyPr/>
                    <a:lstStyle/>
                    <a:p>
                      <a:pPr algn="ctr">
                        <a:lnSpc>
                          <a:spcPct val="100000"/>
                        </a:lnSpc>
                      </a:pPr>
                      <a:r>
                        <a:rPr lang="it-IT" sz="1500" dirty="0">
                          <a:latin typeface="Times New Roman"/>
                          <a:cs typeface="Times New Roman"/>
                        </a:rPr>
                        <a:t>CHROME</a:t>
                      </a:r>
                      <a:endParaRPr sz="1400" dirty="0">
                        <a:latin typeface="Arial"/>
                        <a:cs typeface="Arial"/>
                      </a:endParaRPr>
                    </a:p>
                  </a:txBody>
                  <a:tcPr marL="0" marR="0" marT="0" marB="0" anchor="ctr"/>
                </a:tc>
                <a:tc>
                  <a:txBody>
                    <a:bodyPr/>
                    <a:lstStyle/>
                    <a:p>
                      <a:pPr>
                        <a:lnSpc>
                          <a:spcPct val="100000"/>
                        </a:lnSpc>
                      </a:pPr>
                      <a:endParaRPr sz="1500" dirty="0">
                        <a:latin typeface="Times New Roman"/>
                        <a:cs typeface="Times New Roman"/>
                      </a:endParaRPr>
                    </a:p>
                    <a:p>
                      <a:pPr marL="133350" algn="ctr">
                        <a:lnSpc>
                          <a:spcPct val="100000"/>
                        </a:lnSpc>
                        <a:spcBef>
                          <a:spcPts val="1290"/>
                        </a:spcBef>
                      </a:pPr>
                      <a:r>
                        <a:rPr lang="it-IT" sz="1400" spc="-5" dirty="0">
                          <a:latin typeface="Arial"/>
                          <a:cs typeface="Arial"/>
                        </a:rPr>
                        <a:t>ENTRANT</a:t>
                      </a:r>
                      <a:endParaRPr sz="1400" dirty="0">
                        <a:latin typeface="Arial"/>
                        <a:cs typeface="Arial"/>
                      </a:endParaRPr>
                    </a:p>
                  </a:txBody>
                  <a:tcPr marL="0" marR="0"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RIVACOR 3</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de-DE" sz="1400" u="none" strike="noStrike" kern="1200" cap="none" normalizeH="0" baseline="0" dirty="0">
                          <a:ln>
                            <a:noFill/>
                          </a:ln>
                          <a:solidFill>
                            <a:srgbClr val="000000"/>
                          </a:solidFill>
                          <a:effectLst/>
                          <a:latin typeface="+mn-lt"/>
                          <a:ea typeface="+mn-ea"/>
                          <a:cs typeface="+mn-cs"/>
                        </a:rPr>
                        <a:t>INLEXA 3</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de-DE" sz="1400" u="none" strike="noStrike" kern="1200" cap="none" normalizeH="0" baseline="0" dirty="0">
                        <a:ln>
                          <a:noFill/>
                        </a:ln>
                        <a:solidFill>
                          <a:srgbClr val="000000"/>
                        </a:solidFill>
                        <a:effectLst/>
                        <a:latin typeface="+mn-lt"/>
                        <a:ea typeface="+mn-ea"/>
                        <a:cs typeface="+mn-cs"/>
                      </a:endParaRPr>
                    </a:p>
                  </a:txBody>
                  <a:tcPr marL="36000" marR="36000" marT="46808" marB="46808" anchor="ctr" horzOverflow="overflow"/>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de-DE" sz="1400" u="none" strike="noStrike" kern="1200" cap="none" normalizeH="0" baseline="0" dirty="0">
                        <a:ln>
                          <a:noFill/>
                        </a:ln>
                        <a:solidFill>
                          <a:srgbClr val="000000"/>
                        </a:solidFill>
                        <a:effectLst/>
                        <a:latin typeface="+mn-lt"/>
                        <a:ea typeface="+mn-ea"/>
                        <a:cs typeface="+mn-cs"/>
                      </a:endParaRPr>
                    </a:p>
                  </a:txBody>
                  <a:tcPr marL="36000" marR="144000" marT="46808" marB="46808" anchor="ctr" horzOverflow="overflow"/>
                </a:tc>
                <a:extLst>
                  <a:ext uri="{0D108BD9-81ED-4DB2-BD59-A6C34878D82A}">
                    <a16:rowId xmlns:a16="http://schemas.microsoft.com/office/drawing/2014/main" val="10003"/>
                  </a:ext>
                </a:extLst>
              </a:tr>
            </a:tbl>
          </a:graphicData>
        </a:graphic>
      </p:graphicFrame>
      <p:pic>
        <p:nvPicPr>
          <p:cNvPr id="7" name="Picture 47" descr="Medtr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345" y="2782566"/>
            <a:ext cx="1396855" cy="29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8154" y="2848082"/>
            <a:ext cx="1313501" cy="23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1" descr="bostonscientific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228" y="2752625"/>
            <a:ext cx="10080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7"/>
          <p:cNvSpPr>
            <a:spLocks noGrp="1"/>
          </p:cNvSpPr>
          <p:nvPr>
            <p:ph type="title"/>
          </p:nvPr>
        </p:nvSpPr>
        <p:spPr>
          <a:xfrm>
            <a:off x="1662913" y="1109041"/>
            <a:ext cx="9430494" cy="479843"/>
          </a:xfrm>
        </p:spPr>
        <p:txBody>
          <a:bodyPr vert="horz" lIns="91440" tIns="45720" rIns="91440" bIns="45720" rtlCol="0" anchor="b" anchorCtr="0">
            <a:noAutofit/>
          </a:bodyPr>
          <a:lstStyle/>
          <a:p>
            <a:r>
              <a:rPr lang="it-IT" sz="3200" b="1" dirty="0">
                <a:solidFill>
                  <a:srgbClr val="C00000"/>
                </a:solidFill>
              </a:rPr>
              <a:t>dispositivi di risincronizzazione cardiaca (CRT-D) </a:t>
            </a:r>
            <a:br>
              <a:rPr lang="it-IT" sz="3200" b="1" dirty="0">
                <a:solidFill>
                  <a:srgbClr val="C00000"/>
                </a:solidFill>
              </a:rPr>
            </a:br>
            <a:r>
              <a:rPr lang="nl-BE" sz="3200" dirty="0">
                <a:solidFill>
                  <a:srgbClr val="C00000"/>
                </a:solidFill>
                <a:latin typeface="Tahoma" pitchFamily="34" charset="0"/>
              </a:rPr>
              <a:t>Tiers</a:t>
            </a:r>
            <a:endParaRPr lang="de-DE" sz="3200" dirty="0">
              <a:solidFill>
                <a:srgbClr val="C00000"/>
              </a:solidFill>
              <a:latin typeface="Tahoma" pitchFamily="34" charset="0"/>
            </a:endParaRPr>
          </a:p>
        </p:txBody>
      </p:sp>
      <p:pic>
        <p:nvPicPr>
          <p:cNvPr id="14" name="Segnaposto contenuto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6527" y="2639704"/>
            <a:ext cx="1257300" cy="502920"/>
          </a:xfrm>
          <a:prstGeom prst="rect">
            <a:avLst/>
          </a:prstGeom>
        </p:spPr>
      </p:pic>
      <p:pic>
        <p:nvPicPr>
          <p:cNvPr id="3" name="Immagine 2">
            <a:extLst>
              <a:ext uri="{FF2B5EF4-FFF2-40B4-BE49-F238E27FC236}">
                <a16:creationId xmlns:a16="http://schemas.microsoft.com/office/drawing/2014/main" id="{003F260C-7269-45D9-9DD9-C8E1B88E4449}"/>
              </a:ext>
            </a:extLst>
          </p:cNvPr>
          <p:cNvPicPr>
            <a:picLocks noChangeAspect="1"/>
          </p:cNvPicPr>
          <p:nvPr/>
        </p:nvPicPr>
        <p:blipFill rotWithShape="1">
          <a:blip r:embed="rId7"/>
          <a:srcRect t="21765" b="35882"/>
          <a:stretch/>
        </p:blipFill>
        <p:spPr>
          <a:xfrm>
            <a:off x="9608446" y="2782566"/>
            <a:ext cx="1184277" cy="287098"/>
          </a:xfrm>
          <a:prstGeom prst="rect">
            <a:avLst/>
          </a:prstGeom>
        </p:spPr>
      </p:pic>
      <p:pic>
        <p:nvPicPr>
          <p:cNvPr id="9" name="Immagine 8">
            <a:extLst>
              <a:ext uri="{FF2B5EF4-FFF2-40B4-BE49-F238E27FC236}">
                <a16:creationId xmlns:a16="http://schemas.microsoft.com/office/drawing/2014/main" id="{A7311778-16A5-CF9A-45CC-3472993A71A7}"/>
              </a:ext>
            </a:extLst>
          </p:cNvPr>
          <p:cNvPicPr>
            <a:picLocks noChangeAspect="1"/>
          </p:cNvPicPr>
          <p:nvPr/>
        </p:nvPicPr>
        <p:blipFill>
          <a:blip r:embed="rId8"/>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1840486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61281" y="612813"/>
            <a:ext cx="6063190" cy="685800"/>
          </a:xfrm>
        </p:spPr>
        <p:txBody>
          <a:bodyPr vert="horz" lIns="91440" tIns="45720" rIns="91440" bIns="45720" rtlCol="0" anchor="b" anchorCtr="0">
            <a:noAutofit/>
          </a:bodyPr>
          <a:lstStyle/>
          <a:p>
            <a:r>
              <a:rPr lang="it-IT" sz="2400" b="1" dirty="0">
                <a:solidFill>
                  <a:srgbClr val="C00000"/>
                </a:solidFill>
              </a:rPr>
              <a:t>dispositivi di </a:t>
            </a:r>
            <a:r>
              <a:rPr lang="it-IT" sz="2400" b="1" dirty="0" err="1">
                <a:solidFill>
                  <a:srgbClr val="C00000"/>
                </a:solidFill>
              </a:rPr>
              <a:t>risincronizzazione</a:t>
            </a:r>
            <a:r>
              <a:rPr lang="it-IT" sz="2400" b="1" dirty="0">
                <a:solidFill>
                  <a:srgbClr val="C00000"/>
                </a:solidFill>
              </a:rPr>
              <a:t> cardiaca</a:t>
            </a:r>
            <a:r>
              <a:rPr lang="it-IT" sz="2400" dirty="0"/>
              <a:t> </a:t>
            </a:r>
            <a:r>
              <a:rPr lang="it-IT" sz="2800" b="1" dirty="0">
                <a:solidFill>
                  <a:srgbClr val="C00000"/>
                </a:solidFill>
              </a:rPr>
              <a:t>CRTD </a:t>
            </a:r>
            <a:r>
              <a:rPr lang="it-IT" sz="2800" b="1" i="1" dirty="0">
                <a:solidFill>
                  <a:srgbClr val="C00000"/>
                </a:solidFill>
              </a:rPr>
              <a:t>caratteristiche</a:t>
            </a:r>
          </a:p>
        </p:txBody>
      </p:sp>
      <p:sp>
        <p:nvSpPr>
          <p:cNvPr id="8" name="Rectangle 18"/>
          <p:cNvSpPr/>
          <p:nvPr/>
        </p:nvSpPr>
        <p:spPr>
          <a:xfrm>
            <a:off x="1625271" y="3317008"/>
            <a:ext cx="8790822" cy="3416320"/>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Accelerometro</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err="1">
                <a:solidFill>
                  <a:srgbClr val="00467F">
                    <a:lumMod val="50000"/>
                  </a:srgbClr>
                </a:solidFill>
              </a:rPr>
              <a:t>Compatibilità</a:t>
            </a:r>
            <a:r>
              <a:rPr lang="en-US" sz="1200" b="1" dirty="0">
                <a:solidFill>
                  <a:srgbClr val="00467F">
                    <a:lumMod val="50000"/>
                  </a:srgbClr>
                </a:solidFill>
              </a:rPr>
              <a:t> MRI full body 1.5T e 3T , DF4, DF1, </a:t>
            </a:r>
            <a:r>
              <a:rPr lang="en-US" sz="1200" b="1" dirty="0" err="1">
                <a:solidFill>
                  <a:srgbClr val="00467F">
                    <a:lumMod val="50000"/>
                  </a:srgbClr>
                </a:solidFill>
              </a:rPr>
              <a:t>tutti</a:t>
            </a:r>
            <a:r>
              <a:rPr lang="en-US" sz="1200" b="1" dirty="0">
                <a:solidFill>
                  <a:srgbClr val="00467F">
                    <a:lumMod val="50000"/>
                  </a:srgbClr>
                </a:solidFill>
              </a:rPr>
              <a:t> </a:t>
            </a:r>
            <a:r>
              <a:rPr lang="en-US" sz="1200" b="1" dirty="0" err="1">
                <a:solidFill>
                  <a:srgbClr val="00467F">
                    <a:lumMod val="50000"/>
                  </a:srgbClr>
                </a:solidFill>
              </a:rPr>
              <a:t>i</a:t>
            </a:r>
            <a:r>
              <a:rPr lang="en-US" sz="1200" b="1" dirty="0">
                <a:solidFill>
                  <a:srgbClr val="00467F">
                    <a:lumMod val="50000"/>
                  </a:srgbClr>
                </a:solidFill>
              </a:rPr>
              <a:t> </a:t>
            </a:r>
            <a:r>
              <a:rPr lang="en-US" sz="1200" b="1" dirty="0" err="1">
                <a:solidFill>
                  <a:srgbClr val="00467F">
                    <a:lumMod val="50000"/>
                  </a:srgbClr>
                </a:solidFill>
              </a:rPr>
              <a:t>cateteri</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a:solidFill>
                  <a:srgbClr val="00467F">
                    <a:lumMod val="50000"/>
                  </a:srgbClr>
                </a:solidFill>
              </a:rPr>
              <a:t>Sensing auto</a:t>
            </a:r>
          </a:p>
          <a:p>
            <a:pPr marL="171450" indent="-171450">
              <a:buFont typeface="Arial" panose="020B0604020202020204" pitchFamily="34" charset="0"/>
              <a:buChar char="•"/>
            </a:pPr>
            <a:r>
              <a:rPr lang="en-US" sz="1200" b="1" dirty="0" err="1">
                <a:solidFill>
                  <a:srgbClr val="00467F">
                    <a:lumMod val="50000"/>
                  </a:srgbClr>
                </a:solidFill>
              </a:rPr>
              <a:t>Optivol</a:t>
            </a:r>
            <a:r>
              <a:rPr lang="en-US" sz="1200" b="1" dirty="0">
                <a:solidFill>
                  <a:srgbClr val="00467F">
                    <a:lumMod val="50000"/>
                  </a:srgbClr>
                </a:solidFill>
              </a:rPr>
              <a:t> 2.0</a:t>
            </a:r>
          </a:p>
          <a:p>
            <a:pPr marL="171450" indent="-171450">
              <a:buFont typeface="Arial" panose="020B0604020202020204" pitchFamily="34" charset="0"/>
              <a:buChar char="•"/>
            </a:pPr>
            <a:r>
              <a:rPr lang="en-US" sz="1200" b="1" dirty="0">
                <a:solidFill>
                  <a:srgbClr val="00467F">
                    <a:lumMod val="50000"/>
                  </a:srgbClr>
                </a:solidFill>
              </a:rPr>
              <a:t>ATP prima e </a:t>
            </a:r>
            <a:r>
              <a:rPr lang="en-US" sz="1200" b="1" dirty="0" err="1">
                <a:solidFill>
                  <a:srgbClr val="00467F">
                    <a:lumMod val="50000"/>
                  </a:srgbClr>
                </a:solidFill>
              </a:rPr>
              <a:t>durante</a:t>
            </a:r>
            <a:r>
              <a:rPr lang="en-US" sz="1200" b="1" dirty="0">
                <a:solidFill>
                  <a:srgbClr val="00467F">
                    <a:lumMod val="50000"/>
                  </a:srgbClr>
                </a:solidFill>
              </a:rPr>
              <a:t> la </a:t>
            </a:r>
            <a:r>
              <a:rPr lang="en-US" sz="1200" b="1" dirty="0" err="1">
                <a:solidFill>
                  <a:srgbClr val="00467F">
                    <a:lumMod val="50000"/>
                  </a:srgbClr>
                </a:solidFill>
              </a:rPr>
              <a:t>carica</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a:solidFill>
                  <a:srgbClr val="00467F">
                    <a:lumMod val="50000"/>
                  </a:srgbClr>
                </a:solidFill>
              </a:rPr>
              <a:t>16 </a:t>
            </a:r>
            <a:r>
              <a:rPr lang="en-US" sz="1200" b="1" dirty="0" err="1">
                <a:solidFill>
                  <a:srgbClr val="00467F">
                    <a:lumMod val="50000"/>
                  </a:srgbClr>
                </a:solidFill>
              </a:rPr>
              <a:t>configurazioni</a:t>
            </a:r>
            <a:r>
              <a:rPr lang="en-US" sz="1200" b="1" dirty="0">
                <a:solidFill>
                  <a:srgbClr val="00467F">
                    <a:lumMod val="50000"/>
                  </a:srgbClr>
                </a:solidFill>
              </a:rPr>
              <a:t> </a:t>
            </a:r>
            <a:r>
              <a:rPr lang="en-US" sz="1200" b="1" dirty="0" err="1">
                <a:solidFill>
                  <a:srgbClr val="00467F">
                    <a:lumMod val="50000"/>
                  </a:srgbClr>
                </a:solidFill>
              </a:rPr>
              <a:t>stimolazione</a:t>
            </a:r>
            <a:r>
              <a:rPr lang="en-US" sz="1200" b="1" dirty="0">
                <a:solidFill>
                  <a:srgbClr val="00467F">
                    <a:lumMod val="50000"/>
                  </a:srgbClr>
                </a:solidFill>
              </a:rPr>
              <a:t> sinistra (</a:t>
            </a:r>
            <a:r>
              <a:rPr lang="en-US" sz="1200" b="1" dirty="0" err="1">
                <a:solidFill>
                  <a:srgbClr val="00467F">
                    <a:lumMod val="50000"/>
                  </a:srgbClr>
                </a:solidFill>
              </a:rPr>
              <a:t>quadripolare</a:t>
            </a:r>
            <a:r>
              <a:rPr lang="en-US" sz="1200" b="1" dirty="0">
                <a:solidFill>
                  <a:srgbClr val="00467F">
                    <a:lumMod val="50000"/>
                  </a:srgbClr>
                </a:solidFill>
              </a:rPr>
              <a:t>)</a:t>
            </a:r>
          </a:p>
          <a:p>
            <a:pPr marL="171450" indent="-171450">
              <a:buFont typeface="Arial" panose="020B0604020202020204" pitchFamily="34" charset="0"/>
              <a:buChar char="•"/>
            </a:pPr>
            <a:r>
              <a:rPr lang="en-US" sz="1200" b="1" dirty="0" err="1">
                <a:solidFill>
                  <a:srgbClr val="00467F">
                    <a:lumMod val="50000"/>
                  </a:srgbClr>
                </a:solidFill>
              </a:rPr>
              <a:t>Algoritmo</a:t>
            </a:r>
            <a:r>
              <a:rPr lang="en-US" sz="1200" b="1" dirty="0">
                <a:solidFill>
                  <a:srgbClr val="00467F">
                    <a:lumMod val="50000"/>
                  </a:srgbClr>
                </a:solidFill>
              </a:rPr>
              <a:t> </a:t>
            </a:r>
            <a:r>
              <a:rPr lang="en-US" sz="1200" b="1" dirty="0" err="1">
                <a:solidFill>
                  <a:srgbClr val="00467F">
                    <a:lumMod val="50000"/>
                  </a:srgbClr>
                </a:solidFill>
              </a:rPr>
              <a:t>ottimizzazione</a:t>
            </a:r>
            <a:r>
              <a:rPr lang="en-US" sz="1200" b="1" dirty="0">
                <a:solidFill>
                  <a:srgbClr val="00467F">
                    <a:lumMod val="50000"/>
                  </a:srgbClr>
                </a:solidFill>
              </a:rPr>
              <a:t> </a:t>
            </a:r>
            <a:r>
              <a:rPr lang="en-US" sz="1200" b="1" dirty="0" err="1">
                <a:solidFill>
                  <a:srgbClr val="00467F">
                    <a:lumMod val="50000"/>
                  </a:srgbClr>
                </a:solidFill>
              </a:rPr>
              <a:t>ritardo</a:t>
            </a:r>
            <a:r>
              <a:rPr lang="en-US" sz="1200" b="1" dirty="0">
                <a:solidFill>
                  <a:srgbClr val="00467F">
                    <a:lumMod val="50000"/>
                  </a:srgbClr>
                </a:solidFill>
              </a:rPr>
              <a:t> AV e VV con </a:t>
            </a:r>
            <a:r>
              <a:rPr lang="en-US" sz="1200" b="1" dirty="0" err="1">
                <a:solidFill>
                  <a:srgbClr val="00467F">
                    <a:lumMod val="50000"/>
                  </a:srgbClr>
                </a:solidFill>
              </a:rPr>
              <a:t>programmatore</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Algoritmo</a:t>
            </a:r>
            <a:r>
              <a:rPr lang="en-US" sz="1200" b="1" dirty="0">
                <a:solidFill>
                  <a:srgbClr val="00467F">
                    <a:lumMod val="50000"/>
                  </a:srgbClr>
                </a:solidFill>
              </a:rPr>
              <a:t> di </a:t>
            </a:r>
            <a:r>
              <a:rPr lang="en-US" sz="1200" b="1" dirty="0" err="1">
                <a:solidFill>
                  <a:srgbClr val="00467F">
                    <a:lumMod val="50000"/>
                  </a:srgbClr>
                </a:solidFill>
              </a:rPr>
              <a:t>riprogrammazione</a:t>
            </a:r>
            <a:r>
              <a:rPr lang="en-US" sz="1200" b="1" dirty="0">
                <a:solidFill>
                  <a:srgbClr val="00467F">
                    <a:lumMod val="50000"/>
                  </a:srgbClr>
                </a:solidFill>
              </a:rPr>
              <a:t> </a:t>
            </a:r>
            <a:r>
              <a:rPr lang="en-US" sz="1200" b="1" dirty="0" err="1">
                <a:solidFill>
                  <a:srgbClr val="00467F">
                    <a:lumMod val="50000"/>
                  </a:srgbClr>
                </a:solidFill>
              </a:rPr>
              <a:t>automatica</a:t>
            </a:r>
            <a:r>
              <a:rPr lang="en-US" sz="1200" b="1" dirty="0">
                <a:solidFill>
                  <a:srgbClr val="00467F">
                    <a:lumMod val="50000"/>
                  </a:srgbClr>
                </a:solidFill>
              </a:rPr>
              <a:t> </a:t>
            </a:r>
            <a:r>
              <a:rPr lang="en-US" sz="1200" b="1" dirty="0" err="1">
                <a:solidFill>
                  <a:srgbClr val="00467F">
                    <a:lumMod val="50000"/>
                  </a:srgbClr>
                </a:solidFill>
              </a:rPr>
              <a:t>dei</a:t>
            </a:r>
            <a:r>
              <a:rPr lang="en-US" sz="1200" b="1" dirty="0">
                <a:solidFill>
                  <a:srgbClr val="00467F">
                    <a:lumMod val="50000"/>
                  </a:srgbClr>
                </a:solidFill>
              </a:rPr>
              <a:t> </a:t>
            </a:r>
            <a:r>
              <a:rPr lang="en-US" sz="1200" b="1" dirty="0" err="1">
                <a:solidFill>
                  <a:srgbClr val="00467F">
                    <a:lumMod val="50000"/>
                  </a:srgbClr>
                </a:solidFill>
              </a:rPr>
              <a:t>criteri</a:t>
            </a:r>
            <a:r>
              <a:rPr lang="en-US" sz="1200" b="1" dirty="0">
                <a:solidFill>
                  <a:srgbClr val="00467F">
                    <a:lumMod val="50000"/>
                  </a:srgbClr>
                </a:solidFill>
              </a:rPr>
              <a:t> di </a:t>
            </a:r>
            <a:r>
              <a:rPr lang="en-US" sz="1200" b="1" dirty="0" err="1">
                <a:solidFill>
                  <a:srgbClr val="00467F">
                    <a:lumMod val="50000"/>
                  </a:srgbClr>
                </a:solidFill>
              </a:rPr>
              <a:t>discriminazione</a:t>
            </a:r>
            <a:endParaRPr lang="en-US" sz="1200" b="1" dirty="0">
              <a:solidFill>
                <a:srgbClr val="00467F">
                  <a:lumMod val="50000"/>
                </a:srgbClr>
              </a:solidFill>
            </a:endParaRPr>
          </a:p>
          <a:p>
            <a:r>
              <a:rPr lang="en-US" sz="1200" b="1" dirty="0">
                <a:solidFill>
                  <a:srgbClr val="00467F">
                    <a:lumMod val="50000"/>
                  </a:srgbClr>
                </a:solidFill>
              </a:rPr>
              <a:t>     in </a:t>
            </a:r>
            <a:r>
              <a:rPr lang="en-US" sz="1200" b="1" dirty="0" err="1">
                <a:solidFill>
                  <a:srgbClr val="00467F">
                    <a:lumMod val="50000"/>
                  </a:srgbClr>
                </a:solidFill>
              </a:rPr>
              <a:t>caso</a:t>
            </a:r>
            <a:r>
              <a:rPr lang="en-US" sz="1200" b="1" dirty="0">
                <a:solidFill>
                  <a:srgbClr val="00467F">
                    <a:lumMod val="50000"/>
                  </a:srgbClr>
                </a:solidFill>
              </a:rPr>
              <a:t> di </a:t>
            </a:r>
            <a:r>
              <a:rPr lang="en-US" sz="1200" b="1" dirty="0" err="1">
                <a:solidFill>
                  <a:srgbClr val="00467F">
                    <a:lumMod val="50000"/>
                  </a:srgbClr>
                </a:solidFill>
              </a:rPr>
              <a:t>rumore</a:t>
            </a:r>
            <a:r>
              <a:rPr lang="en-US" sz="1200" b="1" dirty="0">
                <a:solidFill>
                  <a:srgbClr val="00467F">
                    <a:lumMod val="50000"/>
                  </a:srgbClr>
                </a:solidFill>
              </a:rPr>
              <a:t> </a:t>
            </a:r>
            <a:r>
              <a:rPr lang="en-US" sz="1200" b="1" dirty="0" err="1">
                <a:solidFill>
                  <a:srgbClr val="00467F">
                    <a:lumMod val="50000"/>
                  </a:srgbClr>
                </a:solidFill>
              </a:rPr>
              <a:t>sul</a:t>
            </a:r>
            <a:r>
              <a:rPr lang="en-US" sz="1200" b="1" dirty="0">
                <a:solidFill>
                  <a:srgbClr val="00467F">
                    <a:lumMod val="50000"/>
                  </a:srgbClr>
                </a:solidFill>
              </a:rPr>
              <a:t> </a:t>
            </a:r>
            <a:r>
              <a:rPr lang="en-US" sz="1200" b="1" dirty="0" err="1">
                <a:solidFill>
                  <a:srgbClr val="00467F">
                    <a:lumMod val="50000"/>
                  </a:srgbClr>
                </a:solidFill>
              </a:rPr>
              <a:t>catetere</a:t>
            </a:r>
            <a:r>
              <a:rPr lang="en-US" sz="1200" b="1" dirty="0">
                <a:solidFill>
                  <a:srgbClr val="00467F">
                    <a:lumMod val="50000"/>
                  </a:srgbClr>
                </a:solidFill>
              </a:rPr>
              <a:t> (LIA)</a:t>
            </a:r>
          </a:p>
          <a:p>
            <a:pPr marL="171450" indent="-171450">
              <a:buFont typeface="Arial" panose="020B0604020202020204" pitchFamily="34" charset="0"/>
              <a:buChar char="•"/>
            </a:pPr>
            <a:r>
              <a:rPr lang="en-US" sz="1200" b="1" dirty="0" err="1">
                <a:solidFill>
                  <a:srgbClr val="00467F">
                    <a:lumMod val="50000"/>
                  </a:srgbClr>
                </a:solidFill>
              </a:rPr>
              <a:t>Programmazione</a:t>
            </a:r>
            <a:r>
              <a:rPr lang="en-US" sz="1200" b="1" dirty="0">
                <a:solidFill>
                  <a:srgbClr val="00467F">
                    <a:lumMod val="50000"/>
                  </a:srgbClr>
                </a:solidFill>
              </a:rPr>
              <a:t> </a:t>
            </a:r>
            <a:r>
              <a:rPr lang="en-US" sz="1200" b="1" dirty="0" err="1">
                <a:solidFill>
                  <a:srgbClr val="00467F">
                    <a:lumMod val="50000"/>
                  </a:srgbClr>
                </a:solidFill>
              </a:rPr>
              <a:t>bipolo</a:t>
            </a:r>
            <a:r>
              <a:rPr lang="en-US" sz="1200" b="1" dirty="0">
                <a:solidFill>
                  <a:srgbClr val="00467F">
                    <a:lumMod val="50000"/>
                  </a:srgbClr>
                </a:solidFill>
              </a:rPr>
              <a:t> puro/</a:t>
            </a:r>
            <a:r>
              <a:rPr lang="en-US" sz="1200" b="1" dirty="0" err="1">
                <a:solidFill>
                  <a:srgbClr val="00467F">
                    <a:lumMod val="50000"/>
                  </a:srgbClr>
                </a:solidFill>
              </a:rPr>
              <a:t>integrato</a:t>
            </a:r>
            <a:r>
              <a:rPr lang="en-US" sz="1200" b="1" dirty="0">
                <a:solidFill>
                  <a:srgbClr val="00467F">
                    <a:lumMod val="50000"/>
                  </a:srgbClr>
                </a:solidFill>
              </a:rPr>
              <a:t> </a:t>
            </a:r>
            <a:r>
              <a:rPr lang="en-US" sz="1200" b="1" dirty="0" err="1">
                <a:solidFill>
                  <a:srgbClr val="00467F">
                    <a:lumMod val="50000"/>
                  </a:srgbClr>
                </a:solidFill>
              </a:rPr>
              <a:t>su</a:t>
            </a:r>
            <a:r>
              <a:rPr lang="en-US" sz="1200" b="1" dirty="0">
                <a:solidFill>
                  <a:srgbClr val="00467F">
                    <a:lumMod val="50000"/>
                  </a:srgbClr>
                </a:solidFill>
              </a:rPr>
              <a:t> RV</a:t>
            </a:r>
          </a:p>
          <a:p>
            <a:pPr marL="171450" indent="-171450">
              <a:buFont typeface="Arial" panose="020B0604020202020204" pitchFamily="34" charset="0"/>
              <a:buChar char="•"/>
            </a:pPr>
            <a:r>
              <a:rPr lang="en-US" sz="1200" b="1" dirty="0" err="1">
                <a:solidFill>
                  <a:srgbClr val="00467F">
                    <a:lumMod val="50000"/>
                  </a:srgbClr>
                </a:solidFill>
              </a:rPr>
              <a:t>Algoritmi</a:t>
            </a:r>
            <a:r>
              <a:rPr lang="en-US" sz="1200" b="1" dirty="0">
                <a:solidFill>
                  <a:srgbClr val="00467F">
                    <a:lumMod val="50000"/>
                  </a:srgbClr>
                </a:solidFill>
              </a:rPr>
              <a:t> di </a:t>
            </a:r>
            <a:r>
              <a:rPr lang="en-US" sz="1200" b="1" dirty="0" err="1">
                <a:solidFill>
                  <a:srgbClr val="00467F">
                    <a:lumMod val="50000"/>
                  </a:srgbClr>
                </a:solidFill>
              </a:rPr>
              <a:t>prevenzione</a:t>
            </a:r>
            <a:r>
              <a:rPr lang="en-US" sz="1200" b="1" dirty="0">
                <a:solidFill>
                  <a:srgbClr val="00467F">
                    <a:lumMod val="50000"/>
                  </a:srgbClr>
                </a:solidFill>
              </a:rPr>
              <a:t> FA</a:t>
            </a:r>
          </a:p>
          <a:p>
            <a:pPr marL="171450" indent="-171450">
              <a:buFont typeface="Arial" panose="020B0604020202020204" pitchFamily="34" charset="0"/>
              <a:buChar char="•"/>
            </a:pPr>
            <a:r>
              <a:rPr lang="en-US" sz="1200" b="1" dirty="0" err="1">
                <a:solidFill>
                  <a:srgbClr val="00467F">
                    <a:lumMod val="50000"/>
                  </a:srgbClr>
                </a:solidFill>
              </a:rPr>
              <a:t>Ampiezza</a:t>
            </a:r>
            <a:r>
              <a:rPr lang="en-US" sz="1200" b="1" dirty="0">
                <a:solidFill>
                  <a:srgbClr val="00467F">
                    <a:lumMod val="50000"/>
                  </a:srgbClr>
                </a:solidFill>
              </a:rPr>
              <a:t> </a:t>
            </a:r>
            <a:r>
              <a:rPr lang="en-US" sz="1200" b="1" dirty="0" err="1">
                <a:solidFill>
                  <a:srgbClr val="00467F">
                    <a:lumMod val="50000"/>
                  </a:srgbClr>
                </a:solidFill>
              </a:rPr>
              <a:t>impulso</a:t>
            </a:r>
            <a:r>
              <a:rPr lang="en-US" sz="1200" b="1" dirty="0">
                <a:solidFill>
                  <a:srgbClr val="00467F">
                    <a:lumMod val="50000"/>
                  </a:srgbClr>
                </a:solidFill>
              </a:rPr>
              <a:t> </a:t>
            </a:r>
            <a:r>
              <a:rPr lang="en-US" sz="1200" b="1" dirty="0" err="1">
                <a:solidFill>
                  <a:srgbClr val="00467F">
                    <a:lumMod val="50000"/>
                  </a:srgbClr>
                </a:solidFill>
              </a:rPr>
              <a:t>fino</a:t>
            </a:r>
            <a:r>
              <a:rPr lang="en-US" sz="1200" b="1" dirty="0">
                <a:solidFill>
                  <a:srgbClr val="00467F">
                    <a:lumMod val="50000"/>
                  </a:srgbClr>
                </a:solidFill>
              </a:rPr>
              <a:t> a 8 V</a:t>
            </a:r>
            <a:endParaRPr lang="en-US" sz="1200" dirty="0">
              <a:solidFill>
                <a:srgbClr val="00467F">
                  <a:lumMod val="50000"/>
                </a:srgbClr>
              </a:solidFill>
            </a:endParaRPr>
          </a:p>
          <a:p>
            <a:pPr marL="171450" indent="-171450">
              <a:buFont typeface="Arial" panose="020B0604020202020204" pitchFamily="34" charset="0"/>
              <a:buChar char="•"/>
            </a:pPr>
            <a:r>
              <a:rPr lang="en-US" sz="1200" b="1" dirty="0">
                <a:solidFill>
                  <a:srgbClr val="FF0000"/>
                </a:solidFill>
              </a:rPr>
              <a:t>40J </a:t>
            </a:r>
            <a:r>
              <a:rPr lang="en-US" sz="1200" b="1" dirty="0" err="1">
                <a:solidFill>
                  <a:srgbClr val="FF0000"/>
                </a:solidFill>
              </a:rPr>
              <a:t>erogati</a:t>
            </a:r>
            <a:r>
              <a:rPr lang="en-US" sz="1200" b="1" dirty="0">
                <a:solidFill>
                  <a:srgbClr val="FF0000"/>
                </a:solidFill>
              </a:rPr>
              <a:t> (47J </a:t>
            </a:r>
            <a:r>
              <a:rPr lang="en-US" sz="1200" b="1" dirty="0" err="1">
                <a:solidFill>
                  <a:srgbClr val="FF0000"/>
                </a:solidFill>
              </a:rPr>
              <a:t>immagazzinati</a:t>
            </a:r>
            <a:r>
              <a:rPr lang="en-US" sz="1200" b="1" dirty="0">
                <a:solidFill>
                  <a:srgbClr val="FF0000"/>
                </a:solidFill>
              </a:rPr>
              <a:t>)</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FF0000"/>
                </a:solidFill>
              </a:rPr>
              <a:t>Batteria</a:t>
            </a:r>
            <a:r>
              <a:rPr lang="en-US" sz="1200" b="1" dirty="0">
                <a:solidFill>
                  <a:srgbClr val="FF0000"/>
                </a:solidFill>
              </a:rPr>
              <a:t> 1,1Ah</a:t>
            </a:r>
          </a:p>
          <a:p>
            <a:pPr marL="171450" indent="-171450">
              <a:buFont typeface="Arial" panose="020B0604020202020204" pitchFamily="34" charset="0"/>
              <a:buChar char="•"/>
            </a:pPr>
            <a:r>
              <a:rPr lang="en-US" sz="1200" b="1" dirty="0">
                <a:solidFill>
                  <a:srgbClr val="FF0000"/>
                </a:solidFill>
              </a:rPr>
              <a:t>Bluetooth</a:t>
            </a:r>
          </a:p>
          <a:p>
            <a:pPr marL="171450" indent="-171450">
              <a:buFont typeface="Arial" panose="020B0604020202020204" pitchFamily="34" charset="0"/>
              <a:buChar char="•"/>
            </a:pPr>
            <a:r>
              <a:rPr lang="en-US" sz="1200" b="1" dirty="0">
                <a:solidFill>
                  <a:srgbClr val="FF0000"/>
                </a:solidFill>
              </a:rPr>
              <a:t>Multisito</a:t>
            </a:r>
          </a:p>
          <a:p>
            <a:pPr marL="171450" indent="-171450">
              <a:buFont typeface="Arial" panose="020B0604020202020204" pitchFamily="34" charset="0"/>
              <a:buChar char="•"/>
            </a:pPr>
            <a:r>
              <a:rPr lang="en-US" sz="1200" b="1" dirty="0">
                <a:solidFill>
                  <a:srgbClr val="FF0000"/>
                </a:solidFill>
              </a:rPr>
              <a:t>Vector Express 2.0 </a:t>
            </a:r>
          </a:p>
          <a:p>
            <a:pPr marL="171450" indent="-171450">
              <a:buFont typeface="Arial" panose="020B0604020202020204" pitchFamily="34" charset="0"/>
              <a:buChar char="•"/>
            </a:pPr>
            <a:r>
              <a:rPr lang="en-US" sz="1200" b="1" dirty="0" err="1">
                <a:solidFill>
                  <a:srgbClr val="FF0000"/>
                </a:solidFill>
              </a:rPr>
              <a:t>Rapporto</a:t>
            </a:r>
            <a:r>
              <a:rPr lang="en-US" sz="1200" b="1" dirty="0">
                <a:solidFill>
                  <a:srgbClr val="FF0000"/>
                </a:solidFill>
              </a:rPr>
              <a:t> </a:t>
            </a:r>
            <a:r>
              <a:rPr lang="en-US" sz="1200" b="1" dirty="0" err="1">
                <a:solidFill>
                  <a:srgbClr val="FF0000"/>
                </a:solidFill>
              </a:rPr>
              <a:t>scompenso</a:t>
            </a:r>
            <a:r>
              <a:rPr lang="en-US" sz="1200" b="1" dirty="0">
                <a:solidFill>
                  <a:srgbClr val="FF0000"/>
                </a:solidFill>
              </a:rPr>
              <a:t> </a:t>
            </a:r>
            <a:r>
              <a:rPr lang="en-US" sz="1200" b="1" dirty="0" err="1">
                <a:solidFill>
                  <a:srgbClr val="FF0000"/>
                </a:solidFill>
              </a:rPr>
              <a:t>cardiaco</a:t>
            </a:r>
            <a:r>
              <a:rPr lang="en-US" sz="1200" b="1" dirty="0">
                <a:solidFill>
                  <a:srgbClr val="FF0000"/>
                </a:solidFill>
              </a:rPr>
              <a:t> (Triage HF)</a:t>
            </a:r>
          </a:p>
        </p:txBody>
      </p:sp>
      <p:sp>
        <p:nvSpPr>
          <p:cNvPr id="5" name="Rectangle 2"/>
          <p:cNvSpPr/>
          <p:nvPr/>
        </p:nvSpPr>
        <p:spPr>
          <a:xfrm>
            <a:off x="1625271" y="2433118"/>
            <a:ext cx="7796076" cy="461665"/>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Ins="91440"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EffectivCRT</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err="1">
                <a:solidFill>
                  <a:srgbClr val="FF0000"/>
                </a:solidFill>
              </a:rPr>
              <a:t>iATP</a:t>
            </a:r>
            <a:endParaRPr lang="en-US" sz="1200" b="1" dirty="0">
              <a:solidFill>
                <a:srgbClr val="FF0000"/>
              </a:solidFill>
            </a:endParaRPr>
          </a:p>
        </p:txBody>
      </p:sp>
      <p:sp>
        <p:nvSpPr>
          <p:cNvPr id="6" name="Rectangle 6"/>
          <p:cNvSpPr/>
          <p:nvPr/>
        </p:nvSpPr>
        <p:spPr>
          <a:xfrm>
            <a:off x="1625272" y="2859783"/>
            <a:ext cx="8741761" cy="461665"/>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Ottimizzazione</a:t>
            </a:r>
            <a:r>
              <a:rPr lang="en-US" sz="1200" b="1" dirty="0">
                <a:solidFill>
                  <a:srgbClr val="00467F">
                    <a:lumMod val="50000"/>
                  </a:srgbClr>
                </a:solidFill>
              </a:rPr>
              <a:t> </a:t>
            </a:r>
            <a:r>
              <a:rPr lang="en-US" sz="1200" b="1" dirty="0" err="1">
                <a:solidFill>
                  <a:srgbClr val="00467F">
                    <a:lumMod val="50000"/>
                  </a:srgbClr>
                </a:solidFill>
              </a:rPr>
              <a:t>dinamica</a:t>
            </a:r>
            <a:r>
              <a:rPr lang="en-US" sz="1200" b="1" dirty="0">
                <a:solidFill>
                  <a:srgbClr val="00467F">
                    <a:lumMod val="50000"/>
                  </a:srgbClr>
                </a:solidFill>
              </a:rPr>
              <a:t> e </a:t>
            </a:r>
            <a:r>
              <a:rPr lang="en-US" sz="1200" b="1" dirty="0" err="1">
                <a:solidFill>
                  <a:srgbClr val="00467F">
                    <a:lumMod val="50000"/>
                  </a:srgbClr>
                </a:solidFill>
              </a:rPr>
              <a:t>automatica</a:t>
            </a:r>
            <a:r>
              <a:rPr lang="en-US" sz="1200" b="1" dirty="0">
                <a:solidFill>
                  <a:srgbClr val="00467F">
                    <a:lumMod val="50000"/>
                  </a:srgbClr>
                </a:solidFill>
              </a:rPr>
              <a:t> </a:t>
            </a:r>
            <a:r>
              <a:rPr lang="en-US" sz="1200" b="1" dirty="0" err="1">
                <a:solidFill>
                  <a:srgbClr val="00467F">
                    <a:lumMod val="50000"/>
                  </a:srgbClr>
                </a:solidFill>
              </a:rPr>
              <a:t>ritardi</a:t>
            </a:r>
            <a:r>
              <a:rPr lang="en-US" sz="1200" b="1" dirty="0">
                <a:solidFill>
                  <a:srgbClr val="00467F">
                    <a:lumMod val="50000"/>
                  </a:srgbClr>
                </a:solidFill>
              </a:rPr>
              <a:t> AV e VV (</a:t>
            </a:r>
            <a:r>
              <a:rPr lang="en-US" sz="1200" b="1" dirty="0" err="1">
                <a:solidFill>
                  <a:srgbClr val="00467F">
                    <a:lumMod val="50000"/>
                  </a:srgbClr>
                </a:solidFill>
              </a:rPr>
              <a:t>adaptivCRT</a:t>
            </a:r>
            <a:r>
              <a:rPr lang="en-US" sz="1200" b="1" dirty="0">
                <a:solidFill>
                  <a:srgbClr val="00467F">
                    <a:lumMod val="50000"/>
                  </a:srgbClr>
                </a:solidFill>
              </a:rPr>
              <a:t>)</a:t>
            </a:r>
          </a:p>
          <a:p>
            <a:pPr marL="171450" indent="-171450">
              <a:buFont typeface="Arial" panose="020B0604020202020204" pitchFamily="34" charset="0"/>
              <a:buChar char="•"/>
            </a:pPr>
            <a:r>
              <a:rPr lang="en-US" sz="1200" b="1" dirty="0" err="1">
                <a:solidFill>
                  <a:srgbClr val="00467F">
                    <a:lumMod val="50000"/>
                  </a:srgbClr>
                </a:solidFill>
              </a:rPr>
              <a:t>Terapie</a:t>
            </a:r>
            <a:r>
              <a:rPr lang="en-US" sz="1200" b="1" dirty="0">
                <a:solidFill>
                  <a:srgbClr val="00467F">
                    <a:lumMod val="50000"/>
                  </a:srgbClr>
                </a:solidFill>
              </a:rPr>
              <a:t> </a:t>
            </a:r>
            <a:r>
              <a:rPr lang="en-US" sz="1200" b="1" dirty="0" err="1">
                <a:solidFill>
                  <a:srgbClr val="00467F">
                    <a:lumMod val="50000"/>
                  </a:srgbClr>
                </a:solidFill>
              </a:rPr>
              <a:t>atriali</a:t>
            </a:r>
            <a:endParaRPr lang="en-US" sz="1200" b="1" dirty="0">
              <a:solidFill>
                <a:srgbClr val="00467F">
                  <a:lumMod val="50000"/>
                </a:srgbClr>
              </a:solidFill>
            </a:endParaRPr>
          </a:p>
        </p:txBody>
      </p:sp>
      <p:sp>
        <p:nvSpPr>
          <p:cNvPr id="9" name="Rectangle 20"/>
          <p:cNvSpPr/>
          <p:nvPr/>
        </p:nvSpPr>
        <p:spPr>
          <a:xfrm>
            <a:off x="9450623" y="2433118"/>
            <a:ext cx="990001" cy="4770537"/>
          </a:xfrm>
          <a:prstGeom prst="rect">
            <a:avLst/>
          </a:prstGeom>
          <a:solidFill>
            <a:schemeClr val="accent5">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r>
              <a:rPr lang="en-US" sz="1400" b="1" dirty="0">
                <a:solidFill>
                  <a:srgbClr val="000000"/>
                </a:solidFill>
                <a:ea typeface="Arial Unicode MS" pitchFamily="34" charset="-128"/>
                <a:cs typeface="Arial Unicode MS" pitchFamily="34" charset="-128"/>
              </a:rPr>
              <a:t>COBALT XT HF</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1" name="Rectangle 27"/>
          <p:cNvSpPr/>
          <p:nvPr/>
        </p:nvSpPr>
        <p:spPr>
          <a:xfrm>
            <a:off x="8440930" y="2856823"/>
            <a:ext cx="990602" cy="3877985"/>
          </a:xfrm>
          <a:prstGeom prst="rect">
            <a:avLst/>
          </a:prstGeom>
          <a:solidFill>
            <a:schemeClr val="accent2">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r>
              <a:rPr lang="en-US" sz="1400" b="1" dirty="0">
                <a:solidFill>
                  <a:srgbClr val="000000"/>
                </a:solidFill>
                <a:ea typeface="Arial Unicode MS" pitchFamily="34" charset="-128"/>
                <a:cs typeface="Arial Unicode MS" pitchFamily="34" charset="-128"/>
              </a:rPr>
              <a:t>COBALT HF</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2" name="Rectangle 30"/>
          <p:cNvSpPr/>
          <p:nvPr/>
        </p:nvSpPr>
        <p:spPr>
          <a:xfrm>
            <a:off x="7450331" y="3324408"/>
            <a:ext cx="990598" cy="3754874"/>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CROME HF</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p:txBody>
      </p:sp>
      <p:pic>
        <p:nvPicPr>
          <p:cNvPr id="13" name="Picture 47" descr="Medtr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946" y="362963"/>
            <a:ext cx="3428999" cy="72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A7311778-16A5-CF9A-45CC-3472993A71A7}"/>
              </a:ext>
            </a:extLst>
          </p:cNvPr>
          <p:cNvPicPr>
            <a:picLocks noChangeAspect="1"/>
          </p:cNvPicPr>
          <p:nvPr/>
        </p:nvPicPr>
        <p:blipFill>
          <a:blip r:embed="rId4"/>
          <a:stretch>
            <a:fillRect/>
          </a:stretch>
        </p:blipFill>
        <p:spPr>
          <a:xfrm>
            <a:off x="10881028" y="106286"/>
            <a:ext cx="1204856" cy="619640"/>
          </a:xfrm>
          <a:prstGeom prst="rect">
            <a:avLst/>
          </a:prstGeom>
        </p:spPr>
      </p:pic>
    </p:spTree>
    <p:extLst>
      <p:ext uri="{BB962C8B-B14F-4D97-AF65-F5344CB8AC3E}">
        <p14:creationId xmlns:p14="http://schemas.microsoft.com/office/powerpoint/2010/main" val="384906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104FC1B8-6352-42E0-B362-50C931804273}"/>
              </a:ext>
            </a:extLst>
          </p:cNvPr>
          <p:cNvSpPr/>
          <p:nvPr/>
        </p:nvSpPr>
        <p:spPr>
          <a:xfrm>
            <a:off x="1625272" y="3662900"/>
            <a:ext cx="8762999" cy="2677656"/>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err="1">
                <a:solidFill>
                  <a:schemeClr val="tx1"/>
                </a:solidFill>
              </a:rPr>
              <a:t>Accelerometro</a:t>
            </a:r>
            <a:r>
              <a:rPr lang="en-US" sz="1200" b="1" dirty="0">
                <a:solidFill>
                  <a:schemeClr val="tx1"/>
                </a:solidFill>
              </a:rPr>
              <a:t>	 </a:t>
            </a:r>
          </a:p>
          <a:p>
            <a:pPr marL="171450" indent="-171450">
              <a:buFont typeface="Arial" panose="020B0604020202020204" pitchFamily="34" charset="0"/>
              <a:buChar char="•"/>
            </a:pPr>
            <a:r>
              <a:rPr lang="en-US" sz="1200" b="1" dirty="0" err="1">
                <a:solidFill>
                  <a:schemeClr val="tx1"/>
                </a:solidFill>
              </a:rPr>
              <a:t>Compatibilità</a:t>
            </a:r>
            <a:r>
              <a:rPr lang="en-US" sz="1200" b="1" dirty="0">
                <a:solidFill>
                  <a:schemeClr val="tx1"/>
                </a:solidFill>
              </a:rPr>
              <a:t> MRI full body 1.5T e 3T</a:t>
            </a:r>
          </a:p>
          <a:p>
            <a:pPr marL="171450" indent="-171450">
              <a:buFont typeface="Arial" panose="020B0604020202020204" pitchFamily="34" charset="0"/>
              <a:buChar char="•"/>
            </a:pPr>
            <a:r>
              <a:rPr lang="en-US" sz="1200" b="1" dirty="0">
                <a:solidFill>
                  <a:schemeClr val="tx1"/>
                </a:solidFill>
              </a:rPr>
              <a:t>Sensing auto</a:t>
            </a:r>
          </a:p>
          <a:p>
            <a:pPr marL="171450" indent="-171450">
              <a:buFont typeface="Arial" panose="020B0604020202020204" pitchFamily="34" charset="0"/>
              <a:buChar char="•"/>
            </a:pPr>
            <a:r>
              <a:rPr lang="en-US" sz="1200" b="1" dirty="0">
                <a:solidFill>
                  <a:schemeClr val="tx1"/>
                </a:solidFill>
              </a:rPr>
              <a:t>ATP prima e </a:t>
            </a:r>
            <a:r>
              <a:rPr lang="en-US" sz="1200" b="1" dirty="0" err="1">
                <a:solidFill>
                  <a:schemeClr val="tx1"/>
                </a:solidFill>
              </a:rPr>
              <a:t>durante</a:t>
            </a:r>
            <a:r>
              <a:rPr lang="en-US" sz="1200" b="1" dirty="0">
                <a:solidFill>
                  <a:schemeClr val="tx1"/>
                </a:solidFill>
              </a:rPr>
              <a:t> la </a:t>
            </a:r>
            <a:r>
              <a:rPr lang="en-US" sz="1200" b="1" dirty="0" err="1">
                <a:solidFill>
                  <a:schemeClr val="tx1"/>
                </a:solidFill>
              </a:rPr>
              <a:t>carica</a:t>
            </a:r>
            <a:endParaRPr lang="en-US" sz="1200" b="1" dirty="0">
              <a:solidFill>
                <a:schemeClr val="tx1"/>
              </a:solidFill>
            </a:endParaRPr>
          </a:p>
          <a:p>
            <a:pPr marL="171450" indent="-171450">
              <a:buFont typeface="Arial" panose="020B0604020202020204" pitchFamily="34" charset="0"/>
              <a:buChar char="•"/>
            </a:pPr>
            <a:r>
              <a:rPr lang="en-US" sz="1200" b="1" dirty="0">
                <a:solidFill>
                  <a:schemeClr val="tx1"/>
                </a:solidFill>
              </a:rPr>
              <a:t>10 </a:t>
            </a:r>
            <a:r>
              <a:rPr lang="en-US" sz="1200" b="1" dirty="0" err="1">
                <a:solidFill>
                  <a:schemeClr val="tx1"/>
                </a:solidFill>
              </a:rPr>
              <a:t>configurazioni</a:t>
            </a:r>
            <a:r>
              <a:rPr lang="en-US" sz="1200" b="1" dirty="0">
                <a:solidFill>
                  <a:schemeClr val="tx1"/>
                </a:solidFill>
              </a:rPr>
              <a:t> </a:t>
            </a:r>
            <a:r>
              <a:rPr lang="en-US" sz="1200" b="1" dirty="0" err="1">
                <a:solidFill>
                  <a:schemeClr val="tx1"/>
                </a:solidFill>
              </a:rPr>
              <a:t>stimolazione</a:t>
            </a:r>
            <a:r>
              <a:rPr lang="en-US" sz="1200" b="1" dirty="0">
                <a:solidFill>
                  <a:schemeClr val="tx1"/>
                </a:solidFill>
              </a:rPr>
              <a:t> sinistra (</a:t>
            </a:r>
            <a:r>
              <a:rPr lang="en-US" sz="1200" b="1" dirty="0" err="1">
                <a:solidFill>
                  <a:schemeClr val="tx1"/>
                </a:solidFill>
              </a:rPr>
              <a:t>quadripolare</a:t>
            </a:r>
            <a:r>
              <a:rPr lang="en-US" sz="1200" b="1" dirty="0">
                <a:solidFill>
                  <a:schemeClr val="tx1"/>
                </a:solidFill>
              </a:rPr>
              <a:t>)</a:t>
            </a:r>
          </a:p>
          <a:p>
            <a:pPr marL="171450" indent="-171450">
              <a:buFont typeface="Arial" panose="020B0604020202020204" pitchFamily="34" charset="0"/>
              <a:buChar char="•"/>
            </a:pPr>
            <a:r>
              <a:rPr lang="en-US" sz="1200" b="1" dirty="0" err="1">
                <a:solidFill>
                  <a:schemeClr val="tx1"/>
                </a:solidFill>
              </a:rPr>
              <a:t>Algoritmo</a:t>
            </a:r>
            <a:r>
              <a:rPr lang="en-US" sz="1200" b="1" dirty="0">
                <a:solidFill>
                  <a:schemeClr val="tx1"/>
                </a:solidFill>
              </a:rPr>
              <a:t> </a:t>
            </a:r>
            <a:r>
              <a:rPr lang="en-US" sz="1200" b="1" dirty="0" err="1">
                <a:solidFill>
                  <a:schemeClr val="tx1"/>
                </a:solidFill>
              </a:rPr>
              <a:t>ottimizzazione</a:t>
            </a:r>
            <a:r>
              <a:rPr lang="en-US" sz="1200" b="1" dirty="0">
                <a:solidFill>
                  <a:schemeClr val="tx1"/>
                </a:solidFill>
              </a:rPr>
              <a:t> </a:t>
            </a:r>
            <a:r>
              <a:rPr lang="en-US" sz="1200" b="1" dirty="0" err="1">
                <a:solidFill>
                  <a:schemeClr val="tx1"/>
                </a:solidFill>
              </a:rPr>
              <a:t>ritardo</a:t>
            </a:r>
            <a:r>
              <a:rPr lang="en-US" sz="1200" b="1" dirty="0">
                <a:solidFill>
                  <a:schemeClr val="tx1"/>
                </a:solidFill>
              </a:rPr>
              <a:t> AV e VV con </a:t>
            </a:r>
            <a:r>
              <a:rPr lang="en-US" sz="1200" b="1" dirty="0" err="1">
                <a:solidFill>
                  <a:schemeClr val="tx1"/>
                </a:solidFill>
              </a:rPr>
              <a:t>programmatore</a:t>
            </a:r>
            <a:r>
              <a:rPr lang="en-US" sz="1200" b="1" dirty="0">
                <a:solidFill>
                  <a:schemeClr val="tx1"/>
                </a:solidFill>
              </a:rPr>
              <a:t> (</a:t>
            </a:r>
            <a:r>
              <a:rPr lang="en-US" sz="1200" b="1" dirty="0" err="1">
                <a:solidFill>
                  <a:schemeClr val="tx1"/>
                </a:solidFill>
              </a:rPr>
              <a:t>QuickOpt</a:t>
            </a:r>
            <a:r>
              <a:rPr lang="en-US" sz="1200" b="1" dirty="0">
                <a:solidFill>
                  <a:schemeClr val="tx1"/>
                </a:solidFill>
              </a:rPr>
              <a:t>)</a:t>
            </a:r>
          </a:p>
          <a:p>
            <a:pPr marL="171450" indent="-171450">
              <a:buFont typeface="Arial" panose="020B0604020202020204" pitchFamily="34" charset="0"/>
              <a:buChar char="•"/>
            </a:pPr>
            <a:r>
              <a:rPr lang="en-US" sz="1200" b="1" dirty="0">
                <a:solidFill>
                  <a:schemeClr val="tx1"/>
                </a:solidFill>
              </a:rPr>
              <a:t>Secure Sense e Dynamic Noise TX)</a:t>
            </a:r>
          </a:p>
          <a:p>
            <a:pPr marL="171450" indent="-171450">
              <a:buFont typeface="Arial" panose="020B0604020202020204" pitchFamily="34" charset="0"/>
              <a:buChar char="•"/>
            </a:pPr>
            <a:r>
              <a:rPr lang="en-US" sz="1200" b="1" dirty="0">
                <a:solidFill>
                  <a:schemeClr val="tx1"/>
                </a:solidFill>
              </a:rPr>
              <a:t>40J </a:t>
            </a:r>
            <a:r>
              <a:rPr lang="en-US" sz="1200" b="1" dirty="0" err="1">
                <a:solidFill>
                  <a:schemeClr val="tx1"/>
                </a:solidFill>
              </a:rPr>
              <a:t>erogati</a:t>
            </a:r>
            <a:r>
              <a:rPr lang="en-US" sz="1200" b="1" dirty="0">
                <a:solidFill>
                  <a:schemeClr val="tx1"/>
                </a:solidFill>
              </a:rPr>
              <a:t> (45J </a:t>
            </a:r>
            <a:r>
              <a:rPr lang="en-US" sz="1200" b="1" dirty="0" err="1">
                <a:solidFill>
                  <a:schemeClr val="tx1"/>
                </a:solidFill>
              </a:rPr>
              <a:t>immagazzinati</a:t>
            </a:r>
            <a:r>
              <a:rPr lang="en-US" sz="1200" b="1" dirty="0">
                <a:solidFill>
                  <a:schemeClr val="tx1"/>
                </a:solidFill>
              </a:rPr>
              <a:t>)</a:t>
            </a:r>
          </a:p>
          <a:p>
            <a:pPr marL="171450" indent="-171450">
              <a:buFont typeface="Arial" panose="020B0604020202020204" pitchFamily="34" charset="0"/>
              <a:buChar char="•"/>
            </a:pPr>
            <a:r>
              <a:rPr lang="en-US" sz="1200" b="1" dirty="0">
                <a:solidFill>
                  <a:schemeClr val="tx1"/>
                </a:solidFill>
              </a:rPr>
              <a:t>VIP (</a:t>
            </a:r>
            <a:r>
              <a:rPr lang="en-US" sz="1200" b="1" dirty="0" err="1">
                <a:solidFill>
                  <a:schemeClr val="tx1"/>
                </a:solidFill>
              </a:rPr>
              <a:t>isteresi</a:t>
            </a:r>
            <a:r>
              <a:rPr lang="en-US" sz="1200" b="1" dirty="0">
                <a:solidFill>
                  <a:schemeClr val="tx1"/>
                </a:solidFill>
              </a:rPr>
              <a:t> AV per </a:t>
            </a:r>
            <a:r>
              <a:rPr lang="en-US" sz="1200" b="1" dirty="0" err="1">
                <a:solidFill>
                  <a:schemeClr val="tx1"/>
                </a:solidFill>
              </a:rPr>
              <a:t>minimizzazione</a:t>
            </a:r>
            <a:r>
              <a:rPr lang="en-US" sz="1200" b="1" dirty="0">
                <a:solidFill>
                  <a:schemeClr val="tx1"/>
                </a:solidFill>
              </a:rPr>
              <a:t> pacing DR)</a:t>
            </a:r>
          </a:p>
          <a:p>
            <a:pPr marL="171450" indent="-171450">
              <a:buFont typeface="Arial" panose="020B0604020202020204" pitchFamily="34" charset="0"/>
              <a:buChar char="•"/>
            </a:pPr>
            <a:r>
              <a:rPr lang="en-US" sz="1200" b="1" dirty="0">
                <a:solidFill>
                  <a:schemeClr val="tx1"/>
                </a:solidFill>
              </a:rPr>
              <a:t>EGM 15 min 3 </a:t>
            </a:r>
            <a:r>
              <a:rPr lang="en-US" sz="1200" b="1" dirty="0" err="1">
                <a:solidFill>
                  <a:schemeClr val="tx1"/>
                </a:solidFill>
              </a:rPr>
              <a:t>canali</a:t>
            </a:r>
            <a:endParaRPr lang="en-US" sz="1200" b="1" dirty="0">
              <a:solidFill>
                <a:schemeClr val="tx1"/>
              </a:solidFill>
            </a:endParaRPr>
          </a:p>
          <a:p>
            <a:pPr marL="171450" indent="-171450">
              <a:buFont typeface="Arial" panose="020B0604020202020204" pitchFamily="34" charset="0"/>
              <a:buChar char="•"/>
            </a:pPr>
            <a:r>
              <a:rPr lang="en-US" sz="1200" b="1" dirty="0">
                <a:solidFill>
                  <a:schemeClr val="tx1"/>
                </a:solidFill>
              </a:rPr>
              <a:t>Sync AV (</a:t>
            </a:r>
            <a:r>
              <a:rPr lang="en-US" sz="1200" b="1" dirty="0" err="1">
                <a:solidFill>
                  <a:schemeClr val="tx1"/>
                </a:solidFill>
              </a:rPr>
              <a:t>ottimizzazionwe</a:t>
            </a:r>
            <a:r>
              <a:rPr lang="en-US" sz="1200" b="1" dirty="0">
                <a:solidFill>
                  <a:schemeClr val="tx1"/>
                </a:solidFill>
              </a:rPr>
              <a:t> </a:t>
            </a:r>
            <a:r>
              <a:rPr lang="en-US" sz="1200" b="1" dirty="0" err="1">
                <a:solidFill>
                  <a:schemeClr val="tx1"/>
                </a:solidFill>
              </a:rPr>
              <a:t>dinamica</a:t>
            </a:r>
            <a:r>
              <a:rPr lang="en-US" sz="1200" b="1" dirty="0">
                <a:solidFill>
                  <a:schemeClr val="tx1"/>
                </a:solidFill>
              </a:rPr>
              <a:t> AV)</a:t>
            </a:r>
          </a:p>
          <a:p>
            <a:pPr marL="171450" indent="-171450">
              <a:buFont typeface="Arial" panose="020B0604020202020204" pitchFamily="34" charset="0"/>
              <a:buChar char="•"/>
            </a:pPr>
            <a:r>
              <a:rPr lang="en-US" sz="1200" b="1" dirty="0">
                <a:solidFill>
                  <a:srgbClr val="FF0000"/>
                </a:solidFill>
              </a:rPr>
              <a:t>Bluetooth</a:t>
            </a:r>
          </a:p>
          <a:p>
            <a:pPr marL="171450" indent="-171450">
              <a:buFont typeface="Arial" panose="020B0604020202020204" pitchFamily="34" charset="0"/>
              <a:buChar char="•"/>
            </a:pPr>
            <a:r>
              <a:rPr lang="en-US" sz="1200" b="1" dirty="0" err="1">
                <a:solidFill>
                  <a:srgbClr val="FF0000"/>
                </a:solidFill>
              </a:rPr>
              <a:t>Allarme</a:t>
            </a:r>
            <a:r>
              <a:rPr lang="en-US" sz="1200" b="1" dirty="0">
                <a:solidFill>
                  <a:srgbClr val="FF0000"/>
                </a:solidFill>
              </a:rPr>
              <a:t> </a:t>
            </a:r>
            <a:r>
              <a:rPr lang="en-US" sz="1200" b="1" dirty="0" err="1">
                <a:solidFill>
                  <a:srgbClr val="FF0000"/>
                </a:solidFill>
              </a:rPr>
              <a:t>sonoro</a:t>
            </a:r>
            <a:r>
              <a:rPr lang="en-US" sz="1200" b="1" dirty="0">
                <a:solidFill>
                  <a:srgbClr val="FF0000"/>
                </a:solidFill>
              </a:rPr>
              <a:t> </a:t>
            </a:r>
          </a:p>
          <a:p>
            <a:pPr marL="171450" indent="-171450">
              <a:buFont typeface="Arial" panose="020B0604020202020204" pitchFamily="34" charset="0"/>
              <a:buChar char="•"/>
            </a:pPr>
            <a:endParaRPr lang="en-US" sz="1200" b="1" dirty="0">
              <a:solidFill>
                <a:srgbClr val="FF0000"/>
              </a:solidFill>
            </a:endParaRPr>
          </a:p>
        </p:txBody>
      </p:sp>
      <p:sp>
        <p:nvSpPr>
          <p:cNvPr id="5" name="Rectangle 2">
            <a:extLst>
              <a:ext uri="{FF2B5EF4-FFF2-40B4-BE49-F238E27FC236}">
                <a16:creationId xmlns:a16="http://schemas.microsoft.com/office/drawing/2014/main" id="{91814EEF-DF5F-4661-883E-3A4F9BCD3B6E}"/>
              </a:ext>
            </a:extLst>
          </p:cNvPr>
          <p:cNvSpPr/>
          <p:nvPr/>
        </p:nvSpPr>
        <p:spPr>
          <a:xfrm>
            <a:off x="1625271" y="1367709"/>
            <a:ext cx="7796076" cy="2308324"/>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Ins="91440" rtlCol="0" anchor="ctr">
            <a:spAutoFit/>
          </a:bodyPr>
          <a:lstStyle/>
          <a:p>
            <a:pPr marL="171450" indent="-171450">
              <a:buFont typeface="Arial" panose="020B0604020202020204" pitchFamily="34" charset="0"/>
              <a:buChar char="•"/>
            </a:pPr>
            <a:r>
              <a:rPr lang="en-US" sz="1200" b="1" dirty="0">
                <a:solidFill>
                  <a:schemeClr val="tx1"/>
                </a:solidFill>
              </a:rPr>
              <a:t>AF suppression (DR e CRTD)</a:t>
            </a:r>
          </a:p>
          <a:p>
            <a:pPr marL="171450" indent="-171450">
              <a:buFont typeface="Arial" panose="020B0604020202020204" pitchFamily="34" charset="0"/>
              <a:buChar char="•"/>
            </a:pPr>
            <a:r>
              <a:rPr lang="en-US" sz="1200" b="1" dirty="0" err="1">
                <a:solidFill>
                  <a:schemeClr val="tx1"/>
                </a:solidFill>
              </a:rPr>
              <a:t>Corvue</a:t>
            </a:r>
            <a:r>
              <a:rPr lang="en-US" sz="1200" b="1" dirty="0">
                <a:solidFill>
                  <a:schemeClr val="tx1"/>
                </a:solidFill>
              </a:rPr>
              <a:t> (</a:t>
            </a:r>
            <a:r>
              <a:rPr lang="en-US" sz="1200" b="1" dirty="0" err="1">
                <a:solidFill>
                  <a:schemeClr val="tx1"/>
                </a:solidFill>
              </a:rPr>
              <a:t>impedenza</a:t>
            </a:r>
            <a:r>
              <a:rPr lang="en-US" sz="1200" b="1" dirty="0">
                <a:solidFill>
                  <a:schemeClr val="tx1"/>
                </a:solidFill>
              </a:rPr>
              <a:t> </a:t>
            </a:r>
            <a:r>
              <a:rPr lang="en-US" sz="1200" b="1" dirty="0" err="1">
                <a:solidFill>
                  <a:schemeClr val="tx1"/>
                </a:solidFill>
              </a:rPr>
              <a:t>toracica</a:t>
            </a:r>
            <a:r>
              <a:rPr lang="en-US" sz="1200" b="1" dirty="0">
                <a:solidFill>
                  <a:schemeClr val="tx1"/>
                </a:solidFill>
              </a:rPr>
              <a:t>)</a:t>
            </a:r>
          </a:p>
          <a:p>
            <a:pPr marL="171450" indent="-171450">
              <a:buFont typeface="Arial" panose="020B0604020202020204" pitchFamily="34" charset="0"/>
              <a:buChar char="•"/>
            </a:pPr>
            <a:r>
              <a:rPr lang="en-US" sz="1200" b="1" dirty="0">
                <a:solidFill>
                  <a:schemeClr val="tx1"/>
                </a:solidFill>
              </a:rPr>
              <a:t>MPP (126 </a:t>
            </a:r>
            <a:r>
              <a:rPr lang="en-US" sz="1200" b="1" dirty="0" err="1">
                <a:solidFill>
                  <a:schemeClr val="tx1"/>
                </a:solidFill>
              </a:rPr>
              <a:t>opzioni</a:t>
            </a:r>
            <a:r>
              <a:rPr lang="en-US" sz="1200" b="1" dirty="0">
                <a:solidFill>
                  <a:schemeClr val="tx1"/>
                </a:solidFill>
              </a:rPr>
              <a:t> di </a:t>
            </a:r>
            <a:r>
              <a:rPr lang="en-US" sz="1200" b="1" dirty="0" err="1">
                <a:solidFill>
                  <a:schemeClr val="tx1"/>
                </a:solidFill>
              </a:rPr>
              <a:t>stimolazione</a:t>
            </a:r>
            <a:r>
              <a:rPr lang="en-US" sz="1200" b="1" dirty="0">
                <a:solidFill>
                  <a:schemeClr val="tx1"/>
                </a:solidFill>
              </a:rPr>
              <a:t>)</a:t>
            </a:r>
          </a:p>
          <a:p>
            <a:pPr marL="171450" indent="-171450">
              <a:buFont typeface="Arial" panose="020B0604020202020204" pitchFamily="34" charset="0"/>
              <a:buChar char="•"/>
            </a:pPr>
            <a:r>
              <a:rPr lang="en-US" sz="1200" b="1" dirty="0">
                <a:solidFill>
                  <a:schemeClr val="tx1"/>
                </a:solidFill>
              </a:rPr>
              <a:t>EGM 30 min 3 </a:t>
            </a:r>
            <a:r>
              <a:rPr lang="en-US" sz="1200" b="1" dirty="0" err="1">
                <a:solidFill>
                  <a:schemeClr val="tx1"/>
                </a:solidFill>
              </a:rPr>
              <a:t>canali</a:t>
            </a:r>
            <a:endParaRPr lang="en-US" sz="1200" b="1" dirty="0">
              <a:solidFill>
                <a:schemeClr val="tx1"/>
              </a:solidFill>
            </a:endParaRPr>
          </a:p>
          <a:p>
            <a:pPr marL="171450" indent="-171450">
              <a:buFont typeface="Arial" panose="020B0604020202020204" pitchFamily="34" charset="0"/>
              <a:buChar char="•"/>
            </a:pPr>
            <a:r>
              <a:rPr lang="en-US" sz="1200" b="1" dirty="0">
                <a:solidFill>
                  <a:schemeClr val="tx1"/>
                </a:solidFill>
              </a:rPr>
              <a:t>13 </a:t>
            </a:r>
            <a:r>
              <a:rPr lang="en-US" sz="1200" b="1" dirty="0" err="1">
                <a:solidFill>
                  <a:schemeClr val="tx1"/>
                </a:solidFill>
              </a:rPr>
              <a:t>configurazioni</a:t>
            </a:r>
            <a:r>
              <a:rPr lang="en-US" sz="1200" b="1" dirty="0">
                <a:solidFill>
                  <a:schemeClr val="tx1"/>
                </a:solidFill>
              </a:rPr>
              <a:t> </a:t>
            </a:r>
            <a:r>
              <a:rPr lang="en-US" sz="1200" b="1" dirty="0" err="1">
                <a:solidFill>
                  <a:schemeClr val="tx1"/>
                </a:solidFill>
              </a:rPr>
              <a:t>stimolazione</a:t>
            </a:r>
            <a:r>
              <a:rPr lang="en-US" sz="1200" b="1" dirty="0">
                <a:solidFill>
                  <a:schemeClr val="tx1"/>
                </a:solidFill>
              </a:rPr>
              <a:t> sinistra (</a:t>
            </a:r>
            <a:r>
              <a:rPr lang="en-US" sz="1200" b="1" dirty="0" err="1">
                <a:solidFill>
                  <a:schemeClr val="tx1"/>
                </a:solidFill>
              </a:rPr>
              <a:t>quadripolare</a:t>
            </a:r>
            <a:r>
              <a:rPr lang="en-US" sz="1200" b="1" dirty="0">
                <a:solidFill>
                  <a:schemeClr val="tx1"/>
                </a:solidFill>
              </a:rPr>
              <a:t>)</a:t>
            </a:r>
          </a:p>
          <a:p>
            <a:pPr marL="171450" indent="-171450">
              <a:buFont typeface="Arial" panose="020B0604020202020204" pitchFamily="34" charset="0"/>
              <a:buChar char="•"/>
            </a:pPr>
            <a:r>
              <a:rPr lang="en-US" sz="1200" b="1" dirty="0" err="1">
                <a:solidFill>
                  <a:schemeClr val="tx1"/>
                </a:solidFill>
              </a:rPr>
              <a:t>Biv</a:t>
            </a:r>
            <a:r>
              <a:rPr lang="en-US" sz="1200" b="1" dirty="0">
                <a:solidFill>
                  <a:schemeClr val="tx1"/>
                </a:solidFill>
              </a:rPr>
              <a:t> Pacing </a:t>
            </a:r>
            <a:r>
              <a:rPr lang="en-US" sz="1200" b="1" dirty="0" err="1">
                <a:solidFill>
                  <a:schemeClr val="tx1"/>
                </a:solidFill>
              </a:rPr>
              <a:t>durante</a:t>
            </a:r>
            <a:r>
              <a:rPr lang="en-US" sz="1200" b="1" dirty="0">
                <a:solidFill>
                  <a:schemeClr val="tx1"/>
                </a:solidFill>
              </a:rPr>
              <a:t> MRI</a:t>
            </a:r>
          </a:p>
          <a:p>
            <a:pPr marL="171450" indent="-171450">
              <a:buFont typeface="Arial" panose="020B0604020202020204" pitchFamily="34" charset="0"/>
              <a:buChar char="•"/>
            </a:pPr>
            <a:r>
              <a:rPr lang="en-US" sz="1200" b="1" dirty="0">
                <a:solidFill>
                  <a:srgbClr val="FF0000"/>
                </a:solidFill>
              </a:rPr>
              <a:t>Heart In Focus</a:t>
            </a:r>
          </a:p>
          <a:p>
            <a:pPr marL="171450" indent="-171450">
              <a:buFont typeface="Arial" panose="020B0604020202020204" pitchFamily="34" charset="0"/>
              <a:buChar char="•"/>
            </a:pPr>
            <a:r>
              <a:rPr lang="en-US" sz="1200" b="1" dirty="0" err="1">
                <a:solidFill>
                  <a:schemeClr val="tx1"/>
                </a:solidFill>
              </a:rPr>
              <a:t>SyncAv</a:t>
            </a:r>
            <a:r>
              <a:rPr lang="en-US" sz="1200" b="1" dirty="0">
                <a:solidFill>
                  <a:schemeClr val="tx1"/>
                </a:solidFill>
              </a:rPr>
              <a:t> Plus</a:t>
            </a:r>
          </a:p>
          <a:p>
            <a:endParaRPr lang="en-US" sz="1200" b="1" dirty="0">
              <a:solidFill>
                <a:schemeClr val="tx1"/>
              </a:solidFill>
            </a:endParaRPr>
          </a:p>
          <a:p>
            <a:pPr marL="171450" indent="-171450">
              <a:buFont typeface="Arial" panose="020B0604020202020204" pitchFamily="34" charset="0"/>
              <a:buChar char="•"/>
            </a:pPr>
            <a:endParaRPr lang="en-US" sz="1200" b="1" dirty="0">
              <a:solidFill>
                <a:srgbClr val="FF0000"/>
              </a:solidFill>
            </a:endParaRPr>
          </a:p>
          <a:p>
            <a:pPr marL="171450" indent="-171450">
              <a:buFont typeface="Arial" panose="020B0604020202020204" pitchFamily="34" charset="0"/>
              <a:buChar char="•"/>
            </a:pPr>
            <a:endParaRPr lang="en-US" sz="1200" b="1" dirty="0">
              <a:solidFill>
                <a:srgbClr val="FF0000"/>
              </a:solidFill>
            </a:endParaRPr>
          </a:p>
          <a:p>
            <a:pPr marL="171450" indent="-171450">
              <a:buFont typeface="Arial" panose="020B0604020202020204" pitchFamily="34" charset="0"/>
              <a:buChar char="•"/>
            </a:pPr>
            <a:endParaRPr lang="en-US" sz="1200" b="1" dirty="0">
              <a:solidFill>
                <a:srgbClr val="FF0000"/>
              </a:solidFill>
            </a:endParaRPr>
          </a:p>
        </p:txBody>
      </p:sp>
      <p:sp>
        <p:nvSpPr>
          <p:cNvPr id="8" name="Rectangle 27">
            <a:extLst>
              <a:ext uri="{FF2B5EF4-FFF2-40B4-BE49-F238E27FC236}">
                <a16:creationId xmlns:a16="http://schemas.microsoft.com/office/drawing/2014/main" id="{F6C90C9E-8676-49A5-9574-AD9CC347A064}"/>
              </a:ext>
            </a:extLst>
          </p:cNvPr>
          <p:cNvSpPr/>
          <p:nvPr/>
        </p:nvSpPr>
        <p:spPr>
          <a:xfrm>
            <a:off x="8505058" y="1353146"/>
            <a:ext cx="1957525" cy="4955203"/>
          </a:xfrm>
          <a:prstGeom prst="rect">
            <a:avLst/>
          </a:prstGeom>
          <a:solidFill>
            <a:schemeClr val="accent2">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r>
              <a:rPr lang="en-US" sz="1400" b="1" dirty="0">
                <a:solidFill>
                  <a:srgbClr val="000000"/>
                </a:solidFill>
                <a:ea typeface="Arial Unicode MS" pitchFamily="34" charset="-128"/>
                <a:cs typeface="Arial Unicode MS" pitchFamily="34" charset="-128"/>
              </a:rPr>
              <a:t>GALLANT</a:t>
            </a:r>
          </a:p>
          <a:p>
            <a:pPr algn="ctr">
              <a:buSzPct val="65000"/>
              <a:defRPr/>
            </a:pPr>
            <a:r>
              <a:rPr lang="en-US" sz="1400" b="1" dirty="0">
                <a:solidFill>
                  <a:srgbClr val="000000"/>
                </a:solidFill>
                <a:ea typeface="Arial Unicode MS" pitchFamily="34" charset="-128"/>
                <a:cs typeface="Arial Unicode MS" pitchFamily="34" charset="-128"/>
              </a:rPr>
              <a:t>AVANT</a:t>
            </a:r>
          </a:p>
          <a:p>
            <a:pPr algn="ctr">
              <a:buSzPct val="65000"/>
              <a:defRPr/>
            </a:pPr>
            <a:r>
              <a:rPr lang="en-US" sz="1400" b="1" dirty="0">
                <a:solidFill>
                  <a:srgbClr val="000000"/>
                </a:solidFill>
                <a:ea typeface="Arial Unicode MS" pitchFamily="34" charset="-128"/>
                <a:cs typeface="Arial Unicode MS" pitchFamily="34" charset="-128"/>
              </a:rPr>
              <a:t>NEUTRINO NXT</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9" name="Rectangle 30">
            <a:extLst>
              <a:ext uri="{FF2B5EF4-FFF2-40B4-BE49-F238E27FC236}">
                <a16:creationId xmlns:a16="http://schemas.microsoft.com/office/drawing/2014/main" id="{FCBB0A3A-17FF-4A10-9DAE-00B3125C97E8}"/>
              </a:ext>
            </a:extLst>
          </p:cNvPr>
          <p:cNvSpPr/>
          <p:nvPr/>
        </p:nvSpPr>
        <p:spPr>
          <a:xfrm>
            <a:off x="7209660" y="3662900"/>
            <a:ext cx="1295398" cy="2677656"/>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ENTRANT</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p:txBody>
      </p:sp>
      <p:pic>
        <p:nvPicPr>
          <p:cNvPr id="13" name="Segnaposto contenuto 4">
            <a:extLst>
              <a:ext uri="{FF2B5EF4-FFF2-40B4-BE49-F238E27FC236}">
                <a16:creationId xmlns:a16="http://schemas.microsoft.com/office/drawing/2014/main" id="{820814F1-CB4C-4728-AEDA-28D2BB306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698" y="147935"/>
            <a:ext cx="2438400" cy="975360"/>
          </a:xfrm>
          <a:prstGeom prst="rect">
            <a:avLst/>
          </a:prstGeom>
        </p:spPr>
      </p:pic>
      <p:sp>
        <p:nvSpPr>
          <p:cNvPr id="10" name="Titolo 1"/>
          <p:cNvSpPr txBox="1">
            <a:spLocks/>
          </p:cNvSpPr>
          <p:nvPr/>
        </p:nvSpPr>
        <p:spPr>
          <a:xfrm>
            <a:off x="3972561" y="612813"/>
            <a:ext cx="7251910" cy="68580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rgbClr val="C00000"/>
                </a:solidFill>
              </a:rPr>
              <a:t>dispositivi di </a:t>
            </a:r>
            <a:r>
              <a:rPr lang="it-IT" sz="2400" b="1" dirty="0" err="1">
                <a:solidFill>
                  <a:srgbClr val="C00000"/>
                </a:solidFill>
              </a:rPr>
              <a:t>risincronizzazione</a:t>
            </a:r>
            <a:r>
              <a:rPr lang="it-IT" sz="2400" b="1" dirty="0">
                <a:solidFill>
                  <a:srgbClr val="C00000"/>
                </a:solidFill>
              </a:rPr>
              <a:t> cardiaca</a:t>
            </a:r>
            <a:r>
              <a:rPr lang="it-IT" sz="2400" dirty="0"/>
              <a:t> </a:t>
            </a:r>
            <a:r>
              <a:rPr lang="it-IT" sz="2800" b="1" dirty="0">
                <a:solidFill>
                  <a:srgbClr val="C00000"/>
                </a:solidFill>
              </a:rPr>
              <a:t>CRTD </a:t>
            </a:r>
            <a:r>
              <a:rPr lang="it-IT" sz="2800" b="1" i="1" dirty="0">
                <a:solidFill>
                  <a:srgbClr val="C00000"/>
                </a:solidFill>
              </a:rPr>
              <a:t>caratteristiche</a:t>
            </a:r>
          </a:p>
        </p:txBody>
      </p:sp>
      <p:pic>
        <p:nvPicPr>
          <p:cNvPr id="11" name="Immagine 10">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307047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117771" y="219038"/>
            <a:ext cx="5920153" cy="600164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3600" b="1" i="0" u="none" strike="noStrike" cap="none" normalizeH="0" baseline="0" dirty="0">
                <a:ln>
                  <a:noFill/>
                </a:ln>
                <a:solidFill>
                  <a:srgbClr val="C00000"/>
                </a:solidFill>
                <a:effectLst/>
                <a:latin typeface="Open Sans"/>
              </a:rPr>
              <a:t>HTA</a:t>
            </a:r>
          </a:p>
          <a:p>
            <a:r>
              <a:rPr lang="it-IT" dirty="0">
                <a:solidFill>
                  <a:srgbClr val="444444"/>
                </a:solidFill>
                <a:latin typeface="Roboto"/>
              </a:rPr>
              <a:t>	</a:t>
            </a:r>
            <a:r>
              <a:rPr lang="it-IT" sz="1600" dirty="0">
                <a:solidFill>
                  <a:srgbClr val="444444"/>
                </a:solidFill>
                <a:latin typeface="Roboto"/>
              </a:rPr>
              <a:t>La valutazione delle tecnologie sanitarie ( </a:t>
            </a:r>
            <a:r>
              <a:rPr lang="it-IT" sz="1600" dirty="0" err="1">
                <a:solidFill>
                  <a:srgbClr val="444444"/>
                </a:solidFill>
                <a:latin typeface="Roboto"/>
              </a:rPr>
              <a:t>Health</a:t>
            </a:r>
            <a:r>
              <a:rPr lang="it-IT" sz="1600" dirty="0">
                <a:solidFill>
                  <a:srgbClr val="444444"/>
                </a:solidFill>
                <a:latin typeface="Roboto"/>
              </a:rPr>
              <a:t> Technology </a:t>
            </a:r>
            <a:r>
              <a:rPr lang="it-IT" sz="1600" dirty="0" err="1">
                <a:solidFill>
                  <a:srgbClr val="444444"/>
                </a:solidFill>
                <a:latin typeface="Roboto"/>
              </a:rPr>
              <a:t>Assessment</a:t>
            </a:r>
            <a:r>
              <a:rPr lang="it-IT" sz="1600" dirty="0">
                <a:solidFill>
                  <a:srgbClr val="444444"/>
                </a:solidFill>
                <a:latin typeface="Roboto"/>
              </a:rPr>
              <a:t> - HTA) è un </a:t>
            </a:r>
            <a:r>
              <a:rPr lang="it-IT" sz="1600" b="1" dirty="0">
                <a:solidFill>
                  <a:srgbClr val="444444"/>
                </a:solidFill>
                <a:latin typeface="Roboto"/>
              </a:rPr>
              <a:t>processo multidisciplinare che sintetizza le informazioni </a:t>
            </a:r>
            <a:r>
              <a:rPr lang="it-IT" sz="1600" dirty="0">
                <a:solidFill>
                  <a:srgbClr val="444444"/>
                </a:solidFill>
                <a:latin typeface="Roboto"/>
              </a:rPr>
              <a:t>sulle questioni cliniche, economiche, sociali ed etiche connesse all'uso di una tecnologia sanitaria, in modo sistematico, trasparente, imparziale e solido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600" b="0" i="0" u="none" strike="noStrike" cap="none" normalizeH="0" baseline="0" dirty="0">
              <a:ln>
                <a:noFill/>
              </a:ln>
              <a:solidFill>
                <a:srgbClr val="555555"/>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1600" dirty="0">
                <a:solidFill>
                  <a:srgbClr val="555555"/>
                </a:solidFill>
                <a:cs typeface="Arial" panose="020B0604020202020204" pitchFamily="34" charset="0"/>
              </a:rPr>
              <a:t>	</a:t>
            </a:r>
            <a:r>
              <a:rPr kumimoji="0" lang="it-IT" altLang="it-IT" sz="1600" b="1" i="0" u="none" strike="noStrike" cap="none" normalizeH="0" baseline="0" dirty="0">
                <a:ln>
                  <a:noFill/>
                </a:ln>
                <a:solidFill>
                  <a:srgbClr val="555555"/>
                </a:solidFill>
                <a:effectLst/>
                <a:cs typeface="Arial" panose="020B0604020202020204" pitchFamily="34" charset="0"/>
              </a:rPr>
              <a:t>La </a:t>
            </a:r>
            <a:r>
              <a:rPr kumimoji="0" lang="it-IT" altLang="it-IT" sz="1600" b="1" i="0" u="none" strike="noStrike" cap="none" normalizeH="0" baseline="0" dirty="0" err="1">
                <a:ln>
                  <a:noFill/>
                </a:ln>
                <a:solidFill>
                  <a:srgbClr val="555555"/>
                </a:solidFill>
                <a:effectLst/>
                <a:cs typeface="Arial" panose="020B0604020202020204" pitchFamily="34" charset="0"/>
              </a:rPr>
              <a:t>Health</a:t>
            </a:r>
            <a:r>
              <a:rPr kumimoji="0" lang="it-IT" altLang="it-IT" sz="1600" b="1" i="0" u="none" strike="noStrike" cap="none" normalizeH="0" baseline="0" dirty="0">
                <a:ln>
                  <a:noFill/>
                </a:ln>
                <a:solidFill>
                  <a:srgbClr val="555555"/>
                </a:solidFill>
                <a:effectLst/>
                <a:cs typeface="Arial" panose="020B0604020202020204" pitchFamily="34" charset="0"/>
              </a:rPr>
              <a:t> Technology </a:t>
            </a:r>
            <a:r>
              <a:rPr kumimoji="0" lang="it-IT" altLang="it-IT" sz="1600" b="1" i="0" u="none" strike="noStrike" cap="none" normalizeH="0" baseline="0" dirty="0" err="1">
                <a:ln>
                  <a:noFill/>
                </a:ln>
                <a:solidFill>
                  <a:srgbClr val="555555"/>
                </a:solidFill>
                <a:effectLst/>
                <a:cs typeface="Arial" panose="020B0604020202020204" pitchFamily="34" charset="0"/>
              </a:rPr>
              <a:t>Assessment</a:t>
            </a:r>
            <a:r>
              <a:rPr kumimoji="0" lang="it-IT" altLang="it-IT" sz="1600" b="1" i="0" u="none" strike="noStrike" cap="none" normalizeH="0" baseline="0" dirty="0">
                <a:ln>
                  <a:noFill/>
                </a:ln>
                <a:solidFill>
                  <a:srgbClr val="555555"/>
                </a:solidFill>
                <a:effectLst/>
                <a:cs typeface="Arial" panose="020B0604020202020204" pitchFamily="34" charset="0"/>
              </a:rPr>
              <a:t> (HTA) è una metodologia per valutare le prestazioni sanitarie erogate o comunque disponibili</a:t>
            </a:r>
            <a:r>
              <a:rPr kumimoji="0" lang="it-IT" altLang="it-IT" sz="1600" b="0" i="0" u="none" strike="noStrike" cap="none" normalizeH="0" baseline="0" dirty="0">
                <a:ln>
                  <a:noFill/>
                </a:ln>
                <a:solidFill>
                  <a:srgbClr val="555555"/>
                </a:solidFill>
                <a:effectLst/>
                <a:cs typeface="Arial" panose="020B0604020202020204" pitchFamily="34" charset="0"/>
              </a:rPr>
              <a:t>, </a:t>
            </a:r>
            <a:r>
              <a:rPr kumimoji="0" lang="it-IT" altLang="it-IT" sz="1600" b="1" i="0" u="none" strike="noStrike" cap="none" normalizeH="0" baseline="0" dirty="0">
                <a:ln>
                  <a:noFill/>
                </a:ln>
                <a:solidFill>
                  <a:srgbClr val="555555"/>
                </a:solidFill>
                <a:effectLst/>
                <a:cs typeface="Arial" panose="020B0604020202020204" pitchFamily="34" charset="0"/>
              </a:rPr>
              <a:t>e </a:t>
            </a:r>
            <a:r>
              <a:rPr kumimoji="0" lang="it-IT" altLang="it-IT" sz="1600" b="1" i="0" u="none" strike="noStrike" cap="none" normalizeH="0" baseline="0" dirty="0">
                <a:ln>
                  <a:noFill/>
                </a:ln>
                <a:solidFill>
                  <a:srgbClr val="C00000"/>
                </a:solidFill>
                <a:effectLst/>
                <a:cs typeface="Arial" panose="020B0604020202020204" pitchFamily="34" charset="0"/>
              </a:rPr>
              <a:t>pianificare e gestire in modo più funzionale</a:t>
            </a:r>
            <a:r>
              <a:rPr kumimoji="0" lang="it-IT" altLang="it-IT" sz="1600" b="1" i="0" u="none" strike="noStrike" cap="none" normalizeH="0" baseline="0" dirty="0">
                <a:ln>
                  <a:noFill/>
                </a:ln>
                <a:solidFill>
                  <a:srgbClr val="555555"/>
                </a:solidFill>
                <a:effectLst/>
                <a:cs typeface="Arial" panose="020B0604020202020204" pitchFamily="34" charset="0"/>
              </a:rPr>
              <a:t> l'assistenza ai cittadini</a:t>
            </a:r>
            <a:r>
              <a:rPr kumimoji="0" lang="it-IT" altLang="it-IT" sz="1600" b="0" i="0" u="none" strike="noStrike" cap="none" normalizeH="0" baseline="0" dirty="0">
                <a:ln>
                  <a:noFill/>
                </a:ln>
                <a:solidFill>
                  <a:srgbClr val="555555"/>
                </a:solidFill>
                <a:effectLst/>
                <a:cs typeface="Arial" panose="020B0604020202020204" pitchFamily="34" charset="0"/>
              </a:rPr>
              <a:t>.</a:t>
            </a:r>
            <a:r>
              <a:rPr kumimoji="0" lang="it-IT" altLang="it-IT" sz="1600" b="0" i="0" u="none" strike="noStrike" cap="none" normalizeH="0" dirty="0">
                <a:ln>
                  <a:noFill/>
                </a:ln>
                <a:solidFill>
                  <a:srgbClr val="555555"/>
                </a:solidFill>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600" b="0" i="0" u="none" strike="noStrike" cap="none" normalizeH="0" dirty="0">
              <a:ln>
                <a:noFill/>
              </a:ln>
              <a:solidFill>
                <a:srgbClr val="555555"/>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555555"/>
                </a:solidFill>
                <a:effectLst/>
                <a:cs typeface="Arial" panose="020B0604020202020204" pitchFamily="34" charset="0"/>
              </a:rPr>
              <a:t>	Nella fattispecie, </a:t>
            </a:r>
            <a:r>
              <a:rPr kumimoji="0" lang="it-IT" altLang="it-IT" sz="1600" b="1" i="0" u="none" strike="noStrike" cap="none" normalizeH="0" baseline="0" dirty="0">
                <a:ln>
                  <a:noFill/>
                </a:ln>
                <a:solidFill>
                  <a:srgbClr val="555555"/>
                </a:solidFill>
                <a:effectLst/>
                <a:cs typeface="Arial" panose="020B0604020202020204" pitchFamily="34" charset="0"/>
              </a:rPr>
              <a:t>il termine "tecnologie" si riferisce tanto agli interventi terapeutici e riabilitativi quanto agli strumenti, alle apparecchiature, alle procedure mediche e chirurgiche, ai protocolli d'intervento e d'assistenza, alle applicazioni informatiche </a:t>
            </a:r>
            <a:r>
              <a:rPr kumimoji="0" lang="it-IT" altLang="it-IT" sz="1600" b="0" i="0" u="none" strike="noStrike" cap="none" normalizeH="0" baseline="0" dirty="0">
                <a:ln>
                  <a:noFill/>
                </a:ln>
                <a:solidFill>
                  <a:srgbClr val="555555"/>
                </a:solidFill>
                <a:effectLst/>
                <a:cs typeface="Arial" panose="020B0604020202020204" pitchFamily="34" charset="0"/>
              </a:rPr>
              <a:t>(per esempio, la cartella clinica elettronica), e non ultimo </a:t>
            </a:r>
            <a:r>
              <a:rPr kumimoji="0" lang="it-IT" altLang="it-IT" sz="1600" b="1" i="0" u="none" strike="noStrike" cap="none" normalizeH="0" baseline="0" dirty="0">
                <a:ln>
                  <a:noFill/>
                </a:ln>
                <a:solidFill>
                  <a:srgbClr val="555555"/>
                </a:solidFill>
                <a:effectLst/>
                <a:cs typeface="Arial" panose="020B0604020202020204" pitchFamily="34" charset="0"/>
              </a:rPr>
              <a:t>ai sistemi organizzativi e gestionali</a:t>
            </a:r>
            <a:r>
              <a:rPr kumimoji="0" lang="it-IT" altLang="it-IT" sz="1600" b="0" i="0" u="none" strike="noStrike" cap="none" normalizeH="0" baseline="0" dirty="0">
                <a:ln>
                  <a:noFill/>
                </a:ln>
                <a:solidFill>
                  <a:srgbClr val="555555"/>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555555"/>
                </a:solidFill>
                <a:effectLst/>
                <a:latin typeface="Open Sans"/>
              </a:rPr>
              <a:t/>
            </a:r>
            <a:br>
              <a:rPr kumimoji="0" lang="it-IT" altLang="it-IT" sz="1600" b="0" i="0" u="none" strike="noStrike" cap="none" normalizeH="0" baseline="0" dirty="0">
                <a:ln>
                  <a:noFill/>
                </a:ln>
                <a:solidFill>
                  <a:srgbClr val="555555"/>
                </a:solidFill>
                <a:effectLst/>
                <a:latin typeface="Open Sans"/>
              </a:rPr>
            </a:br>
            <a:r>
              <a:rPr kumimoji="0" lang="it-IT" altLang="it-IT" sz="1600" b="0" i="0" u="none" strike="noStrike" cap="none" normalizeH="0" baseline="0" dirty="0">
                <a:ln>
                  <a:noFill/>
                </a:ln>
                <a:solidFill>
                  <a:srgbClr val="555555"/>
                </a:solidFill>
                <a:effectLst/>
                <a:latin typeface="Open Sans"/>
              </a:rPr>
              <a:t>	</a:t>
            </a:r>
            <a:r>
              <a:rPr kumimoji="0" lang="it-IT" altLang="it-IT" sz="1600" b="0" i="0" u="none" strike="noStrike" cap="none" normalizeH="0" baseline="0" dirty="0">
                <a:ln>
                  <a:noFill/>
                </a:ln>
                <a:solidFill>
                  <a:srgbClr val="555555"/>
                </a:solidFill>
                <a:effectLst/>
                <a:cs typeface="Arial" panose="020B0604020202020204" pitchFamily="34" charset="0"/>
              </a:rPr>
              <a:t>L'HTA valuta quindi l'efficacia sperimentale (in termini d'efficacia assoluta o </a:t>
            </a:r>
            <a:r>
              <a:rPr kumimoji="0" lang="it-IT" altLang="it-IT" sz="1600" b="1" i="1" u="none" strike="noStrike" cap="none" normalizeH="0" baseline="0" dirty="0" err="1">
                <a:ln>
                  <a:noFill/>
                </a:ln>
                <a:solidFill>
                  <a:srgbClr val="555555"/>
                </a:solidFill>
                <a:effectLst/>
                <a:cs typeface="Arial" panose="020B0604020202020204" pitchFamily="34" charset="0"/>
              </a:rPr>
              <a:t>efficacy</a:t>
            </a:r>
            <a:r>
              <a:rPr kumimoji="0" lang="it-IT" altLang="it-IT" sz="1600" b="1" i="0" u="none" strike="noStrike" cap="none" normalizeH="0" baseline="0" dirty="0">
                <a:ln>
                  <a:noFill/>
                </a:ln>
                <a:solidFill>
                  <a:srgbClr val="555555"/>
                </a:solidFill>
                <a:effectLst/>
                <a:cs typeface="Arial" panose="020B0604020202020204" pitchFamily="34" charset="0"/>
              </a:rPr>
              <a:t>)</a:t>
            </a:r>
            <a:r>
              <a:rPr kumimoji="0" lang="it-IT" altLang="it-IT" sz="1600" b="0" i="0" u="none" strike="noStrike" cap="none" normalizeH="0" baseline="0" dirty="0">
                <a:ln>
                  <a:noFill/>
                </a:ln>
                <a:solidFill>
                  <a:srgbClr val="555555"/>
                </a:solidFill>
                <a:effectLst/>
                <a:cs typeface="Arial" panose="020B0604020202020204" pitchFamily="34" charset="0"/>
              </a:rPr>
              <a:t>, l'efficacia pratica (detta "efficacia relativa" o </a:t>
            </a:r>
            <a:r>
              <a:rPr kumimoji="0" lang="it-IT" altLang="it-IT" sz="1600" b="1" i="0" u="none" strike="noStrike" cap="none" normalizeH="0" baseline="0" dirty="0" err="1">
                <a:ln>
                  <a:noFill/>
                </a:ln>
                <a:solidFill>
                  <a:srgbClr val="555555"/>
                </a:solidFill>
                <a:effectLst/>
                <a:cs typeface="Arial" panose="020B0604020202020204" pitchFamily="34" charset="0"/>
              </a:rPr>
              <a:t>effectiveness</a:t>
            </a:r>
            <a:r>
              <a:rPr kumimoji="0" lang="it-IT" altLang="it-IT" sz="1600" b="0" i="0" u="none" strike="noStrike" cap="none" normalizeH="0" baseline="0" dirty="0">
                <a:ln>
                  <a:noFill/>
                </a:ln>
                <a:solidFill>
                  <a:srgbClr val="555555"/>
                </a:solidFill>
                <a:effectLst/>
                <a:cs typeface="Arial" panose="020B0604020202020204" pitchFamily="34" charset="0"/>
              </a:rPr>
              <a:t>) e l'efficienza (</a:t>
            </a:r>
            <a:r>
              <a:rPr kumimoji="0" lang="it-IT" altLang="it-IT" sz="1600" b="1" i="0" u="none" strike="noStrike" cap="none" normalizeH="0" baseline="0" dirty="0" err="1">
                <a:ln>
                  <a:noFill/>
                </a:ln>
                <a:solidFill>
                  <a:srgbClr val="555555"/>
                </a:solidFill>
                <a:effectLst/>
                <a:cs typeface="Arial" panose="020B0604020202020204" pitchFamily="34" charset="0"/>
              </a:rPr>
              <a:t>efficiency</a:t>
            </a:r>
            <a:r>
              <a:rPr kumimoji="0" lang="it-IT" altLang="it-IT" sz="1600" b="0" i="0" u="none" strike="noStrike" cap="none" normalizeH="0" baseline="0" dirty="0">
                <a:ln>
                  <a:noFill/>
                </a:ln>
                <a:solidFill>
                  <a:srgbClr val="555555"/>
                </a:solidFill>
                <a:effectLst/>
                <a:cs typeface="Arial" panose="020B0604020202020204" pitchFamily="34" charset="0"/>
              </a:rPr>
              <a:t>) di ciascuna "tecnologia" che prende in esame.</a:t>
            </a:r>
            <a:endParaRPr kumimoji="0" lang="it-IT" altLang="it-IT" sz="1600" b="0" i="0" u="none" strike="noStrike" cap="none" normalizeH="0" baseline="0" dirty="0">
              <a:ln>
                <a:noFill/>
              </a:ln>
              <a:solidFill>
                <a:srgbClr val="555555"/>
              </a:solidFill>
              <a:effectLst/>
              <a:latin typeface="Open Sans"/>
            </a:endParaRPr>
          </a:p>
        </p:txBody>
      </p:sp>
      <p:pic>
        <p:nvPicPr>
          <p:cNvPr id="8194" name="Picture 2" descr="https://3qksc436bu713cqimwcfglyj-wpengine.netdna-ssl.com/wp-content/uploads/2016/03/HTA-decision-detail-v1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6559"/>
            <a:ext cx="6096738" cy="318660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reccia a destra 4"/>
          <p:cNvSpPr/>
          <p:nvPr/>
        </p:nvSpPr>
        <p:spPr>
          <a:xfrm rot="14190402">
            <a:off x="3825235" y="5242547"/>
            <a:ext cx="1562504"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p:cNvSpPr/>
          <p:nvPr/>
        </p:nvSpPr>
        <p:spPr>
          <a:xfrm>
            <a:off x="1154255" y="2969963"/>
            <a:ext cx="3788228" cy="192860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875453" y="3760238"/>
            <a:ext cx="1231452" cy="86774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p:cNvCxnSpPr/>
          <p:nvPr/>
        </p:nvCxnSpPr>
        <p:spPr>
          <a:xfrm flipV="1">
            <a:off x="827130" y="4400353"/>
            <a:ext cx="942392" cy="7852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A7311778-16A5-CF9A-45CC-3472993A71A7}"/>
              </a:ext>
            </a:extLst>
          </p:cNvPr>
          <p:cNvPicPr>
            <a:picLocks noChangeAspect="1"/>
          </p:cNvPicPr>
          <p:nvPr/>
        </p:nvPicPr>
        <p:blipFill>
          <a:blip r:embed="rId4"/>
          <a:stretch>
            <a:fillRect/>
          </a:stretch>
        </p:blipFill>
        <p:spPr>
          <a:xfrm>
            <a:off x="10628416" y="115397"/>
            <a:ext cx="1204856" cy="619640"/>
          </a:xfrm>
          <a:prstGeom prst="rect">
            <a:avLst/>
          </a:prstGeom>
        </p:spPr>
      </p:pic>
    </p:spTree>
    <p:extLst>
      <p:ext uri="{BB962C8B-B14F-4D97-AF65-F5344CB8AC3E}">
        <p14:creationId xmlns:p14="http://schemas.microsoft.com/office/powerpoint/2010/main" val="2673433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p:cNvSpPr/>
          <p:nvPr/>
        </p:nvSpPr>
        <p:spPr>
          <a:xfrm>
            <a:off x="1600899" y="2439589"/>
            <a:ext cx="8839200" cy="1200329"/>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Autosoglie</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err="1">
                <a:solidFill>
                  <a:srgbClr val="00467F">
                    <a:lumMod val="50000"/>
                  </a:srgbClr>
                </a:solidFill>
              </a:rPr>
              <a:t>Impedenza</a:t>
            </a:r>
            <a:r>
              <a:rPr lang="en-US" sz="1200" b="1" dirty="0">
                <a:solidFill>
                  <a:srgbClr val="00467F">
                    <a:lumMod val="50000"/>
                  </a:srgbClr>
                </a:solidFill>
              </a:rPr>
              <a:t> </a:t>
            </a:r>
            <a:r>
              <a:rPr lang="en-US" sz="1200" b="1" dirty="0" err="1">
                <a:solidFill>
                  <a:srgbClr val="00467F">
                    <a:lumMod val="50000"/>
                  </a:srgbClr>
                </a:solidFill>
              </a:rPr>
              <a:t>toracica</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a:solidFill>
                  <a:srgbClr val="00467F">
                    <a:lumMod val="50000"/>
                  </a:srgbClr>
                </a:solidFill>
              </a:rPr>
              <a:t>ATP prima o </a:t>
            </a:r>
            <a:r>
              <a:rPr lang="en-US" sz="1200" b="1" dirty="0" err="1">
                <a:solidFill>
                  <a:srgbClr val="00467F">
                    <a:lumMod val="50000"/>
                  </a:srgbClr>
                </a:solidFill>
              </a:rPr>
              <a:t>durante</a:t>
            </a:r>
            <a:r>
              <a:rPr lang="en-US" sz="1200" b="1" dirty="0">
                <a:solidFill>
                  <a:srgbClr val="00467F">
                    <a:lumMod val="50000"/>
                  </a:srgbClr>
                </a:solidFill>
              </a:rPr>
              <a:t> la </a:t>
            </a:r>
            <a:r>
              <a:rPr lang="en-US" sz="1200" b="1" dirty="0" err="1">
                <a:solidFill>
                  <a:srgbClr val="00467F">
                    <a:lumMod val="50000"/>
                  </a:srgbClr>
                </a:solidFill>
              </a:rPr>
              <a:t>carica</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Disponibilità</a:t>
            </a:r>
            <a:r>
              <a:rPr lang="en-US" sz="1200" b="1" dirty="0">
                <a:solidFill>
                  <a:srgbClr val="00467F">
                    <a:lumMod val="50000"/>
                  </a:srgbClr>
                </a:solidFill>
              </a:rPr>
              <a:t> </a:t>
            </a:r>
            <a:r>
              <a:rPr lang="en-US" sz="1200" b="1" dirty="0" err="1">
                <a:solidFill>
                  <a:srgbClr val="00467F">
                    <a:lumMod val="50000"/>
                  </a:srgbClr>
                </a:solidFill>
              </a:rPr>
              <a:t>modello</a:t>
            </a:r>
            <a:r>
              <a:rPr lang="en-US" sz="1200" b="1" dirty="0">
                <a:solidFill>
                  <a:srgbClr val="00467F">
                    <a:lumMod val="50000"/>
                  </a:srgbClr>
                </a:solidFill>
              </a:rPr>
              <a:t> con </a:t>
            </a:r>
            <a:r>
              <a:rPr lang="en-US" sz="1200" b="1" dirty="0" err="1">
                <a:solidFill>
                  <a:srgbClr val="00467F">
                    <a:lumMod val="50000"/>
                  </a:srgbClr>
                </a:solidFill>
              </a:rPr>
              <a:t>catetere</a:t>
            </a:r>
            <a:r>
              <a:rPr lang="en-US" sz="1200" b="1" dirty="0">
                <a:solidFill>
                  <a:srgbClr val="00467F">
                    <a:lumMod val="50000"/>
                  </a:srgbClr>
                </a:solidFill>
              </a:rPr>
              <a:t> VDD</a:t>
            </a:r>
          </a:p>
          <a:p>
            <a:endParaRPr lang="en-US" sz="1200" b="1" dirty="0">
              <a:solidFill>
                <a:srgbClr val="00467F">
                  <a:lumMod val="50000"/>
                </a:srgbClr>
              </a:solidFill>
            </a:endParaRPr>
          </a:p>
          <a:p>
            <a:pPr marL="171450" indent="-171450">
              <a:buFont typeface="Arial" panose="020B0604020202020204" pitchFamily="34" charset="0"/>
              <a:buChar char="•"/>
            </a:pPr>
            <a:endParaRPr lang="en-US" sz="1200" b="1" dirty="0">
              <a:solidFill>
                <a:srgbClr val="00467F">
                  <a:lumMod val="50000"/>
                </a:srgbClr>
              </a:solidFill>
            </a:endParaRPr>
          </a:p>
        </p:txBody>
      </p:sp>
      <p:sp>
        <p:nvSpPr>
          <p:cNvPr id="7" name="Rectangle 12"/>
          <p:cNvSpPr/>
          <p:nvPr/>
        </p:nvSpPr>
        <p:spPr>
          <a:xfrm>
            <a:off x="1600899" y="1608592"/>
            <a:ext cx="8839200" cy="830997"/>
          </a:xfrm>
          <a:prstGeom prst="rect">
            <a:avLst/>
          </a:prstGeom>
          <a:solidFill>
            <a:schemeClr val="bg2">
              <a:lumMod val="75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spAutoFit/>
          </a:bodyPr>
          <a:lstStyle/>
          <a:p>
            <a:pPr marL="171450" indent="-171450">
              <a:buFont typeface="Arial" panose="020B0604020202020204" pitchFamily="34" charset="0"/>
              <a:buChar char="•"/>
            </a:pPr>
            <a:r>
              <a:rPr lang="en-US" sz="1200" b="1" dirty="0">
                <a:solidFill>
                  <a:srgbClr val="00467F">
                    <a:lumMod val="50000"/>
                  </a:srgbClr>
                </a:solidFill>
              </a:rPr>
              <a:t>Doppio </a:t>
            </a:r>
            <a:r>
              <a:rPr lang="en-US" sz="1200" b="1" dirty="0" err="1">
                <a:solidFill>
                  <a:srgbClr val="00467F">
                    <a:lumMod val="50000"/>
                  </a:srgbClr>
                </a:solidFill>
              </a:rPr>
              <a:t>sensore</a:t>
            </a:r>
            <a:r>
              <a:rPr lang="en-US" sz="1200" b="1" dirty="0">
                <a:solidFill>
                  <a:srgbClr val="00467F">
                    <a:lumMod val="50000"/>
                  </a:srgbClr>
                </a:solidFill>
              </a:rPr>
              <a:t> (CLS)</a:t>
            </a:r>
          </a:p>
          <a:p>
            <a:pPr marL="171450" indent="-171450">
              <a:buFont typeface="Arial" panose="020B0604020202020204" pitchFamily="34" charset="0"/>
              <a:buChar char="•"/>
            </a:pPr>
            <a:r>
              <a:rPr lang="en-US" sz="1200" b="1" dirty="0" err="1">
                <a:solidFill>
                  <a:srgbClr val="00467F">
                    <a:lumMod val="50000"/>
                  </a:srgbClr>
                </a:solidFill>
              </a:rPr>
              <a:t>Terapie</a:t>
            </a:r>
            <a:r>
              <a:rPr lang="en-US" sz="1200" b="1" dirty="0">
                <a:solidFill>
                  <a:srgbClr val="00467F">
                    <a:lumMod val="50000"/>
                  </a:srgbClr>
                </a:solidFill>
              </a:rPr>
              <a:t> </a:t>
            </a:r>
            <a:r>
              <a:rPr lang="en-US" sz="1200" b="1" dirty="0" err="1">
                <a:solidFill>
                  <a:srgbClr val="00467F">
                    <a:lumMod val="50000"/>
                  </a:srgbClr>
                </a:solidFill>
              </a:rPr>
              <a:t>atriali</a:t>
            </a:r>
            <a:r>
              <a:rPr lang="en-US" sz="1200" b="1" dirty="0">
                <a:solidFill>
                  <a:srgbClr val="00467F">
                    <a:lumMod val="50000"/>
                  </a:srgbClr>
                </a:solidFill>
              </a:rPr>
              <a:t> (ATP)</a:t>
            </a:r>
          </a:p>
          <a:p>
            <a:pPr marL="171450" indent="-171450">
              <a:buFont typeface="Arial" panose="020B0604020202020204" pitchFamily="34" charset="0"/>
              <a:buChar char="•"/>
            </a:pPr>
            <a:r>
              <a:rPr lang="en-US" sz="1200" b="1" dirty="0" err="1">
                <a:solidFill>
                  <a:srgbClr val="00467F">
                    <a:lumMod val="50000"/>
                  </a:srgbClr>
                </a:solidFill>
              </a:rPr>
              <a:t>Stimolazione</a:t>
            </a:r>
            <a:r>
              <a:rPr lang="en-US" sz="1200" b="1" dirty="0">
                <a:solidFill>
                  <a:srgbClr val="00467F">
                    <a:lumMod val="50000"/>
                  </a:srgbClr>
                </a:solidFill>
              </a:rPr>
              <a:t> sinistra </a:t>
            </a:r>
            <a:r>
              <a:rPr lang="en-US" sz="1200" b="1" dirty="0" err="1">
                <a:solidFill>
                  <a:srgbClr val="00467F">
                    <a:lumMod val="50000"/>
                  </a:srgbClr>
                </a:solidFill>
              </a:rPr>
              <a:t>multipolare</a:t>
            </a:r>
            <a:r>
              <a:rPr lang="en-US" sz="1200" b="1" dirty="0">
                <a:solidFill>
                  <a:srgbClr val="00467F">
                    <a:lumMod val="50000"/>
                  </a:srgbClr>
                </a:solidFill>
              </a:rPr>
              <a:t> (&gt; 250 </a:t>
            </a:r>
            <a:r>
              <a:rPr lang="en-US" sz="1200" b="1" dirty="0" err="1">
                <a:solidFill>
                  <a:srgbClr val="00467F">
                    <a:lumMod val="50000"/>
                  </a:srgbClr>
                </a:solidFill>
              </a:rPr>
              <a:t>configurazioni</a:t>
            </a:r>
            <a:r>
              <a:rPr lang="en-US" sz="1200" b="1" dirty="0">
                <a:solidFill>
                  <a:srgbClr val="00467F">
                    <a:lumMod val="50000"/>
                  </a:srgbClr>
                </a:solidFill>
              </a:rPr>
              <a:t>)</a:t>
            </a:r>
          </a:p>
          <a:p>
            <a:pPr marL="171450" indent="-171450">
              <a:buFont typeface="Arial" panose="020B0604020202020204" pitchFamily="34" charset="0"/>
              <a:buChar char="•"/>
            </a:pPr>
            <a:r>
              <a:rPr lang="en-US" sz="1200" b="1" dirty="0" err="1">
                <a:solidFill>
                  <a:srgbClr val="00467F">
                    <a:lumMod val="50000"/>
                  </a:srgbClr>
                </a:solidFill>
              </a:rPr>
              <a:t>Ottimizzazione</a:t>
            </a:r>
            <a:r>
              <a:rPr lang="en-US" sz="1200" b="1" dirty="0">
                <a:solidFill>
                  <a:srgbClr val="00467F">
                    <a:lumMod val="50000"/>
                  </a:srgbClr>
                </a:solidFill>
              </a:rPr>
              <a:t> </a:t>
            </a:r>
            <a:r>
              <a:rPr lang="en-US" sz="1200" b="1" dirty="0" err="1">
                <a:solidFill>
                  <a:srgbClr val="00467F">
                    <a:lumMod val="50000"/>
                  </a:srgbClr>
                </a:solidFill>
              </a:rPr>
              <a:t>automatica</a:t>
            </a:r>
            <a:r>
              <a:rPr lang="en-US" sz="1200" b="1" dirty="0">
                <a:solidFill>
                  <a:srgbClr val="00467F">
                    <a:lumMod val="50000"/>
                  </a:srgbClr>
                </a:solidFill>
              </a:rPr>
              <a:t>  e </a:t>
            </a:r>
            <a:r>
              <a:rPr lang="en-US" sz="1200" b="1" dirty="0" err="1">
                <a:solidFill>
                  <a:srgbClr val="00467F">
                    <a:lumMod val="50000"/>
                  </a:srgbClr>
                </a:solidFill>
              </a:rPr>
              <a:t>dinamica</a:t>
            </a:r>
            <a:r>
              <a:rPr lang="en-US" sz="1200" b="1" dirty="0">
                <a:solidFill>
                  <a:srgbClr val="00467F">
                    <a:lumMod val="50000"/>
                  </a:srgbClr>
                </a:solidFill>
              </a:rPr>
              <a:t> </a:t>
            </a:r>
            <a:r>
              <a:rPr lang="en-US" sz="1200" b="1" dirty="0" err="1">
                <a:solidFill>
                  <a:srgbClr val="00467F">
                    <a:lumMod val="50000"/>
                  </a:srgbClr>
                </a:solidFill>
              </a:rPr>
              <a:t>ritardi</a:t>
            </a:r>
            <a:r>
              <a:rPr lang="en-US" sz="1200" b="1" dirty="0">
                <a:solidFill>
                  <a:srgbClr val="00467F">
                    <a:lumMod val="50000"/>
                  </a:srgbClr>
                </a:solidFill>
              </a:rPr>
              <a:t> AV e VV senza </a:t>
            </a:r>
            <a:r>
              <a:rPr lang="en-US" sz="1200" b="1" dirty="0" err="1">
                <a:solidFill>
                  <a:srgbClr val="00467F">
                    <a:lumMod val="50000"/>
                  </a:srgbClr>
                </a:solidFill>
              </a:rPr>
              <a:t>ausilio</a:t>
            </a:r>
            <a:r>
              <a:rPr lang="en-US" sz="1200" b="1" dirty="0">
                <a:solidFill>
                  <a:srgbClr val="00467F">
                    <a:lumMod val="50000"/>
                  </a:srgbClr>
                </a:solidFill>
              </a:rPr>
              <a:t> </a:t>
            </a:r>
            <a:r>
              <a:rPr lang="en-US" sz="1200" b="1" dirty="0" err="1">
                <a:solidFill>
                  <a:srgbClr val="00467F">
                    <a:lumMod val="50000"/>
                  </a:srgbClr>
                </a:solidFill>
              </a:rPr>
              <a:t>programmatore</a:t>
            </a:r>
            <a:r>
              <a:rPr lang="en-US" sz="1200" b="1" dirty="0">
                <a:solidFill>
                  <a:srgbClr val="00467F">
                    <a:lumMod val="50000"/>
                  </a:srgbClr>
                </a:solidFill>
              </a:rPr>
              <a:t>  </a:t>
            </a:r>
          </a:p>
        </p:txBody>
      </p:sp>
      <p:pic>
        <p:nvPicPr>
          <p:cNvPr id="13"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2572"/>
            <a:ext cx="2590800" cy="45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8"/>
          <p:cNvSpPr/>
          <p:nvPr/>
        </p:nvSpPr>
        <p:spPr>
          <a:xfrm>
            <a:off x="1600898" y="3636575"/>
            <a:ext cx="9037481" cy="2492990"/>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Accelerometro</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a:solidFill>
                  <a:srgbClr val="00467F">
                    <a:lumMod val="50000"/>
                  </a:srgbClr>
                </a:solidFill>
              </a:rPr>
              <a:t>Sensing auto	</a:t>
            </a:r>
          </a:p>
          <a:p>
            <a:pPr marL="171450" indent="-171450">
              <a:buFont typeface="Arial" panose="020B0604020202020204" pitchFamily="34" charset="0"/>
              <a:buChar char="•"/>
            </a:pPr>
            <a:r>
              <a:rPr lang="en-US" sz="1200" b="1" dirty="0" err="1">
                <a:solidFill>
                  <a:srgbClr val="00467F">
                    <a:lumMod val="50000"/>
                  </a:srgbClr>
                </a:solidFill>
              </a:rPr>
              <a:t>Isteresi</a:t>
            </a:r>
            <a:r>
              <a:rPr lang="en-US" sz="1200" b="1" dirty="0">
                <a:solidFill>
                  <a:srgbClr val="00467F">
                    <a:lumMod val="50000"/>
                  </a:srgbClr>
                </a:solidFill>
              </a:rPr>
              <a:t> AV </a:t>
            </a:r>
          </a:p>
          <a:p>
            <a:pPr marL="171450" indent="-171450">
              <a:buFont typeface="Arial" panose="020B0604020202020204" pitchFamily="34" charset="0"/>
              <a:buChar char="•"/>
            </a:pPr>
            <a:r>
              <a:rPr lang="en-US" sz="1200" b="1" dirty="0" err="1">
                <a:solidFill>
                  <a:srgbClr val="00467F">
                    <a:lumMod val="50000"/>
                  </a:srgbClr>
                </a:solidFill>
              </a:rPr>
              <a:t>Ottimizzazione</a:t>
            </a:r>
            <a:r>
              <a:rPr lang="en-US" sz="1200" b="1" dirty="0">
                <a:solidFill>
                  <a:srgbClr val="00467F">
                    <a:lumMod val="50000"/>
                  </a:srgbClr>
                </a:solidFill>
              </a:rPr>
              <a:t> </a:t>
            </a:r>
            <a:r>
              <a:rPr lang="en-US" sz="1200" b="1" dirty="0" err="1">
                <a:solidFill>
                  <a:srgbClr val="00467F">
                    <a:lumMod val="50000"/>
                  </a:srgbClr>
                </a:solidFill>
              </a:rPr>
              <a:t>automatica</a:t>
            </a:r>
            <a:r>
              <a:rPr lang="en-US" sz="1200" b="1" dirty="0">
                <a:solidFill>
                  <a:srgbClr val="00467F">
                    <a:lumMod val="50000"/>
                  </a:srgbClr>
                </a:solidFill>
              </a:rPr>
              <a:t> ATP</a:t>
            </a:r>
          </a:p>
          <a:p>
            <a:pPr marL="171450" indent="-171450">
              <a:buFont typeface="Arial" panose="020B0604020202020204" pitchFamily="34" charset="0"/>
              <a:buChar char="•"/>
            </a:pPr>
            <a:r>
              <a:rPr lang="en-US" sz="1200" b="1" dirty="0">
                <a:solidFill>
                  <a:srgbClr val="00467F">
                    <a:lumMod val="50000"/>
                  </a:srgbClr>
                </a:solidFill>
              </a:rPr>
              <a:t>Sensing </a:t>
            </a:r>
            <a:r>
              <a:rPr lang="en-US" sz="1200" b="1" dirty="0" err="1">
                <a:solidFill>
                  <a:srgbClr val="00467F">
                    <a:lumMod val="50000"/>
                  </a:srgbClr>
                </a:solidFill>
              </a:rPr>
              <a:t>sinistro</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Energia</a:t>
            </a:r>
            <a:r>
              <a:rPr lang="en-US" sz="1200" b="1" dirty="0">
                <a:solidFill>
                  <a:srgbClr val="00467F">
                    <a:lumMod val="50000"/>
                  </a:srgbClr>
                </a:solidFill>
              </a:rPr>
              <a:t> </a:t>
            </a:r>
            <a:r>
              <a:rPr lang="en-US" sz="1200" b="1" dirty="0" err="1">
                <a:solidFill>
                  <a:srgbClr val="00467F">
                    <a:lumMod val="50000"/>
                  </a:srgbClr>
                </a:solidFill>
              </a:rPr>
              <a:t>erogata</a:t>
            </a:r>
            <a:r>
              <a:rPr lang="en-US" sz="1200" b="1" dirty="0">
                <a:solidFill>
                  <a:srgbClr val="00467F">
                    <a:lumMod val="50000"/>
                  </a:srgbClr>
                </a:solidFill>
              </a:rPr>
              <a:t> 36.7J</a:t>
            </a:r>
          </a:p>
          <a:p>
            <a:pPr marL="171450" indent="-171450">
              <a:buFont typeface="Arial" panose="020B0604020202020204" pitchFamily="34" charset="0"/>
              <a:buChar char="•"/>
            </a:pPr>
            <a:r>
              <a:rPr lang="en-US" sz="1200" b="1" dirty="0" err="1">
                <a:solidFill>
                  <a:srgbClr val="00467F">
                    <a:lumMod val="50000"/>
                  </a:srgbClr>
                </a:solidFill>
              </a:rPr>
              <a:t>telemetria</a:t>
            </a:r>
            <a:r>
              <a:rPr lang="en-US" sz="1200" b="1" dirty="0">
                <a:solidFill>
                  <a:srgbClr val="00467F">
                    <a:lumMod val="50000"/>
                  </a:srgbClr>
                </a:solidFill>
              </a:rPr>
              <a:t> RF </a:t>
            </a:r>
          </a:p>
          <a:p>
            <a:pPr marL="171450" indent="-171450">
              <a:buFont typeface="Arial" panose="020B0604020202020204" pitchFamily="34" charset="0"/>
              <a:buChar char="•"/>
            </a:pPr>
            <a:r>
              <a:rPr lang="en-US" sz="1200" b="1" dirty="0" err="1">
                <a:solidFill>
                  <a:srgbClr val="00467F">
                    <a:lumMod val="50000"/>
                  </a:srgbClr>
                </a:solidFill>
              </a:rPr>
              <a:t>Monitoraggio</a:t>
            </a:r>
            <a:r>
              <a:rPr lang="en-US" sz="1200" b="1" dirty="0">
                <a:solidFill>
                  <a:srgbClr val="00467F">
                    <a:lumMod val="50000"/>
                  </a:srgbClr>
                </a:solidFill>
              </a:rPr>
              <a:t> </a:t>
            </a:r>
            <a:r>
              <a:rPr lang="en-US" sz="1200" b="1" dirty="0" err="1">
                <a:solidFill>
                  <a:srgbClr val="00467F">
                    <a:lumMod val="50000"/>
                  </a:srgbClr>
                </a:solidFill>
              </a:rPr>
              <a:t>remoto</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Trasmettitore</a:t>
            </a:r>
            <a:r>
              <a:rPr lang="en-US" sz="1200" b="1" dirty="0">
                <a:solidFill>
                  <a:srgbClr val="00467F">
                    <a:lumMod val="50000"/>
                  </a:srgbClr>
                </a:solidFill>
              </a:rPr>
              <a:t> </a:t>
            </a:r>
            <a:r>
              <a:rPr lang="en-US" sz="1200" b="1" dirty="0" err="1">
                <a:solidFill>
                  <a:srgbClr val="00467F">
                    <a:lumMod val="50000"/>
                  </a:srgbClr>
                </a:solidFill>
              </a:rPr>
              <a:t>portatile</a:t>
            </a:r>
            <a:r>
              <a:rPr lang="en-US" sz="1200" b="1" dirty="0">
                <a:solidFill>
                  <a:srgbClr val="00467F">
                    <a:lumMod val="50000"/>
                  </a:srgbClr>
                </a:solidFill>
              </a:rPr>
              <a:t> </a:t>
            </a:r>
            <a:r>
              <a:rPr lang="en-US" sz="1200" b="1" dirty="0" err="1">
                <a:solidFill>
                  <a:srgbClr val="00467F">
                    <a:lumMod val="50000"/>
                  </a:srgbClr>
                </a:solidFill>
              </a:rPr>
              <a:t>monitoraggio</a:t>
            </a:r>
            <a:r>
              <a:rPr lang="en-US" sz="1200" b="1" dirty="0">
                <a:solidFill>
                  <a:srgbClr val="00467F">
                    <a:lumMod val="50000"/>
                  </a:srgbClr>
                </a:solidFill>
              </a:rPr>
              <a:t> </a:t>
            </a:r>
            <a:r>
              <a:rPr lang="en-US" sz="1200" b="1" dirty="0" err="1">
                <a:solidFill>
                  <a:srgbClr val="00467F">
                    <a:lumMod val="50000"/>
                  </a:srgbClr>
                </a:solidFill>
              </a:rPr>
              <a:t>remoto</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Compatibilità</a:t>
            </a:r>
            <a:r>
              <a:rPr lang="en-US" sz="1200" b="1" dirty="0">
                <a:solidFill>
                  <a:srgbClr val="00467F">
                    <a:lumMod val="50000"/>
                  </a:srgbClr>
                </a:solidFill>
              </a:rPr>
              <a:t> MRI a 1.5T e 3T con </a:t>
            </a:r>
            <a:r>
              <a:rPr lang="en-US" sz="1200" b="1" dirty="0" err="1">
                <a:solidFill>
                  <a:srgbClr val="00467F">
                    <a:lumMod val="50000"/>
                  </a:srgbClr>
                </a:solidFill>
              </a:rPr>
              <a:t>autoMRI</a:t>
            </a:r>
            <a:r>
              <a:rPr lang="en-US" sz="1200" b="1" dirty="0">
                <a:solidFill>
                  <a:srgbClr val="00467F">
                    <a:lumMod val="50000"/>
                  </a:srgbClr>
                </a:solidFill>
              </a:rPr>
              <a:t> detect</a:t>
            </a:r>
          </a:p>
          <a:p>
            <a:pPr marL="171450" indent="-171450">
              <a:buFont typeface="Arial" panose="020B0604020202020204" pitchFamily="34" charset="0"/>
              <a:buChar char="•"/>
            </a:pPr>
            <a:r>
              <a:rPr lang="en-US" sz="1200" b="1" dirty="0">
                <a:solidFill>
                  <a:srgbClr val="00467F">
                    <a:lumMod val="50000"/>
                  </a:srgbClr>
                </a:solidFill>
              </a:rPr>
              <a:t>20 </a:t>
            </a:r>
            <a:r>
              <a:rPr lang="en-US" sz="1200" b="1" dirty="0" err="1">
                <a:solidFill>
                  <a:srgbClr val="00467F">
                    <a:lumMod val="50000"/>
                  </a:srgbClr>
                </a:solidFill>
              </a:rPr>
              <a:t>configurazioni</a:t>
            </a:r>
            <a:r>
              <a:rPr lang="en-US" sz="1200" b="1" dirty="0">
                <a:solidFill>
                  <a:srgbClr val="00467F">
                    <a:lumMod val="50000"/>
                  </a:srgbClr>
                </a:solidFill>
              </a:rPr>
              <a:t> di </a:t>
            </a:r>
            <a:r>
              <a:rPr lang="en-US" sz="1200" b="1" dirty="0" err="1">
                <a:solidFill>
                  <a:srgbClr val="00467F">
                    <a:lumMod val="50000"/>
                  </a:srgbClr>
                </a:solidFill>
              </a:rPr>
              <a:t>stimolazione</a:t>
            </a:r>
            <a:r>
              <a:rPr lang="en-US" sz="1200" b="1" dirty="0">
                <a:solidFill>
                  <a:srgbClr val="00467F">
                    <a:lumMod val="50000"/>
                  </a:srgbClr>
                </a:solidFill>
              </a:rPr>
              <a:t> sinistra </a:t>
            </a:r>
            <a:r>
              <a:rPr lang="en-US" sz="1200" b="1" dirty="0" err="1">
                <a:solidFill>
                  <a:srgbClr val="00467F">
                    <a:lumMod val="50000"/>
                  </a:srgbClr>
                </a:solidFill>
              </a:rPr>
              <a:t>quadripolare</a:t>
            </a:r>
            <a:endParaRPr lang="en-US" sz="1200" b="1" dirty="0">
              <a:solidFill>
                <a:srgbClr val="00467F">
                  <a:lumMod val="50000"/>
                </a:srgbClr>
              </a:solidFill>
            </a:endParaRPr>
          </a:p>
          <a:p>
            <a:pPr marL="171450" indent="-171450">
              <a:buFont typeface="Arial" panose="020B0604020202020204" pitchFamily="34" charset="0"/>
              <a:buChar char="•"/>
            </a:pPr>
            <a:endParaRPr lang="en-US" sz="1200" b="1" dirty="0">
              <a:solidFill>
                <a:srgbClr val="00467F">
                  <a:lumMod val="50000"/>
                </a:srgbClr>
              </a:solidFill>
            </a:endParaRPr>
          </a:p>
        </p:txBody>
      </p:sp>
      <p:sp>
        <p:nvSpPr>
          <p:cNvPr id="12" name="Rectangle 30"/>
          <p:cNvSpPr/>
          <p:nvPr/>
        </p:nvSpPr>
        <p:spPr>
          <a:xfrm>
            <a:off x="8266421" y="2451636"/>
            <a:ext cx="1142998" cy="3108543"/>
          </a:xfrm>
          <a:prstGeom prst="rect">
            <a:avLst/>
          </a:prstGeom>
          <a:solidFill>
            <a:schemeClr val="tx1">
              <a:lumMod val="40000"/>
              <a:lumOff val="6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r>
              <a:rPr lang="en-US" sz="1400" b="1" dirty="0">
                <a:solidFill>
                  <a:srgbClr val="000000"/>
                </a:solidFill>
                <a:ea typeface="Arial Unicode MS" pitchFamily="34" charset="-128"/>
                <a:cs typeface="Arial Unicode MS" pitchFamily="34" charset="-128"/>
              </a:rPr>
              <a:t>RIVACOR 5</a:t>
            </a: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p:txBody>
      </p:sp>
      <p:sp>
        <p:nvSpPr>
          <p:cNvPr id="10" name="Rectangle 24"/>
          <p:cNvSpPr/>
          <p:nvPr/>
        </p:nvSpPr>
        <p:spPr>
          <a:xfrm>
            <a:off x="9409419" y="1608592"/>
            <a:ext cx="1228961" cy="4124206"/>
          </a:xfrm>
          <a:prstGeom prst="rect">
            <a:avLst/>
          </a:prstGeom>
          <a:solidFill>
            <a:schemeClr val="accent4">
              <a:lumMod val="60000"/>
              <a:lumOff val="4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RIVACOR 7</a:t>
            </a:r>
          </a:p>
          <a:p>
            <a:pPr algn="ctr">
              <a:buSzPct val="65000"/>
              <a:defRPr/>
            </a:pPr>
            <a:r>
              <a:rPr lang="en-US" sz="1400" b="1" dirty="0">
                <a:solidFill>
                  <a:srgbClr val="000000"/>
                </a:solidFill>
                <a:ea typeface="Arial Unicode MS" pitchFamily="34" charset="-128"/>
                <a:cs typeface="Arial Unicode MS" pitchFamily="34" charset="-128"/>
              </a:rPr>
              <a:t>ACTICOR 7</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a:p>
            <a:pPr algn="ctr">
              <a:buSzPct val="65000"/>
              <a:defRPr/>
            </a:pPr>
            <a:endParaRPr lang="en-US" sz="1200" b="1" dirty="0">
              <a:solidFill>
                <a:srgbClr val="000000"/>
              </a:solidFill>
              <a:ea typeface="Arial Unicode MS" pitchFamily="34" charset="-128"/>
              <a:cs typeface="Arial Unicode MS" pitchFamily="34" charset="-128"/>
            </a:endParaRPr>
          </a:p>
        </p:txBody>
      </p:sp>
      <p:sp>
        <p:nvSpPr>
          <p:cNvPr id="17" name="Rectangle 30"/>
          <p:cNvSpPr/>
          <p:nvPr/>
        </p:nvSpPr>
        <p:spPr>
          <a:xfrm>
            <a:off x="7124593" y="3636575"/>
            <a:ext cx="1142998" cy="1923604"/>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pPr>
            <a:endParaRPr lang="en-US" sz="1100" b="1" dirty="0">
              <a:solidFill>
                <a:srgbClr val="000000"/>
              </a:solidFill>
              <a:ea typeface="Arial Unicode MS" pitchFamily="34" charset="-128"/>
              <a:cs typeface="Arial Unicode MS" pitchFamily="34" charset="-128"/>
            </a:endParaRPr>
          </a:p>
          <a:p>
            <a:pPr algn="ctr">
              <a:buSzPct val="65000"/>
            </a:pPr>
            <a:r>
              <a:rPr lang="en-US" sz="1400" b="1" dirty="0">
                <a:solidFill>
                  <a:srgbClr val="000000"/>
                </a:solidFill>
                <a:ea typeface="Arial Unicode MS" pitchFamily="34" charset="-128"/>
                <a:cs typeface="Arial Unicode MS" pitchFamily="34" charset="-128"/>
              </a:rPr>
              <a:t>RIVACOR 3</a:t>
            </a: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200" b="1" dirty="0">
              <a:solidFill>
                <a:srgbClr val="000000"/>
              </a:solidFill>
              <a:ea typeface="Arial Unicode MS" pitchFamily="34" charset="-128"/>
              <a:cs typeface="Arial Unicode MS" pitchFamily="34" charset="-128"/>
            </a:endParaRPr>
          </a:p>
          <a:p>
            <a:pPr algn="ctr">
              <a:buSzPct val="65000"/>
            </a:pPr>
            <a:endParaRPr lang="en-US" sz="12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a:p>
            <a:pPr algn="ctr">
              <a:buSzPct val="65000"/>
            </a:pPr>
            <a:endParaRPr lang="en-US" sz="1400" b="1" dirty="0">
              <a:solidFill>
                <a:srgbClr val="000000"/>
              </a:solidFill>
              <a:ea typeface="Arial Unicode MS" pitchFamily="34" charset="-128"/>
              <a:cs typeface="Arial Unicode MS" pitchFamily="34" charset="-128"/>
            </a:endParaRPr>
          </a:p>
        </p:txBody>
      </p:sp>
      <p:sp>
        <p:nvSpPr>
          <p:cNvPr id="11" name="Titolo 1"/>
          <p:cNvSpPr txBox="1">
            <a:spLocks/>
          </p:cNvSpPr>
          <p:nvPr/>
        </p:nvSpPr>
        <p:spPr>
          <a:xfrm>
            <a:off x="4572001" y="612813"/>
            <a:ext cx="6652470" cy="68580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rgbClr val="C00000"/>
                </a:solidFill>
              </a:rPr>
              <a:t>dispositivi di </a:t>
            </a:r>
            <a:r>
              <a:rPr lang="it-IT" sz="2400" b="1" dirty="0" err="1">
                <a:solidFill>
                  <a:srgbClr val="C00000"/>
                </a:solidFill>
              </a:rPr>
              <a:t>risincronizzazione</a:t>
            </a:r>
            <a:r>
              <a:rPr lang="it-IT" sz="2400" b="1" dirty="0">
                <a:solidFill>
                  <a:srgbClr val="C00000"/>
                </a:solidFill>
              </a:rPr>
              <a:t> cardiaca</a:t>
            </a:r>
            <a:r>
              <a:rPr lang="it-IT" sz="2400" dirty="0"/>
              <a:t> </a:t>
            </a:r>
            <a:r>
              <a:rPr lang="it-IT" sz="2800" b="1" dirty="0">
                <a:solidFill>
                  <a:srgbClr val="C00000"/>
                </a:solidFill>
              </a:rPr>
              <a:t>CRTD </a:t>
            </a:r>
            <a:r>
              <a:rPr lang="it-IT" sz="2800" b="1" i="1" dirty="0">
                <a:solidFill>
                  <a:srgbClr val="C00000"/>
                </a:solidFill>
              </a:rPr>
              <a:t>caratteristiche</a:t>
            </a:r>
          </a:p>
        </p:txBody>
      </p:sp>
      <p:pic>
        <p:nvPicPr>
          <p:cNvPr id="14" name="Immagine 13">
            <a:extLst>
              <a:ext uri="{FF2B5EF4-FFF2-40B4-BE49-F238E27FC236}">
                <a16:creationId xmlns:a16="http://schemas.microsoft.com/office/drawing/2014/main" id="{A7311778-16A5-CF9A-45CC-3472993A71A7}"/>
              </a:ext>
            </a:extLst>
          </p:cNvPr>
          <p:cNvPicPr>
            <a:picLocks noChangeAspect="1"/>
          </p:cNvPicPr>
          <p:nvPr/>
        </p:nvPicPr>
        <p:blipFill>
          <a:blip r:embed="rId4"/>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413969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p:cNvSpPr/>
          <p:nvPr/>
        </p:nvSpPr>
        <p:spPr>
          <a:xfrm>
            <a:off x="1676400" y="2260758"/>
            <a:ext cx="7498708" cy="1938992"/>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Accelerometro</a:t>
            </a:r>
            <a:r>
              <a:rPr lang="en-US" sz="1200" b="1" dirty="0">
                <a:solidFill>
                  <a:srgbClr val="00467F">
                    <a:lumMod val="50000"/>
                  </a:srgbClr>
                </a:solidFill>
              </a:rPr>
              <a:t>	 </a:t>
            </a:r>
          </a:p>
          <a:p>
            <a:pPr marL="171450" indent="-171450">
              <a:buFont typeface="Arial" panose="020B0604020202020204" pitchFamily="34" charset="0"/>
              <a:buChar char="•"/>
            </a:pPr>
            <a:r>
              <a:rPr lang="en-US" sz="1200" b="1" dirty="0">
                <a:solidFill>
                  <a:srgbClr val="00467F">
                    <a:lumMod val="50000"/>
                  </a:srgbClr>
                </a:solidFill>
              </a:rPr>
              <a:t>Sensing auto	</a:t>
            </a:r>
          </a:p>
          <a:p>
            <a:pPr marL="171450" indent="-171450">
              <a:buFont typeface="Arial" panose="020B0604020202020204" pitchFamily="34" charset="0"/>
              <a:buChar char="•"/>
            </a:pPr>
            <a:r>
              <a:rPr lang="en-US" sz="1200" b="1" dirty="0" err="1">
                <a:solidFill>
                  <a:srgbClr val="00467F">
                    <a:lumMod val="50000"/>
                  </a:srgbClr>
                </a:solidFill>
              </a:rPr>
              <a:t>Estesa</a:t>
            </a:r>
            <a:r>
              <a:rPr lang="en-US" sz="1200" b="1" dirty="0">
                <a:solidFill>
                  <a:srgbClr val="00467F">
                    <a:lumMod val="50000"/>
                  </a:srgbClr>
                </a:solidFill>
              </a:rPr>
              <a:t> </a:t>
            </a:r>
            <a:r>
              <a:rPr lang="en-US" sz="1200" b="1" dirty="0" err="1">
                <a:solidFill>
                  <a:srgbClr val="00467F">
                    <a:lumMod val="50000"/>
                  </a:srgbClr>
                </a:solidFill>
              </a:rPr>
              <a:t>longevità</a:t>
            </a:r>
            <a:r>
              <a:rPr lang="en-US" sz="1200" b="1" dirty="0">
                <a:solidFill>
                  <a:srgbClr val="00467F">
                    <a:lumMod val="50000"/>
                  </a:srgbClr>
                </a:solidFill>
              </a:rPr>
              <a:t> da </a:t>
            </a:r>
            <a:r>
              <a:rPr lang="en-US" sz="1200" b="1" dirty="0" err="1">
                <a:solidFill>
                  <a:srgbClr val="00467F">
                    <a:lumMod val="50000"/>
                  </a:srgbClr>
                </a:solidFill>
              </a:rPr>
              <a:t>manuale</a:t>
            </a:r>
            <a:r>
              <a:rPr lang="en-US" sz="1200" b="1" dirty="0">
                <a:solidFill>
                  <a:srgbClr val="00467F">
                    <a:lumMod val="50000"/>
                  </a:srgbClr>
                </a:solidFill>
              </a:rPr>
              <a:t> (</a:t>
            </a:r>
            <a:r>
              <a:rPr lang="en-US" sz="1200" b="1" dirty="0" err="1">
                <a:solidFill>
                  <a:srgbClr val="00467F">
                    <a:lumMod val="50000"/>
                  </a:srgbClr>
                </a:solidFill>
              </a:rPr>
              <a:t>capacità</a:t>
            </a:r>
            <a:r>
              <a:rPr lang="en-US" sz="1200" b="1" dirty="0">
                <a:solidFill>
                  <a:srgbClr val="00467F">
                    <a:lumMod val="50000"/>
                  </a:srgbClr>
                </a:solidFill>
              </a:rPr>
              <a:t> </a:t>
            </a:r>
            <a:r>
              <a:rPr lang="en-US" sz="1200" b="1" dirty="0" err="1">
                <a:solidFill>
                  <a:srgbClr val="00467F">
                    <a:lumMod val="50000"/>
                  </a:srgbClr>
                </a:solidFill>
              </a:rPr>
              <a:t>totale</a:t>
            </a:r>
            <a:r>
              <a:rPr lang="en-US" sz="1200" b="1" dirty="0">
                <a:solidFill>
                  <a:srgbClr val="00467F">
                    <a:lumMod val="50000"/>
                  </a:srgbClr>
                </a:solidFill>
              </a:rPr>
              <a:t> &gt; 2 Ah)</a:t>
            </a:r>
          </a:p>
          <a:p>
            <a:pPr marL="171450" indent="-171450">
              <a:buFont typeface="Arial" panose="020B0604020202020204" pitchFamily="34" charset="0"/>
              <a:buChar char="•"/>
            </a:pPr>
            <a:r>
              <a:rPr lang="en-US" sz="1200" b="1" dirty="0">
                <a:solidFill>
                  <a:srgbClr val="00467F">
                    <a:lumMod val="50000"/>
                  </a:srgbClr>
                </a:solidFill>
              </a:rPr>
              <a:t>RF</a:t>
            </a:r>
          </a:p>
          <a:p>
            <a:pPr marL="171450" indent="-171450">
              <a:buFont typeface="Arial" panose="020B0604020202020204" pitchFamily="34" charset="0"/>
              <a:buChar char="•"/>
            </a:pPr>
            <a:r>
              <a:rPr lang="en-US" sz="1200" b="1" dirty="0">
                <a:solidFill>
                  <a:srgbClr val="00467F">
                    <a:lumMod val="50000"/>
                  </a:srgbClr>
                </a:solidFill>
              </a:rPr>
              <a:t>37J </a:t>
            </a:r>
            <a:r>
              <a:rPr lang="en-US" sz="1200" b="1" dirty="0" err="1">
                <a:solidFill>
                  <a:srgbClr val="00467F">
                    <a:lumMod val="50000"/>
                  </a:srgbClr>
                </a:solidFill>
              </a:rPr>
              <a:t>energia</a:t>
            </a:r>
            <a:r>
              <a:rPr lang="en-US" sz="1200" b="1" dirty="0">
                <a:solidFill>
                  <a:srgbClr val="00467F">
                    <a:lumMod val="50000"/>
                  </a:srgbClr>
                </a:solidFill>
              </a:rPr>
              <a:t> </a:t>
            </a:r>
            <a:r>
              <a:rPr lang="en-US" sz="1200" b="1" dirty="0" err="1">
                <a:solidFill>
                  <a:srgbClr val="00467F">
                    <a:lumMod val="50000"/>
                  </a:srgbClr>
                </a:solidFill>
              </a:rPr>
              <a:t>erogata</a:t>
            </a:r>
            <a:endParaRPr lang="en-US" sz="1200" b="1" dirty="0">
              <a:solidFill>
                <a:srgbClr val="00467F">
                  <a:lumMod val="50000"/>
                </a:srgbClr>
              </a:solidFill>
            </a:endParaRPr>
          </a:p>
          <a:p>
            <a:pPr marL="171450" indent="-171450">
              <a:buFont typeface="Arial" panose="020B0604020202020204" pitchFamily="34" charset="0"/>
              <a:buChar char="•"/>
            </a:pPr>
            <a:r>
              <a:rPr lang="en-US" sz="1200" b="1" dirty="0" err="1">
                <a:solidFill>
                  <a:srgbClr val="00467F">
                    <a:lumMod val="50000"/>
                  </a:srgbClr>
                </a:solidFill>
              </a:rPr>
              <a:t>Autocommutazione</a:t>
            </a:r>
            <a:r>
              <a:rPr lang="en-US" sz="1200" b="1" dirty="0">
                <a:solidFill>
                  <a:srgbClr val="00467F">
                    <a:lumMod val="50000"/>
                  </a:srgbClr>
                </a:solidFill>
              </a:rPr>
              <a:t> ATP</a:t>
            </a:r>
          </a:p>
          <a:p>
            <a:pPr marL="171450" indent="-171450">
              <a:buFont typeface="Arial" panose="020B0604020202020204" pitchFamily="34" charset="0"/>
              <a:buChar char="•"/>
            </a:pPr>
            <a:r>
              <a:rPr lang="en-US" sz="1200" b="1" dirty="0" err="1">
                <a:solidFill>
                  <a:srgbClr val="00467F">
                    <a:lumMod val="50000"/>
                  </a:srgbClr>
                </a:solidFill>
              </a:rPr>
              <a:t>Stimolazione</a:t>
            </a:r>
            <a:r>
              <a:rPr lang="en-US" sz="1200" b="1" dirty="0">
                <a:solidFill>
                  <a:srgbClr val="00467F">
                    <a:lumMod val="50000"/>
                  </a:srgbClr>
                </a:solidFill>
              </a:rPr>
              <a:t> brady in zona TV</a:t>
            </a:r>
          </a:p>
          <a:p>
            <a:pPr marL="171450" indent="-171450">
              <a:buFont typeface="Arial" panose="020B0604020202020204" pitchFamily="34" charset="0"/>
              <a:buChar char="•"/>
            </a:pPr>
            <a:r>
              <a:rPr lang="en-US" sz="1200" b="1" dirty="0" err="1">
                <a:solidFill>
                  <a:srgbClr val="00467F">
                    <a:lumMod val="50000"/>
                  </a:srgbClr>
                </a:solidFill>
              </a:rPr>
              <a:t>Monitoraggio</a:t>
            </a:r>
            <a:r>
              <a:rPr lang="en-US" sz="1200" b="1" dirty="0">
                <a:solidFill>
                  <a:srgbClr val="00467F">
                    <a:lumMod val="50000"/>
                  </a:srgbClr>
                </a:solidFill>
              </a:rPr>
              <a:t> remote</a:t>
            </a:r>
          </a:p>
          <a:p>
            <a:pPr marL="171450" indent="-171450">
              <a:buFont typeface="Arial" panose="020B0604020202020204" pitchFamily="34" charset="0"/>
              <a:buChar char="•"/>
            </a:pPr>
            <a:r>
              <a:rPr lang="en-US" sz="1200" b="1" dirty="0">
                <a:solidFill>
                  <a:srgbClr val="00467F">
                    <a:lumMod val="50000"/>
                  </a:srgbClr>
                </a:solidFill>
              </a:rPr>
              <a:t>14 </a:t>
            </a:r>
            <a:r>
              <a:rPr lang="en-US" sz="1200" b="1" dirty="0" err="1">
                <a:solidFill>
                  <a:srgbClr val="00467F">
                    <a:lumMod val="50000"/>
                  </a:srgbClr>
                </a:solidFill>
              </a:rPr>
              <a:t>configurazioni</a:t>
            </a:r>
            <a:r>
              <a:rPr lang="en-US" sz="1200" b="1" dirty="0">
                <a:solidFill>
                  <a:srgbClr val="00467F">
                    <a:lumMod val="50000"/>
                  </a:srgbClr>
                </a:solidFill>
              </a:rPr>
              <a:t> di </a:t>
            </a:r>
            <a:r>
              <a:rPr lang="en-US" sz="1200" b="1" dirty="0" err="1">
                <a:solidFill>
                  <a:srgbClr val="00467F">
                    <a:lumMod val="50000"/>
                  </a:srgbClr>
                </a:solidFill>
              </a:rPr>
              <a:t>stimolazione</a:t>
            </a:r>
            <a:r>
              <a:rPr lang="en-US" sz="1200" b="1" dirty="0">
                <a:solidFill>
                  <a:srgbClr val="00467F">
                    <a:lumMod val="50000"/>
                  </a:srgbClr>
                </a:solidFill>
              </a:rPr>
              <a:t> sinistra (</a:t>
            </a:r>
            <a:r>
              <a:rPr lang="en-US" sz="1200" b="1" dirty="0" err="1">
                <a:solidFill>
                  <a:srgbClr val="00467F">
                    <a:lumMod val="50000"/>
                  </a:srgbClr>
                </a:solidFill>
              </a:rPr>
              <a:t>quacripolare</a:t>
            </a:r>
            <a:r>
              <a:rPr lang="en-US" sz="1200" b="1" dirty="0">
                <a:solidFill>
                  <a:srgbClr val="00467F">
                    <a:lumMod val="50000"/>
                  </a:srgbClr>
                </a:solidFill>
              </a:rPr>
              <a:t>)</a:t>
            </a:r>
          </a:p>
          <a:p>
            <a:pPr marL="171450" indent="-171450">
              <a:buFont typeface="Arial" panose="020B0604020202020204" pitchFamily="34" charset="0"/>
              <a:buChar char="•"/>
            </a:pPr>
            <a:r>
              <a:rPr lang="en-US" sz="1200" b="1" dirty="0" err="1">
                <a:solidFill>
                  <a:srgbClr val="00467F">
                    <a:lumMod val="50000"/>
                  </a:srgbClr>
                </a:solidFill>
              </a:rPr>
              <a:t>Multisito</a:t>
            </a:r>
            <a:r>
              <a:rPr lang="en-US" sz="1200" b="1" dirty="0">
                <a:solidFill>
                  <a:srgbClr val="00467F">
                    <a:lumMod val="50000"/>
                  </a:srgbClr>
                </a:solidFill>
              </a:rPr>
              <a:t> con 48 </a:t>
            </a:r>
            <a:r>
              <a:rPr lang="en-US" sz="1200" b="1" dirty="0" err="1">
                <a:solidFill>
                  <a:srgbClr val="00467F">
                    <a:lumMod val="50000"/>
                  </a:srgbClr>
                </a:solidFill>
              </a:rPr>
              <a:t>configurazioni</a:t>
            </a:r>
            <a:r>
              <a:rPr lang="en-US" sz="1200" b="1" dirty="0">
                <a:solidFill>
                  <a:srgbClr val="00467F">
                    <a:lumMod val="50000"/>
                  </a:srgbClr>
                </a:solidFill>
              </a:rPr>
              <a:t> di </a:t>
            </a:r>
            <a:r>
              <a:rPr lang="en-US" sz="1200" b="1" dirty="0" err="1">
                <a:solidFill>
                  <a:srgbClr val="00467F">
                    <a:lumMod val="50000"/>
                  </a:srgbClr>
                </a:solidFill>
              </a:rPr>
              <a:t>stimolazione</a:t>
            </a:r>
            <a:endParaRPr lang="en-US" sz="1200" b="1" dirty="0">
              <a:solidFill>
                <a:srgbClr val="00467F">
                  <a:lumMod val="50000"/>
                </a:srgbClr>
              </a:solidFill>
            </a:endParaRPr>
          </a:p>
        </p:txBody>
      </p:sp>
      <p:sp>
        <p:nvSpPr>
          <p:cNvPr id="12" name="Rectangle 30"/>
          <p:cNvSpPr/>
          <p:nvPr/>
        </p:nvSpPr>
        <p:spPr>
          <a:xfrm>
            <a:off x="7193911" y="2245398"/>
            <a:ext cx="990598" cy="1815882"/>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PLATINIUM</a:t>
            </a: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p:txBody>
      </p:sp>
      <p:pic>
        <p:nvPicPr>
          <p:cNvPr id="13" name="Immagine 12">
            <a:extLst>
              <a:ext uri="{FF2B5EF4-FFF2-40B4-BE49-F238E27FC236}">
                <a16:creationId xmlns:a16="http://schemas.microsoft.com/office/drawing/2014/main" id="{70713ABF-E79F-4647-A4FB-9833C81553F2}"/>
              </a:ext>
            </a:extLst>
          </p:cNvPr>
          <p:cNvPicPr>
            <a:picLocks noChangeAspect="1"/>
          </p:cNvPicPr>
          <p:nvPr/>
        </p:nvPicPr>
        <p:blipFill rotWithShape="1">
          <a:blip r:embed="rId3"/>
          <a:srcRect t="21765" b="35882"/>
          <a:stretch/>
        </p:blipFill>
        <p:spPr>
          <a:xfrm>
            <a:off x="1676400" y="259953"/>
            <a:ext cx="2955235" cy="716422"/>
          </a:xfrm>
          <a:prstGeom prst="rect">
            <a:avLst/>
          </a:prstGeom>
        </p:spPr>
      </p:pic>
      <p:sp>
        <p:nvSpPr>
          <p:cNvPr id="6" name="Rectangle 18">
            <a:extLst>
              <a:ext uri="{FF2B5EF4-FFF2-40B4-BE49-F238E27FC236}">
                <a16:creationId xmlns:a16="http://schemas.microsoft.com/office/drawing/2014/main" id="{57DC5727-4961-4FB5-BFF9-3E00B82BD533}"/>
              </a:ext>
            </a:extLst>
          </p:cNvPr>
          <p:cNvSpPr/>
          <p:nvPr/>
        </p:nvSpPr>
        <p:spPr>
          <a:xfrm>
            <a:off x="1676400" y="1599067"/>
            <a:ext cx="7498708" cy="646331"/>
          </a:xfrm>
          <a:prstGeom prst="rect">
            <a:avLst/>
          </a:prstGeom>
          <a:solidFill>
            <a:schemeClr val="bg2">
              <a:lumMod val="75000"/>
            </a:schemeClr>
          </a:solidFill>
          <a:ln>
            <a:solidFill>
              <a:srgbClr val="002060"/>
            </a:solidFill>
          </a:ln>
          <a:effectLst>
            <a:glow rad="63500">
              <a:schemeClr val="accent6">
                <a:satMod val="175000"/>
                <a:alpha val="40000"/>
              </a:schemeClr>
            </a:glow>
            <a:innerShdw blurRad="63500" dist="50800" dir="189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spAutoFit/>
          </a:bodyPr>
          <a:lstStyle/>
          <a:p>
            <a:pPr marL="171450" indent="-171450">
              <a:buFont typeface="Arial" panose="020B0604020202020204" pitchFamily="34" charset="0"/>
              <a:buChar char="•"/>
            </a:pPr>
            <a:r>
              <a:rPr lang="en-US" sz="1200" b="1" dirty="0" err="1">
                <a:solidFill>
                  <a:srgbClr val="00467F">
                    <a:lumMod val="50000"/>
                  </a:srgbClr>
                </a:solidFill>
              </a:rPr>
              <a:t>Ottimizzazione</a:t>
            </a:r>
            <a:r>
              <a:rPr lang="en-US" sz="1200" b="1" dirty="0">
                <a:solidFill>
                  <a:srgbClr val="00467F">
                    <a:lumMod val="50000"/>
                  </a:srgbClr>
                </a:solidFill>
              </a:rPr>
              <a:t> </a:t>
            </a:r>
            <a:r>
              <a:rPr lang="en-US" sz="1200" b="1" dirty="0" err="1">
                <a:solidFill>
                  <a:srgbClr val="00467F">
                    <a:lumMod val="50000"/>
                  </a:srgbClr>
                </a:solidFill>
              </a:rPr>
              <a:t>automatica</a:t>
            </a:r>
            <a:r>
              <a:rPr lang="en-US" sz="1200" b="1" dirty="0">
                <a:solidFill>
                  <a:srgbClr val="00467F">
                    <a:lumMod val="50000"/>
                  </a:srgbClr>
                </a:solidFill>
              </a:rPr>
              <a:t> e </a:t>
            </a:r>
            <a:r>
              <a:rPr lang="en-US" sz="1200" b="1" dirty="0" err="1">
                <a:solidFill>
                  <a:srgbClr val="00467F">
                    <a:lumMod val="50000"/>
                  </a:srgbClr>
                </a:solidFill>
              </a:rPr>
              <a:t>dinamica</a:t>
            </a:r>
            <a:r>
              <a:rPr lang="en-US" sz="1200" b="1" dirty="0">
                <a:solidFill>
                  <a:srgbClr val="00467F">
                    <a:lumMod val="50000"/>
                  </a:srgbClr>
                </a:solidFill>
              </a:rPr>
              <a:t> </a:t>
            </a:r>
            <a:r>
              <a:rPr lang="en-US" sz="1200" b="1" dirty="0" err="1">
                <a:solidFill>
                  <a:srgbClr val="00467F">
                    <a:lumMod val="50000"/>
                  </a:srgbClr>
                </a:solidFill>
              </a:rPr>
              <a:t>ritardi</a:t>
            </a:r>
            <a:r>
              <a:rPr lang="en-US" sz="1200" b="1" dirty="0">
                <a:solidFill>
                  <a:srgbClr val="00467F">
                    <a:lumMod val="50000"/>
                  </a:srgbClr>
                </a:solidFill>
              </a:rPr>
              <a:t> AV e VV </a:t>
            </a:r>
          </a:p>
          <a:p>
            <a:pPr marL="171450" indent="-171450">
              <a:buFont typeface="Arial" panose="020B0604020202020204" pitchFamily="34" charset="0"/>
              <a:buChar char="•"/>
            </a:pPr>
            <a:endParaRPr lang="en-US" sz="1200" b="1" dirty="0">
              <a:solidFill>
                <a:srgbClr val="00467F">
                  <a:lumMod val="50000"/>
                </a:srgbClr>
              </a:solidFill>
            </a:endParaRPr>
          </a:p>
          <a:p>
            <a:pPr marL="171450" indent="-171450">
              <a:buFont typeface="Arial" panose="020B0604020202020204" pitchFamily="34" charset="0"/>
              <a:buChar char="•"/>
            </a:pPr>
            <a:endParaRPr lang="en-US" sz="1200" b="1" dirty="0">
              <a:solidFill>
                <a:srgbClr val="00467F">
                  <a:lumMod val="50000"/>
                </a:srgbClr>
              </a:solidFill>
            </a:endParaRPr>
          </a:p>
        </p:txBody>
      </p:sp>
      <p:sp>
        <p:nvSpPr>
          <p:cNvPr id="7" name="Rectangle 30">
            <a:extLst>
              <a:ext uri="{FF2B5EF4-FFF2-40B4-BE49-F238E27FC236}">
                <a16:creationId xmlns:a16="http://schemas.microsoft.com/office/drawing/2014/main" id="{A17745BF-FC4E-4F1C-9596-EB9DC9D04965}"/>
              </a:ext>
            </a:extLst>
          </p:cNvPr>
          <p:cNvSpPr/>
          <p:nvPr/>
        </p:nvSpPr>
        <p:spPr>
          <a:xfrm>
            <a:off x="8184509" y="1599067"/>
            <a:ext cx="990598" cy="2462213"/>
          </a:xfrm>
          <a:prstGeom prst="rect">
            <a:avLst/>
          </a:prstGeom>
          <a:solidFill>
            <a:schemeClr val="tx2">
              <a:lumMod val="40000"/>
              <a:lumOff val="60000"/>
            </a:schemeClr>
          </a:solidFill>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spAutoFit/>
          </a:bodyPr>
          <a:lstStyle/>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r>
              <a:rPr lang="en-US" sz="1400" b="1" dirty="0">
                <a:solidFill>
                  <a:srgbClr val="000000"/>
                </a:solidFill>
                <a:ea typeface="Arial Unicode MS" pitchFamily="34" charset="-128"/>
                <a:cs typeface="Arial Unicode MS" pitchFamily="34" charset="-128"/>
              </a:rPr>
              <a:t>PLATINIUM</a:t>
            </a:r>
          </a:p>
          <a:p>
            <a:pPr algn="ctr">
              <a:buSzPct val="65000"/>
              <a:defRPr/>
            </a:pPr>
            <a:r>
              <a:rPr lang="en-US" sz="1400" b="1" dirty="0" err="1">
                <a:solidFill>
                  <a:srgbClr val="000000"/>
                </a:solidFill>
                <a:ea typeface="Arial Unicode MS" pitchFamily="34" charset="-128"/>
                <a:cs typeface="Arial Unicode MS" pitchFamily="34" charset="-128"/>
              </a:rPr>
              <a:t>sonR</a:t>
            </a: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a:p>
            <a:pPr algn="ctr">
              <a:buSzPct val="65000"/>
              <a:defRPr/>
            </a:pPr>
            <a:endParaRPr lang="en-US" sz="1400" b="1" dirty="0">
              <a:solidFill>
                <a:srgbClr val="000000"/>
              </a:solidFill>
              <a:ea typeface="Arial Unicode MS" pitchFamily="34" charset="-128"/>
              <a:cs typeface="Arial Unicode MS" pitchFamily="34" charset="-128"/>
            </a:endParaRPr>
          </a:p>
        </p:txBody>
      </p:sp>
      <p:sp>
        <p:nvSpPr>
          <p:cNvPr id="3" name="CasellaDiTesto 2">
            <a:extLst>
              <a:ext uri="{FF2B5EF4-FFF2-40B4-BE49-F238E27FC236}">
                <a16:creationId xmlns:a16="http://schemas.microsoft.com/office/drawing/2014/main" id="{1B1A9DD8-251A-481E-9897-FB6709B800BE}"/>
              </a:ext>
            </a:extLst>
          </p:cNvPr>
          <p:cNvSpPr txBox="1"/>
          <p:nvPr/>
        </p:nvSpPr>
        <p:spPr>
          <a:xfrm>
            <a:off x="1676400" y="4422361"/>
            <a:ext cx="8305800" cy="646331"/>
          </a:xfrm>
          <a:prstGeom prst="rect">
            <a:avLst/>
          </a:prstGeom>
          <a:noFill/>
        </p:spPr>
        <p:txBody>
          <a:bodyPr wrap="square" rtlCol="0">
            <a:spAutoFit/>
          </a:bodyPr>
          <a:lstStyle/>
          <a:p>
            <a:r>
              <a:rPr lang="it-IT" dirty="0"/>
              <a:t>GALI: nuova famiglia CRT-D</a:t>
            </a:r>
          </a:p>
          <a:p>
            <a:r>
              <a:rPr lang="it-IT" dirty="0" err="1"/>
              <a:t>Platinium</a:t>
            </a:r>
            <a:r>
              <a:rPr lang="it-IT" dirty="0"/>
              <a:t> + </a:t>
            </a:r>
            <a:r>
              <a:rPr lang="it-IT" dirty="0" err="1"/>
              <a:t>autosoglia</a:t>
            </a:r>
            <a:endParaRPr lang="it-IT" dirty="0"/>
          </a:p>
        </p:txBody>
      </p:sp>
      <p:sp>
        <p:nvSpPr>
          <p:cNvPr id="10" name="Titolo 1"/>
          <p:cNvSpPr txBox="1">
            <a:spLocks/>
          </p:cNvSpPr>
          <p:nvPr/>
        </p:nvSpPr>
        <p:spPr>
          <a:xfrm>
            <a:off x="4631635" y="612813"/>
            <a:ext cx="6168445" cy="68580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rgbClr val="C00000"/>
                </a:solidFill>
              </a:rPr>
              <a:t>dispositivi di </a:t>
            </a:r>
            <a:r>
              <a:rPr lang="it-IT" sz="2400" b="1" dirty="0" err="1">
                <a:solidFill>
                  <a:srgbClr val="C00000"/>
                </a:solidFill>
              </a:rPr>
              <a:t>risincronizzazione</a:t>
            </a:r>
            <a:r>
              <a:rPr lang="it-IT" sz="2400" b="1" dirty="0">
                <a:solidFill>
                  <a:srgbClr val="C00000"/>
                </a:solidFill>
              </a:rPr>
              <a:t> cardiaca</a:t>
            </a:r>
            <a:r>
              <a:rPr lang="it-IT" sz="2400" dirty="0"/>
              <a:t> </a:t>
            </a:r>
            <a:r>
              <a:rPr lang="it-IT" sz="2800" b="1" dirty="0">
                <a:solidFill>
                  <a:srgbClr val="C00000"/>
                </a:solidFill>
              </a:rPr>
              <a:t>CRTD </a:t>
            </a:r>
            <a:r>
              <a:rPr lang="it-IT" sz="2800" b="1" i="1" dirty="0">
                <a:solidFill>
                  <a:srgbClr val="C00000"/>
                </a:solidFill>
              </a:rPr>
              <a:t>caratteristiche</a:t>
            </a:r>
          </a:p>
        </p:txBody>
      </p:sp>
      <p:pic>
        <p:nvPicPr>
          <p:cNvPr id="9" name="Immagine 8">
            <a:extLst>
              <a:ext uri="{FF2B5EF4-FFF2-40B4-BE49-F238E27FC236}">
                <a16:creationId xmlns:a16="http://schemas.microsoft.com/office/drawing/2014/main" id="{A7311778-16A5-CF9A-45CC-3472993A71A7}"/>
              </a:ext>
            </a:extLst>
          </p:cNvPr>
          <p:cNvPicPr>
            <a:picLocks noChangeAspect="1"/>
          </p:cNvPicPr>
          <p:nvPr/>
        </p:nvPicPr>
        <p:blipFill>
          <a:blip r:embed="rId4"/>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390989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3954711034"/>
              </p:ext>
            </p:extLst>
          </p:nvPr>
        </p:nvGraphicFramePr>
        <p:xfrm>
          <a:off x="185490" y="746620"/>
          <a:ext cx="11821020" cy="1184955"/>
        </p:xfrm>
        <a:graphic>
          <a:graphicData uri="http://schemas.openxmlformats.org/drawingml/2006/table">
            <a:tbl>
              <a:tblPr>
                <a:tableStyleId>{5C22544A-7EE6-4342-B048-85BDC9FD1C3A}</a:tableStyleId>
              </a:tblPr>
              <a:tblGrid>
                <a:gridCol w="8051576">
                  <a:extLst>
                    <a:ext uri="{9D8B030D-6E8A-4147-A177-3AD203B41FA5}">
                      <a16:colId xmlns:a16="http://schemas.microsoft.com/office/drawing/2014/main" val="1603408187"/>
                    </a:ext>
                  </a:extLst>
                </a:gridCol>
                <a:gridCol w="355591">
                  <a:extLst>
                    <a:ext uri="{9D8B030D-6E8A-4147-A177-3AD203B41FA5}">
                      <a16:colId xmlns:a16="http://schemas.microsoft.com/office/drawing/2014/main" val="3329412962"/>
                    </a:ext>
                  </a:extLst>
                </a:gridCol>
                <a:gridCol w="885505">
                  <a:extLst>
                    <a:ext uri="{9D8B030D-6E8A-4147-A177-3AD203B41FA5}">
                      <a16:colId xmlns:a16="http://schemas.microsoft.com/office/drawing/2014/main" val="1716767595"/>
                    </a:ext>
                  </a:extLst>
                </a:gridCol>
                <a:gridCol w="1045757">
                  <a:extLst>
                    <a:ext uri="{9D8B030D-6E8A-4147-A177-3AD203B41FA5}">
                      <a16:colId xmlns:a16="http://schemas.microsoft.com/office/drawing/2014/main" val="3866822273"/>
                    </a:ext>
                  </a:extLst>
                </a:gridCol>
                <a:gridCol w="1482591">
                  <a:extLst>
                    <a:ext uri="{9D8B030D-6E8A-4147-A177-3AD203B41FA5}">
                      <a16:colId xmlns:a16="http://schemas.microsoft.com/office/drawing/2014/main" val="3680117655"/>
                    </a:ext>
                  </a:extLst>
                </a:gridCol>
              </a:tblGrid>
              <a:tr h="38180">
                <a:tc>
                  <a:txBody>
                    <a:bodyPr/>
                    <a:lstStyle/>
                    <a:p>
                      <a:pPr algn="l" fontAlgn="b"/>
                      <a:r>
                        <a:rPr lang="it-IT" sz="1200" b="1" u="none" strike="noStrike" dirty="0">
                          <a:effectLst/>
                        </a:rPr>
                        <a:t>Descrizione Prodotto Consumi 2020</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287301661"/>
                  </a:ext>
                </a:extLst>
              </a:tr>
              <a:tr h="245580">
                <a:tc>
                  <a:txBody>
                    <a:bodyPr/>
                    <a:lstStyle/>
                    <a:p>
                      <a:pPr algn="l" fontAlgn="t"/>
                      <a:r>
                        <a:rPr lang="it-IT" sz="1200" u="none" strike="noStrike" dirty="0">
                          <a:effectLst/>
                        </a:rPr>
                        <a:t>Defibrillatore monocamerale con sensore </a:t>
                      </a:r>
                      <a:r>
                        <a:rPr lang="it-IT" sz="1200" b="0" i="0" u="none" strike="noStrike" dirty="0">
                          <a:effectLst/>
                          <a:latin typeface="Arial" panose="020B0604020202020204" pitchFamily="34" charset="0"/>
                        </a:rPr>
                        <a:t>RIVACOR 5 VR-T DX DF4/IS-1 **429564** </a:t>
                      </a:r>
                    </a:p>
                  </a:txBody>
                  <a:tcPr marL="9525" marR="9525" marT="9525" marB="0">
                    <a:solidFill>
                      <a:schemeClr val="accent6">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6">
                        <a:lumMod val="20000"/>
                        <a:lumOff val="80000"/>
                      </a:schemeClr>
                    </a:solidFill>
                  </a:tcPr>
                </a:tc>
                <a:tc>
                  <a:txBody>
                    <a:bodyPr/>
                    <a:lstStyle/>
                    <a:p>
                      <a:pPr algn="r" fontAlgn="t"/>
                      <a:r>
                        <a:rPr lang="it-IT" sz="1200" b="0" i="0" u="none" strike="noStrike">
                          <a:effectLst/>
                          <a:latin typeface="Arial" panose="020B0604020202020204" pitchFamily="34" charset="0"/>
                        </a:rPr>
                        <a:t>11,00</a:t>
                      </a:r>
                    </a:p>
                  </a:txBody>
                  <a:tcPr marL="9525" marR="9525" marT="9525" marB="0">
                    <a:solidFill>
                      <a:schemeClr val="accent6">
                        <a:lumMod val="20000"/>
                        <a:lumOff val="80000"/>
                      </a:schemeClr>
                    </a:solidFill>
                  </a:tcPr>
                </a:tc>
                <a:tc>
                  <a:txBody>
                    <a:bodyPr/>
                    <a:lstStyle/>
                    <a:p>
                      <a:pPr algn="r" fontAlgn="t"/>
                      <a:r>
                        <a:rPr lang="it-IT" sz="1200" b="0" i="0" u="none" strike="noStrike">
                          <a:effectLst/>
                          <a:latin typeface="Arial" panose="020B0604020202020204" pitchFamily="34" charset="0"/>
                        </a:rPr>
                        <a:t>89.232,00</a:t>
                      </a:r>
                    </a:p>
                  </a:txBody>
                  <a:tcPr marL="9525" marR="9525" marT="9525" marB="0">
                    <a:solidFill>
                      <a:schemeClr val="accent6">
                        <a:lumMod val="20000"/>
                        <a:lumOff val="80000"/>
                      </a:schemeClr>
                    </a:solidFill>
                  </a:tcPr>
                </a:tc>
                <a:tc>
                  <a:txBody>
                    <a:bodyPr/>
                    <a:lstStyle/>
                    <a:p>
                      <a:pPr algn="r" fontAlgn="t"/>
                      <a:r>
                        <a:rPr lang="it-IT" sz="1200" b="1" i="0" u="none" strike="noStrike" dirty="0">
                          <a:effectLst/>
                          <a:latin typeface="Arial" panose="020B0604020202020204" pitchFamily="34" charset="0"/>
                        </a:rPr>
                        <a:t>8.112,00</a:t>
                      </a:r>
                    </a:p>
                  </a:txBody>
                  <a:tcPr marL="9525" marR="9525" marT="9525" marB="0">
                    <a:solidFill>
                      <a:schemeClr val="accent6">
                        <a:lumMod val="20000"/>
                        <a:lumOff val="80000"/>
                      </a:schemeClr>
                    </a:solidFill>
                  </a:tcPr>
                </a:tc>
                <a:extLst>
                  <a:ext uri="{0D108BD9-81ED-4DB2-BD59-A6C34878D82A}">
                    <a16:rowId xmlns:a16="http://schemas.microsoft.com/office/drawing/2014/main" val="1493028011"/>
                  </a:ext>
                </a:extLst>
              </a:tr>
              <a:tr h="268448">
                <a:tc>
                  <a:txBody>
                    <a:bodyPr/>
                    <a:lstStyle/>
                    <a:p>
                      <a:pPr algn="l" fontAlgn="t"/>
                      <a:r>
                        <a:rPr lang="it-IT" sz="1200" u="none" strike="noStrike" dirty="0">
                          <a:effectLst/>
                        </a:rPr>
                        <a:t>Defibrillatore monocamerale con </a:t>
                      </a:r>
                      <a:r>
                        <a:rPr lang="it-IT" sz="1200" u="none" strike="noStrike" dirty="0" err="1">
                          <a:effectLst/>
                        </a:rPr>
                        <a:t>sensore</a:t>
                      </a:r>
                      <a:r>
                        <a:rPr lang="it-IT" sz="1200" b="0" i="0" u="none" strike="noStrike" dirty="0" err="1">
                          <a:effectLst/>
                          <a:latin typeface="Arial" panose="020B0604020202020204" pitchFamily="34" charset="0"/>
                        </a:rPr>
                        <a:t>__RIVACOR</a:t>
                      </a:r>
                      <a:r>
                        <a:rPr lang="it-IT" sz="1200" b="0" i="0" u="none" strike="noStrike" dirty="0">
                          <a:effectLst/>
                          <a:latin typeface="Arial" panose="020B0604020202020204" pitchFamily="34" charset="0"/>
                        </a:rPr>
                        <a:t> 3 VR-T DF-4 PROMRI_429574</a:t>
                      </a:r>
                    </a:p>
                  </a:txBody>
                  <a:tcPr marL="9525" marR="9525" marT="9525" marB="0">
                    <a:solidFill>
                      <a:schemeClr val="accent6">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6">
                        <a:lumMod val="20000"/>
                        <a:lumOff val="80000"/>
                      </a:schemeClr>
                    </a:solidFill>
                  </a:tcPr>
                </a:tc>
                <a:tc>
                  <a:txBody>
                    <a:bodyPr/>
                    <a:lstStyle/>
                    <a:p>
                      <a:pPr algn="r" fontAlgn="t"/>
                      <a:r>
                        <a:rPr lang="it-IT" sz="1200" b="0" i="0" u="none" strike="noStrike">
                          <a:effectLst/>
                          <a:latin typeface="Arial" panose="020B0604020202020204" pitchFamily="34" charset="0"/>
                        </a:rPr>
                        <a:t>1,00</a:t>
                      </a:r>
                    </a:p>
                  </a:txBody>
                  <a:tcPr marL="9525" marR="9525" marT="9525" marB="0">
                    <a:solidFill>
                      <a:schemeClr val="accent6">
                        <a:lumMod val="20000"/>
                        <a:lumOff val="80000"/>
                      </a:schemeClr>
                    </a:solidFill>
                  </a:tcPr>
                </a:tc>
                <a:tc>
                  <a:txBody>
                    <a:bodyPr/>
                    <a:lstStyle/>
                    <a:p>
                      <a:pPr algn="r" fontAlgn="t"/>
                      <a:r>
                        <a:rPr lang="it-IT" sz="1200" b="0" i="0" u="none" strike="noStrike">
                          <a:effectLst/>
                          <a:latin typeface="Arial" panose="020B0604020202020204" pitchFamily="34" charset="0"/>
                        </a:rPr>
                        <a:t>6.448,00</a:t>
                      </a:r>
                    </a:p>
                  </a:txBody>
                  <a:tcPr marL="9525" marR="9525" marT="9525" marB="0">
                    <a:solidFill>
                      <a:schemeClr val="accent6">
                        <a:lumMod val="20000"/>
                        <a:lumOff val="80000"/>
                      </a:schemeClr>
                    </a:solidFill>
                  </a:tcPr>
                </a:tc>
                <a:tc>
                  <a:txBody>
                    <a:bodyPr/>
                    <a:lstStyle/>
                    <a:p>
                      <a:pPr algn="r" fontAlgn="t"/>
                      <a:r>
                        <a:rPr lang="it-IT" sz="1200" b="0" i="0" u="none" strike="noStrike">
                          <a:effectLst/>
                          <a:latin typeface="Arial" panose="020B0604020202020204" pitchFamily="34" charset="0"/>
                        </a:rPr>
                        <a:t>6.448,00</a:t>
                      </a:r>
                    </a:p>
                  </a:txBody>
                  <a:tcPr marL="9525" marR="9525" marT="9525" marB="0">
                    <a:solidFill>
                      <a:schemeClr val="accent6">
                        <a:lumMod val="20000"/>
                        <a:lumOff val="80000"/>
                      </a:schemeClr>
                    </a:solidFill>
                  </a:tcPr>
                </a:tc>
                <a:extLst>
                  <a:ext uri="{0D108BD9-81ED-4DB2-BD59-A6C34878D82A}">
                    <a16:rowId xmlns:a16="http://schemas.microsoft.com/office/drawing/2014/main" val="512282257"/>
                  </a:ext>
                </a:extLst>
              </a:tr>
              <a:tr h="285575">
                <a:tc>
                  <a:txBody>
                    <a:bodyPr/>
                    <a:lstStyle/>
                    <a:p>
                      <a:pPr algn="l" fontAlgn="t"/>
                      <a:r>
                        <a:rPr lang="it-IT" sz="1200" u="none" strike="noStrike" dirty="0">
                          <a:effectLst/>
                        </a:rPr>
                        <a:t>Defibrillatore monocamerale con sensore </a:t>
                      </a:r>
                      <a:r>
                        <a:rPr lang="it-IT" sz="1200" b="0" i="0" u="none" strike="noStrike" dirty="0">
                          <a:effectLst/>
                          <a:latin typeface="Arial" panose="020B0604020202020204" pitchFamily="34" charset="0"/>
                        </a:rPr>
                        <a:t>EVERA MRI S VR SURES DEFIB DF4 **DVMC3D4**</a:t>
                      </a:r>
                    </a:p>
                  </a:txBody>
                  <a:tcPr marL="9525" marR="9525" marT="9525" marB="0">
                    <a:solidFill>
                      <a:schemeClr val="accent6">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6">
                        <a:lumMod val="20000"/>
                        <a:lumOff val="80000"/>
                      </a:schemeClr>
                    </a:solidFill>
                  </a:tcPr>
                </a:tc>
                <a:tc>
                  <a:txBody>
                    <a:bodyPr/>
                    <a:lstStyle/>
                    <a:p>
                      <a:pPr algn="r" fontAlgn="t"/>
                      <a:r>
                        <a:rPr lang="it-IT" sz="1200" b="0" i="0" u="none" strike="noStrike">
                          <a:effectLst/>
                          <a:latin typeface="Arial" panose="020B0604020202020204" pitchFamily="34" charset="0"/>
                        </a:rPr>
                        <a:t>4,00</a:t>
                      </a:r>
                    </a:p>
                  </a:txBody>
                  <a:tcPr marL="9525" marR="9525" marT="9525" marB="0">
                    <a:solidFill>
                      <a:schemeClr val="accent6">
                        <a:lumMod val="20000"/>
                        <a:lumOff val="80000"/>
                      </a:schemeClr>
                    </a:solidFill>
                  </a:tcPr>
                </a:tc>
                <a:tc>
                  <a:txBody>
                    <a:bodyPr/>
                    <a:lstStyle/>
                    <a:p>
                      <a:pPr algn="r" fontAlgn="t"/>
                      <a:r>
                        <a:rPr lang="it-IT" sz="1200" b="0" i="0" u="none" strike="noStrike">
                          <a:effectLst/>
                          <a:latin typeface="Arial" panose="020B0604020202020204" pitchFamily="34" charset="0"/>
                        </a:rPr>
                        <a:t>24.960,00</a:t>
                      </a:r>
                    </a:p>
                  </a:txBody>
                  <a:tcPr marL="9525" marR="9525" marT="9525" marB="0">
                    <a:solidFill>
                      <a:schemeClr val="accent6">
                        <a:lumMod val="20000"/>
                        <a:lumOff val="80000"/>
                      </a:schemeClr>
                    </a:solidFill>
                  </a:tcPr>
                </a:tc>
                <a:tc>
                  <a:txBody>
                    <a:bodyPr/>
                    <a:lstStyle/>
                    <a:p>
                      <a:pPr algn="r" fontAlgn="t"/>
                      <a:r>
                        <a:rPr lang="it-IT" sz="1200" b="0" i="0" u="none" strike="noStrike">
                          <a:effectLst/>
                          <a:latin typeface="Arial" panose="020B0604020202020204" pitchFamily="34" charset="0"/>
                        </a:rPr>
                        <a:t>6.240,00</a:t>
                      </a:r>
                    </a:p>
                  </a:txBody>
                  <a:tcPr marL="9525" marR="9525" marT="9525" marB="0">
                    <a:solidFill>
                      <a:schemeClr val="accent6">
                        <a:lumMod val="20000"/>
                        <a:lumOff val="80000"/>
                      </a:schemeClr>
                    </a:solidFill>
                  </a:tcPr>
                </a:tc>
                <a:extLst>
                  <a:ext uri="{0D108BD9-81ED-4DB2-BD59-A6C34878D82A}">
                    <a16:rowId xmlns:a16="http://schemas.microsoft.com/office/drawing/2014/main" val="40436599"/>
                  </a:ext>
                </a:extLst>
              </a:tr>
              <a:tr h="192947">
                <a:tc>
                  <a:txBody>
                    <a:bodyPr/>
                    <a:lstStyle/>
                    <a:p>
                      <a:pPr algn="l" fontAlgn="t"/>
                      <a:r>
                        <a:rPr lang="it-IT" sz="1200" u="none" strike="noStrike" dirty="0">
                          <a:effectLst/>
                        </a:rPr>
                        <a:t>Defibrillatore monocamerale con </a:t>
                      </a:r>
                      <a:r>
                        <a:rPr lang="it-IT" sz="1200" u="none" strike="noStrike" dirty="0" err="1">
                          <a:effectLst/>
                        </a:rPr>
                        <a:t>sensore</a:t>
                      </a:r>
                      <a:r>
                        <a:rPr lang="it-IT" sz="1200" b="0" i="0" u="none" strike="noStrike" dirty="0" err="1">
                          <a:effectLst/>
                          <a:latin typeface="Arial" panose="020B0604020202020204" pitchFamily="34" charset="0"/>
                        </a:rPr>
                        <a:t>__ELLIPSE</a:t>
                      </a:r>
                      <a:r>
                        <a:rPr lang="it-IT" sz="1200" b="0" i="0" u="none" strike="noStrike" dirty="0">
                          <a:effectLst/>
                          <a:latin typeface="Arial" panose="020B0604020202020204" pitchFamily="34" charset="0"/>
                        </a:rPr>
                        <a:t> VR_CD1377-36QC</a:t>
                      </a:r>
                    </a:p>
                  </a:txBody>
                  <a:tcPr marL="9525" marR="9525" marT="9525" marB="0">
                    <a:solidFill>
                      <a:schemeClr val="accent6">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6">
                        <a:lumMod val="20000"/>
                        <a:lumOff val="80000"/>
                      </a:schemeClr>
                    </a:solidFill>
                  </a:tcPr>
                </a:tc>
                <a:tc>
                  <a:txBody>
                    <a:bodyPr/>
                    <a:lstStyle/>
                    <a:p>
                      <a:pPr algn="r" fontAlgn="t"/>
                      <a:r>
                        <a:rPr lang="it-IT" sz="1200" b="0" i="0" u="none" strike="noStrike">
                          <a:effectLst/>
                          <a:latin typeface="Arial" panose="020B0604020202020204" pitchFamily="34" charset="0"/>
                        </a:rPr>
                        <a:t>2,00</a:t>
                      </a:r>
                    </a:p>
                  </a:txBody>
                  <a:tcPr marL="9525" marR="9525" marT="9525" marB="0">
                    <a:solidFill>
                      <a:schemeClr val="accent6">
                        <a:lumMod val="20000"/>
                        <a:lumOff val="80000"/>
                      </a:schemeClr>
                    </a:solidFill>
                  </a:tcPr>
                </a:tc>
                <a:tc>
                  <a:txBody>
                    <a:bodyPr/>
                    <a:lstStyle/>
                    <a:p>
                      <a:pPr algn="r" fontAlgn="t"/>
                      <a:r>
                        <a:rPr lang="it-IT" sz="1200" b="0" i="0" u="none" strike="noStrike">
                          <a:effectLst/>
                          <a:latin typeface="Arial" panose="020B0604020202020204" pitchFamily="34" charset="0"/>
                        </a:rPr>
                        <a:t>11.856,00</a:t>
                      </a:r>
                    </a:p>
                  </a:txBody>
                  <a:tcPr marL="9525" marR="9525" marT="9525" marB="0">
                    <a:solidFill>
                      <a:schemeClr val="accent6">
                        <a:lumMod val="20000"/>
                        <a:lumOff val="80000"/>
                      </a:schemeClr>
                    </a:solidFill>
                  </a:tcPr>
                </a:tc>
                <a:tc>
                  <a:txBody>
                    <a:bodyPr/>
                    <a:lstStyle/>
                    <a:p>
                      <a:pPr algn="r" fontAlgn="t"/>
                      <a:r>
                        <a:rPr lang="it-IT" sz="1200" b="1" i="0" u="none" strike="noStrike" dirty="0">
                          <a:effectLst/>
                          <a:latin typeface="Arial" panose="020B0604020202020204" pitchFamily="34" charset="0"/>
                        </a:rPr>
                        <a:t>5.928,00</a:t>
                      </a:r>
                    </a:p>
                  </a:txBody>
                  <a:tcPr marL="9525" marR="9525" marT="9525" marB="0">
                    <a:solidFill>
                      <a:schemeClr val="accent6">
                        <a:lumMod val="20000"/>
                        <a:lumOff val="80000"/>
                      </a:schemeClr>
                    </a:solidFill>
                  </a:tcPr>
                </a:tc>
                <a:extLst>
                  <a:ext uri="{0D108BD9-81ED-4DB2-BD59-A6C34878D82A}">
                    <a16:rowId xmlns:a16="http://schemas.microsoft.com/office/drawing/2014/main" val="3538387249"/>
                  </a:ext>
                </a:extLst>
              </a:tr>
            </a:tbl>
          </a:graphicData>
        </a:graphic>
      </p:graphicFrame>
      <p:sp>
        <p:nvSpPr>
          <p:cNvPr id="2" name="CasellaDiTesto 1"/>
          <p:cNvSpPr txBox="1"/>
          <p:nvPr/>
        </p:nvSpPr>
        <p:spPr>
          <a:xfrm>
            <a:off x="3153537" y="0"/>
            <a:ext cx="5754524" cy="584775"/>
          </a:xfrm>
          <a:prstGeom prst="rect">
            <a:avLst/>
          </a:prstGeom>
          <a:noFill/>
        </p:spPr>
        <p:txBody>
          <a:bodyPr wrap="none" rtlCol="0">
            <a:spAutoFit/>
          </a:bodyPr>
          <a:lstStyle/>
          <a:p>
            <a:r>
              <a:rPr lang="it-IT" sz="3200" b="1" dirty="0">
                <a:solidFill>
                  <a:srgbClr val="C00000"/>
                </a:solidFill>
              </a:rPr>
              <a:t>Defibrillatori utilizzati anno 2020</a:t>
            </a:r>
          </a:p>
        </p:txBody>
      </p:sp>
      <p:graphicFrame>
        <p:nvGraphicFramePr>
          <p:cNvPr id="6" name="Tabella 5"/>
          <p:cNvGraphicFramePr>
            <a:graphicFrameLocks noGrp="1"/>
          </p:cNvGraphicFramePr>
          <p:nvPr>
            <p:extLst>
              <p:ext uri="{D42A27DB-BD31-4B8C-83A1-F6EECF244321}">
                <p14:modId xmlns:p14="http://schemas.microsoft.com/office/powerpoint/2010/main" val="3470969873"/>
              </p:ext>
            </p:extLst>
          </p:nvPr>
        </p:nvGraphicFramePr>
        <p:xfrm>
          <a:off x="245610" y="2386575"/>
          <a:ext cx="11821020" cy="2688663"/>
        </p:xfrm>
        <a:graphic>
          <a:graphicData uri="http://schemas.openxmlformats.org/drawingml/2006/table">
            <a:tbl>
              <a:tblPr firstRow="1" bandRow="1">
                <a:tableStyleId>{5C22544A-7EE6-4342-B048-85BDC9FD1C3A}</a:tableStyleId>
              </a:tblPr>
              <a:tblGrid>
                <a:gridCol w="8094444">
                  <a:extLst>
                    <a:ext uri="{9D8B030D-6E8A-4147-A177-3AD203B41FA5}">
                      <a16:colId xmlns:a16="http://schemas.microsoft.com/office/drawing/2014/main" val="2720953239"/>
                    </a:ext>
                  </a:extLst>
                </a:gridCol>
                <a:gridCol w="360727">
                  <a:extLst>
                    <a:ext uri="{9D8B030D-6E8A-4147-A177-3AD203B41FA5}">
                      <a16:colId xmlns:a16="http://schemas.microsoft.com/office/drawing/2014/main" val="3868426052"/>
                    </a:ext>
                  </a:extLst>
                </a:gridCol>
                <a:gridCol w="864066">
                  <a:extLst>
                    <a:ext uri="{9D8B030D-6E8A-4147-A177-3AD203B41FA5}">
                      <a16:colId xmlns:a16="http://schemas.microsoft.com/office/drawing/2014/main" val="1223717862"/>
                    </a:ext>
                  </a:extLst>
                </a:gridCol>
                <a:gridCol w="1040234">
                  <a:extLst>
                    <a:ext uri="{9D8B030D-6E8A-4147-A177-3AD203B41FA5}">
                      <a16:colId xmlns:a16="http://schemas.microsoft.com/office/drawing/2014/main" val="4047283368"/>
                    </a:ext>
                  </a:extLst>
                </a:gridCol>
                <a:gridCol w="1461549">
                  <a:extLst>
                    <a:ext uri="{9D8B030D-6E8A-4147-A177-3AD203B41FA5}">
                      <a16:colId xmlns:a16="http://schemas.microsoft.com/office/drawing/2014/main" val="3964449547"/>
                    </a:ext>
                  </a:extLst>
                </a:gridCol>
              </a:tblGrid>
              <a:tr h="306151">
                <a:tc>
                  <a:txBody>
                    <a:bodyPr/>
                    <a:lstStyle/>
                    <a:p>
                      <a:pPr algn="l" fontAlgn="b"/>
                      <a:r>
                        <a:rPr lang="it-IT" sz="1200" u="none" strike="noStrike" dirty="0">
                          <a:solidFill>
                            <a:sysClr val="windowText" lastClr="000000"/>
                          </a:solidFill>
                          <a:effectLst/>
                        </a:rPr>
                        <a:t>Descrizione Prodotto Consumi 2020</a:t>
                      </a:r>
                      <a:endParaRPr lang="it-IT" sz="1200" b="1" i="0" u="none" strike="noStrike" dirty="0">
                        <a:solidFill>
                          <a:sysClr val="windowText" lastClr="000000"/>
                        </a:solidFill>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u="none" strike="noStrike" dirty="0">
                          <a:solidFill>
                            <a:sysClr val="windowText" lastClr="000000"/>
                          </a:solidFill>
                          <a:effectLst/>
                        </a:rPr>
                        <a:t>UM</a:t>
                      </a:r>
                      <a:endParaRPr lang="it-IT" sz="1200" b="1" i="0" u="none" strike="noStrike" dirty="0">
                        <a:solidFill>
                          <a:sysClr val="windowText" lastClr="000000"/>
                        </a:solidFill>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u="none" strike="noStrike" dirty="0">
                          <a:solidFill>
                            <a:sysClr val="windowText" lastClr="000000"/>
                          </a:solidFill>
                          <a:effectLst/>
                        </a:rPr>
                        <a:t>Quantità</a:t>
                      </a:r>
                      <a:endParaRPr lang="it-IT" sz="1200" b="1" i="0" u="none" strike="noStrike" dirty="0">
                        <a:solidFill>
                          <a:sysClr val="windowText" lastClr="000000"/>
                        </a:solidFill>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u="none" strike="noStrike" dirty="0">
                          <a:solidFill>
                            <a:sysClr val="windowText" lastClr="000000"/>
                          </a:solidFill>
                          <a:effectLst/>
                        </a:rPr>
                        <a:t>Valore</a:t>
                      </a:r>
                      <a:endParaRPr lang="it-IT" sz="1200" b="1" i="0" u="none" strike="noStrike" dirty="0">
                        <a:solidFill>
                          <a:sysClr val="windowText" lastClr="000000"/>
                        </a:solidFill>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u="none" strike="noStrike" dirty="0">
                          <a:solidFill>
                            <a:sysClr val="windowText" lastClr="000000"/>
                          </a:solidFill>
                          <a:effectLst/>
                        </a:rPr>
                        <a:t>Prezzo unitario</a:t>
                      </a:r>
                      <a:endParaRPr lang="it-IT" sz="1200" b="1" i="0" u="none" strike="noStrike" dirty="0">
                        <a:solidFill>
                          <a:sysClr val="windowText" lastClr="000000"/>
                        </a:solidFill>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378819721"/>
                  </a:ext>
                </a:extLst>
              </a:tr>
              <a:tr h="297814">
                <a:tc>
                  <a:txBody>
                    <a:bodyPr/>
                    <a:lstStyle/>
                    <a:p>
                      <a:pPr algn="l" fontAlgn="t"/>
                      <a:r>
                        <a:rPr lang="it-IT" sz="1200" u="none" strike="noStrike" dirty="0">
                          <a:effectLst/>
                        </a:rPr>
                        <a:t>Defibrillatore Bicamerale con</a:t>
                      </a:r>
                      <a:r>
                        <a:rPr lang="it-IT" sz="1200" u="none" strike="noStrike" baseline="0" dirty="0">
                          <a:effectLst/>
                        </a:rPr>
                        <a:t> sensore </a:t>
                      </a:r>
                      <a:r>
                        <a:rPr lang="it-IT" sz="1200" b="0" i="0" u="none" strike="noStrike" dirty="0">
                          <a:effectLst/>
                          <a:latin typeface="Arial" panose="020B0604020202020204" pitchFamily="34" charset="0"/>
                        </a:rPr>
                        <a:t>ACTICOR 7 DR-T DEFIB DF4/IS1 **429524**</a:t>
                      </a:r>
                    </a:p>
                  </a:txBody>
                  <a:tcPr marL="9525" marR="9525" marT="9525" marB="0">
                    <a:solidFill>
                      <a:schemeClr val="accent1">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1,00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9.516,00</a:t>
                      </a:r>
                    </a:p>
                  </a:txBody>
                  <a:tcPr marL="9525" marR="9525" marT="9525" marB="0">
                    <a:solidFill>
                      <a:schemeClr val="accent1">
                        <a:lumMod val="20000"/>
                        <a:lumOff val="80000"/>
                      </a:schemeClr>
                    </a:solidFill>
                  </a:tcPr>
                </a:tc>
                <a:tc>
                  <a:txBody>
                    <a:bodyPr/>
                    <a:lstStyle/>
                    <a:p>
                      <a:pPr algn="r" fontAlgn="t"/>
                      <a:r>
                        <a:rPr lang="it-IT" sz="1200" b="1" i="0" u="none" strike="noStrike" dirty="0">
                          <a:effectLst/>
                          <a:latin typeface="Arial" panose="020B0604020202020204" pitchFamily="34" charset="0"/>
                        </a:rPr>
                        <a:t>9.516,00</a:t>
                      </a:r>
                    </a:p>
                  </a:txBody>
                  <a:tcPr marL="9525" marR="9525" marT="9525" marB="0">
                    <a:solidFill>
                      <a:schemeClr val="accent1">
                        <a:lumMod val="20000"/>
                        <a:lumOff val="80000"/>
                      </a:schemeClr>
                    </a:solidFill>
                  </a:tcPr>
                </a:tc>
                <a:extLst>
                  <a:ext uri="{0D108BD9-81ED-4DB2-BD59-A6C34878D82A}">
                    <a16:rowId xmlns:a16="http://schemas.microsoft.com/office/drawing/2014/main" val="3281930587"/>
                  </a:ext>
                </a:extLst>
              </a:tr>
              <a:tr h="297814">
                <a:tc>
                  <a:txBody>
                    <a:bodyPr/>
                    <a:lstStyle/>
                    <a:p>
                      <a:pPr algn="l" fontAlgn="t"/>
                      <a:r>
                        <a:rPr lang="it-IT" sz="1200" u="none" strike="noStrike" dirty="0">
                          <a:effectLst/>
                        </a:rPr>
                        <a:t>Defibrillatore Bicamerale con</a:t>
                      </a:r>
                      <a:r>
                        <a:rPr lang="it-IT" sz="1200" u="none" strike="noStrike" baseline="0" dirty="0">
                          <a:effectLst/>
                        </a:rPr>
                        <a:t> </a:t>
                      </a:r>
                      <a:r>
                        <a:rPr lang="it-IT" sz="1200" u="none" strike="noStrike" baseline="0" dirty="0" err="1">
                          <a:effectLst/>
                        </a:rPr>
                        <a:t>sensore</a:t>
                      </a:r>
                      <a:r>
                        <a:rPr lang="it-IT" sz="1200" b="0" i="0" u="none" strike="noStrike" dirty="0" err="1">
                          <a:effectLst/>
                          <a:latin typeface="Arial" panose="020B0604020202020204" pitchFamily="34" charset="0"/>
                        </a:rPr>
                        <a:t>__FORTIFY</a:t>
                      </a:r>
                      <a:r>
                        <a:rPr lang="it-IT" sz="1200" b="0" i="0" u="none" strike="noStrike" dirty="0">
                          <a:effectLst/>
                          <a:latin typeface="Arial" panose="020B0604020202020204" pitchFamily="34" charset="0"/>
                        </a:rPr>
                        <a:t> ASSURA DR_CD2359-40QC</a:t>
                      </a:r>
                    </a:p>
                  </a:txBody>
                  <a:tcPr marL="9525" marR="9525" marT="9525" marB="0">
                    <a:solidFill>
                      <a:schemeClr val="accent1">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7,00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65.520,00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9.360,00</a:t>
                      </a:r>
                    </a:p>
                  </a:txBody>
                  <a:tcPr marL="9525" marR="9525" marT="9525" marB="0">
                    <a:solidFill>
                      <a:schemeClr val="accent1">
                        <a:lumMod val="20000"/>
                        <a:lumOff val="80000"/>
                      </a:schemeClr>
                    </a:solidFill>
                  </a:tcPr>
                </a:tc>
                <a:extLst>
                  <a:ext uri="{0D108BD9-81ED-4DB2-BD59-A6C34878D82A}">
                    <a16:rowId xmlns:a16="http://schemas.microsoft.com/office/drawing/2014/main" val="2697528840"/>
                  </a:ext>
                </a:extLst>
              </a:tr>
              <a:tr h="297814">
                <a:tc>
                  <a:txBody>
                    <a:bodyPr/>
                    <a:lstStyle/>
                    <a:p>
                      <a:pPr algn="l" fontAlgn="t"/>
                      <a:r>
                        <a:rPr lang="it-IT" sz="1200" u="none" strike="noStrike" dirty="0">
                          <a:effectLst/>
                        </a:rPr>
                        <a:t>Defibrillatore Bicamerale con</a:t>
                      </a:r>
                      <a:r>
                        <a:rPr lang="it-IT" sz="1200" u="none" strike="noStrike" baseline="0" dirty="0">
                          <a:effectLst/>
                        </a:rPr>
                        <a:t> sensore </a:t>
                      </a:r>
                      <a:r>
                        <a:rPr lang="it-IT" sz="1200" b="0" i="0" u="none" strike="noStrike" dirty="0">
                          <a:effectLst/>
                          <a:latin typeface="Arial" panose="020B0604020202020204" pitchFamily="34" charset="0"/>
                        </a:rPr>
                        <a:t>ENTRANT DR DEFIB BICAM DF-4 **CDDRA300Q** </a:t>
                      </a:r>
                    </a:p>
                  </a:txBody>
                  <a:tcPr marL="9525" marR="9525" marT="9525" marB="0">
                    <a:solidFill>
                      <a:schemeClr val="accent1">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3,00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28.080,00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9.360,00</a:t>
                      </a:r>
                    </a:p>
                  </a:txBody>
                  <a:tcPr marL="9525" marR="9525" marT="9525" marB="0">
                    <a:solidFill>
                      <a:schemeClr val="accent1">
                        <a:lumMod val="20000"/>
                        <a:lumOff val="80000"/>
                      </a:schemeClr>
                    </a:solidFill>
                  </a:tcPr>
                </a:tc>
                <a:extLst>
                  <a:ext uri="{0D108BD9-81ED-4DB2-BD59-A6C34878D82A}">
                    <a16:rowId xmlns:a16="http://schemas.microsoft.com/office/drawing/2014/main" val="1862161179"/>
                  </a:ext>
                </a:extLst>
              </a:tr>
              <a:tr h="297814">
                <a:tc>
                  <a:txBody>
                    <a:bodyPr/>
                    <a:lstStyle/>
                    <a:p>
                      <a:pPr algn="l" fontAlgn="t"/>
                      <a:r>
                        <a:rPr lang="it-IT" sz="1200" u="none" strike="noStrike" dirty="0">
                          <a:effectLst/>
                        </a:rPr>
                        <a:t>Defibrillatore Bicamerale con</a:t>
                      </a:r>
                      <a:r>
                        <a:rPr lang="it-IT" sz="1200" u="none" strike="noStrike" baseline="0" dirty="0">
                          <a:effectLst/>
                        </a:rPr>
                        <a:t> sensore </a:t>
                      </a:r>
                      <a:r>
                        <a:rPr lang="it-IT" sz="1200" b="0" i="0" u="none" strike="noStrike" dirty="0">
                          <a:effectLst/>
                          <a:latin typeface="Arial" panose="020B0604020202020204" pitchFamily="34" charset="0"/>
                        </a:rPr>
                        <a:t>VIGILANT ICD DR DEFIB IS1/DF4 **D233**</a:t>
                      </a:r>
                    </a:p>
                  </a:txBody>
                  <a:tcPr marL="9525" marR="9525" marT="9525" marB="0">
                    <a:solidFill>
                      <a:schemeClr val="accent1">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2,00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17.589,80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8.794,90</a:t>
                      </a:r>
                    </a:p>
                  </a:txBody>
                  <a:tcPr marL="9525" marR="9525" marT="9525" marB="0">
                    <a:solidFill>
                      <a:schemeClr val="accent1">
                        <a:lumMod val="20000"/>
                        <a:lumOff val="80000"/>
                      </a:schemeClr>
                    </a:solidFill>
                  </a:tcPr>
                </a:tc>
                <a:extLst>
                  <a:ext uri="{0D108BD9-81ED-4DB2-BD59-A6C34878D82A}">
                    <a16:rowId xmlns:a16="http://schemas.microsoft.com/office/drawing/2014/main" val="3057106064"/>
                  </a:ext>
                </a:extLst>
              </a:tr>
              <a:tr h="297814">
                <a:tc>
                  <a:txBody>
                    <a:bodyPr/>
                    <a:lstStyle/>
                    <a:p>
                      <a:pPr algn="l" fontAlgn="t"/>
                      <a:r>
                        <a:rPr lang="it-IT" sz="1200" u="none" strike="noStrike" dirty="0">
                          <a:effectLst/>
                        </a:rPr>
                        <a:t>Defibrillatore Bicamerale con</a:t>
                      </a:r>
                      <a:r>
                        <a:rPr lang="it-IT" sz="1200" u="none" strike="noStrike" baseline="0" dirty="0">
                          <a:effectLst/>
                        </a:rPr>
                        <a:t> sensore</a:t>
                      </a:r>
                      <a:r>
                        <a:rPr lang="pt-BR" sz="1200" b="0" i="0" u="none" strike="noStrike" dirty="0">
                          <a:effectLst/>
                          <a:latin typeface="Arial" panose="020B0604020202020204" pitchFamily="34" charset="0"/>
                        </a:rPr>
                        <a:t>__PLATINIUM DR15X0_TDF032C</a:t>
                      </a:r>
                    </a:p>
                  </a:txBody>
                  <a:tcPr marL="9525" marR="9525" marT="9525" marB="0">
                    <a:solidFill>
                      <a:schemeClr val="accent1">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1,00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7.280,00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7.280,00</a:t>
                      </a:r>
                    </a:p>
                  </a:txBody>
                  <a:tcPr marL="9525" marR="9525" marT="9525" marB="0">
                    <a:solidFill>
                      <a:schemeClr val="accent1">
                        <a:lumMod val="20000"/>
                        <a:lumOff val="80000"/>
                      </a:schemeClr>
                    </a:solidFill>
                  </a:tcPr>
                </a:tc>
                <a:extLst>
                  <a:ext uri="{0D108BD9-81ED-4DB2-BD59-A6C34878D82A}">
                    <a16:rowId xmlns:a16="http://schemas.microsoft.com/office/drawing/2014/main" val="1117943647"/>
                  </a:ext>
                </a:extLst>
              </a:tr>
              <a:tr h="297814">
                <a:tc>
                  <a:txBody>
                    <a:bodyPr/>
                    <a:lstStyle/>
                    <a:p>
                      <a:pPr algn="l" fontAlgn="t"/>
                      <a:r>
                        <a:rPr lang="it-IT" sz="1200" u="none" strike="noStrike" dirty="0">
                          <a:effectLst/>
                        </a:rPr>
                        <a:t>Defibrillatore Bicamerale con</a:t>
                      </a:r>
                      <a:r>
                        <a:rPr lang="it-IT" sz="1200" u="none" strike="noStrike" baseline="0" dirty="0">
                          <a:effectLst/>
                        </a:rPr>
                        <a:t> sensore </a:t>
                      </a:r>
                      <a:r>
                        <a:rPr lang="it-IT" sz="1200" b="0" i="0" u="none" strike="noStrike" dirty="0">
                          <a:effectLst/>
                          <a:latin typeface="Arial" panose="020B0604020202020204" pitchFamily="34" charset="0"/>
                        </a:rPr>
                        <a:t>PRIMO MRI DR SURE BICAM DF-4 **DDMD3D4**</a:t>
                      </a:r>
                    </a:p>
                  </a:txBody>
                  <a:tcPr marL="9525" marR="9525" marT="9525" marB="0">
                    <a:solidFill>
                      <a:schemeClr val="accent1">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4,00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29.120,00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7.280,00</a:t>
                      </a:r>
                    </a:p>
                  </a:txBody>
                  <a:tcPr marL="9525" marR="9525" marT="9525" marB="0">
                    <a:solidFill>
                      <a:schemeClr val="accent1">
                        <a:lumMod val="20000"/>
                        <a:lumOff val="80000"/>
                      </a:schemeClr>
                    </a:solidFill>
                  </a:tcPr>
                </a:tc>
                <a:extLst>
                  <a:ext uri="{0D108BD9-81ED-4DB2-BD59-A6C34878D82A}">
                    <a16:rowId xmlns:a16="http://schemas.microsoft.com/office/drawing/2014/main" val="3666533089"/>
                  </a:ext>
                </a:extLst>
              </a:tr>
              <a:tr h="297814">
                <a:tc>
                  <a:txBody>
                    <a:bodyPr/>
                    <a:lstStyle/>
                    <a:p>
                      <a:pPr algn="l" fontAlgn="t"/>
                      <a:r>
                        <a:rPr lang="it-IT" sz="1200" u="none" strike="noStrike" dirty="0">
                          <a:effectLst/>
                        </a:rPr>
                        <a:t>Defibrillatore Bicamerale con</a:t>
                      </a:r>
                      <a:r>
                        <a:rPr lang="it-IT" sz="1200" u="none" strike="noStrike" baseline="0" dirty="0">
                          <a:effectLst/>
                        </a:rPr>
                        <a:t> </a:t>
                      </a:r>
                      <a:r>
                        <a:rPr lang="it-IT" sz="1200" u="none" strike="noStrike" baseline="0" dirty="0" err="1">
                          <a:effectLst/>
                        </a:rPr>
                        <a:t>sensore</a:t>
                      </a:r>
                      <a:r>
                        <a:rPr lang="it-IT" sz="1200" b="0" i="0" u="none" strike="noStrike" dirty="0" err="1">
                          <a:effectLst/>
                          <a:latin typeface="Arial" panose="020B0604020202020204" pitchFamily="34" charset="0"/>
                        </a:rPr>
                        <a:t>__PRIMO</a:t>
                      </a:r>
                      <a:r>
                        <a:rPr lang="it-IT" sz="1200" b="0" i="0" u="none" strike="noStrike" dirty="0">
                          <a:effectLst/>
                          <a:latin typeface="Arial" panose="020B0604020202020204" pitchFamily="34" charset="0"/>
                        </a:rPr>
                        <a:t> MRI DR SURESCAN_DDMD3D1</a:t>
                      </a:r>
                    </a:p>
                  </a:txBody>
                  <a:tcPr marL="9525" marR="9525" marT="9525" marB="0">
                    <a:solidFill>
                      <a:schemeClr val="accent1">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1,00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7.280,00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7.280,00</a:t>
                      </a:r>
                    </a:p>
                  </a:txBody>
                  <a:tcPr marL="9525" marR="9525" marT="9525" marB="0">
                    <a:solidFill>
                      <a:schemeClr val="accent1">
                        <a:lumMod val="20000"/>
                        <a:lumOff val="80000"/>
                      </a:schemeClr>
                    </a:solidFill>
                  </a:tcPr>
                </a:tc>
                <a:extLst>
                  <a:ext uri="{0D108BD9-81ED-4DB2-BD59-A6C34878D82A}">
                    <a16:rowId xmlns:a16="http://schemas.microsoft.com/office/drawing/2014/main" val="2473705151"/>
                  </a:ext>
                </a:extLst>
              </a:tr>
              <a:tr h="297814">
                <a:tc>
                  <a:txBody>
                    <a:bodyPr/>
                    <a:lstStyle/>
                    <a:p>
                      <a:pPr algn="l" fontAlgn="t"/>
                      <a:r>
                        <a:rPr lang="it-IT" sz="1200" u="none" strike="noStrike" dirty="0">
                          <a:effectLst/>
                        </a:rPr>
                        <a:t>Defibrillatore Bicamerale con</a:t>
                      </a:r>
                      <a:r>
                        <a:rPr lang="it-IT" sz="1200" u="none" strike="noStrike" baseline="0" dirty="0">
                          <a:effectLst/>
                        </a:rPr>
                        <a:t> sensore </a:t>
                      </a:r>
                      <a:r>
                        <a:rPr lang="it-IT" sz="1200" b="0" i="0" u="none" strike="noStrike" dirty="0">
                          <a:effectLst/>
                          <a:latin typeface="Arial" panose="020B0604020202020204" pitchFamily="34" charset="0"/>
                        </a:rPr>
                        <a:t>PLATINIUM DR1540 DEFIBR DDDR **TDF036C**</a:t>
                      </a:r>
                    </a:p>
                  </a:txBody>
                  <a:tcPr marL="9525" marR="9525" marT="9525" marB="0">
                    <a:solidFill>
                      <a:schemeClr val="accent1">
                        <a:lumMod val="20000"/>
                        <a:lumOff val="80000"/>
                      </a:schemeClr>
                    </a:solidFill>
                  </a:tcPr>
                </a:tc>
                <a:tc>
                  <a:txBody>
                    <a:bodyPr/>
                    <a:lstStyle/>
                    <a:p>
                      <a:pPr algn="l" fontAlgn="t"/>
                      <a:r>
                        <a:rPr lang="it-IT" sz="1200" b="0" i="0" u="none" strike="noStrike">
                          <a:effectLst/>
                          <a:latin typeface="Arial" panose="020B0604020202020204" pitchFamily="34" charset="0"/>
                        </a:rPr>
                        <a:t>PZ</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4,00</a:t>
                      </a:r>
                    </a:p>
                  </a:txBody>
                  <a:tcPr marL="9525" marR="9525" marT="9525" marB="0">
                    <a:solidFill>
                      <a:schemeClr val="accent1">
                        <a:lumMod val="20000"/>
                        <a:lumOff val="80000"/>
                      </a:schemeClr>
                    </a:solidFill>
                  </a:tcPr>
                </a:tc>
                <a:tc>
                  <a:txBody>
                    <a:bodyPr/>
                    <a:lstStyle/>
                    <a:p>
                      <a:pPr algn="r" fontAlgn="t"/>
                      <a:r>
                        <a:rPr lang="it-IT" sz="1200" b="0" i="0" u="none" strike="noStrike">
                          <a:effectLst/>
                          <a:latin typeface="Arial" panose="020B0604020202020204" pitchFamily="34" charset="0"/>
                        </a:rPr>
                        <a:t>29.120,00</a:t>
                      </a:r>
                    </a:p>
                  </a:txBody>
                  <a:tcPr marL="9525" marR="9525" marT="9525" marB="0">
                    <a:solidFill>
                      <a:schemeClr val="accent1">
                        <a:lumMod val="20000"/>
                        <a:lumOff val="80000"/>
                      </a:schemeClr>
                    </a:solidFill>
                  </a:tcPr>
                </a:tc>
                <a:tc>
                  <a:txBody>
                    <a:bodyPr/>
                    <a:lstStyle/>
                    <a:p>
                      <a:pPr algn="r" fontAlgn="t"/>
                      <a:r>
                        <a:rPr lang="it-IT" sz="1200" b="1" i="0" u="none" strike="noStrike" dirty="0">
                          <a:effectLst/>
                          <a:latin typeface="Arial" panose="020B0604020202020204" pitchFamily="34" charset="0"/>
                        </a:rPr>
                        <a:t>7.280,00</a:t>
                      </a:r>
                    </a:p>
                  </a:txBody>
                  <a:tcPr marL="9525" marR="9525" marT="9525" marB="0">
                    <a:solidFill>
                      <a:schemeClr val="accent1">
                        <a:lumMod val="20000"/>
                        <a:lumOff val="80000"/>
                      </a:schemeClr>
                    </a:solidFill>
                  </a:tcPr>
                </a:tc>
                <a:extLst>
                  <a:ext uri="{0D108BD9-81ED-4DB2-BD59-A6C34878D82A}">
                    <a16:rowId xmlns:a16="http://schemas.microsoft.com/office/drawing/2014/main" val="906185120"/>
                  </a:ext>
                </a:extLst>
              </a:tr>
            </a:tbl>
          </a:graphicData>
        </a:graphic>
      </p:graphicFrame>
      <p:sp>
        <p:nvSpPr>
          <p:cNvPr id="7" name="Rettangolo 6"/>
          <p:cNvSpPr/>
          <p:nvPr/>
        </p:nvSpPr>
        <p:spPr>
          <a:xfrm>
            <a:off x="9526402" y="2077103"/>
            <a:ext cx="2540228" cy="276999"/>
          </a:xfrm>
          <a:prstGeom prst="rect">
            <a:avLst/>
          </a:prstGeom>
        </p:spPr>
        <p:txBody>
          <a:bodyPr wrap="square">
            <a:spAutoFit/>
          </a:bodyPr>
          <a:lstStyle/>
          <a:p>
            <a:r>
              <a:rPr lang="it-IT" sz="1200" b="1" dirty="0">
                <a:solidFill>
                  <a:srgbClr val="C00000"/>
                </a:solidFill>
                <a:latin typeface="Arial" panose="020B0604020202020204" pitchFamily="34" charset="0"/>
              </a:rPr>
              <a:t>Totale 132.496</a:t>
            </a:r>
            <a:r>
              <a:rPr lang="it-IT" sz="1200" b="1" dirty="0">
                <a:solidFill>
                  <a:srgbClr val="C00000"/>
                </a:solidFill>
              </a:rPr>
              <a:t>                </a:t>
            </a:r>
            <a:r>
              <a:rPr lang="it-IT" sz="1200" b="1" dirty="0">
                <a:solidFill>
                  <a:srgbClr val="C00000"/>
                </a:solidFill>
                <a:latin typeface="Arial" panose="020B0604020202020204" pitchFamily="34" charset="0"/>
              </a:rPr>
              <a:t>p.m. 6.682 </a:t>
            </a:r>
            <a:endParaRPr lang="it-IT" sz="1200" b="1" dirty="0">
              <a:solidFill>
                <a:srgbClr val="C00000"/>
              </a:solidFill>
            </a:endParaRPr>
          </a:p>
        </p:txBody>
      </p:sp>
      <p:sp>
        <p:nvSpPr>
          <p:cNvPr id="8" name="CasellaDiTesto 7"/>
          <p:cNvSpPr txBox="1"/>
          <p:nvPr/>
        </p:nvSpPr>
        <p:spPr>
          <a:xfrm>
            <a:off x="8289721" y="2044630"/>
            <a:ext cx="1203125" cy="276999"/>
          </a:xfrm>
          <a:prstGeom prst="rect">
            <a:avLst/>
          </a:prstGeom>
          <a:noFill/>
        </p:spPr>
        <p:txBody>
          <a:bodyPr wrap="square" rtlCol="0">
            <a:spAutoFit/>
          </a:bodyPr>
          <a:lstStyle/>
          <a:p>
            <a:r>
              <a:rPr lang="it-IT" sz="1200" b="1" dirty="0">
                <a:solidFill>
                  <a:srgbClr val="C00000"/>
                </a:solidFill>
              </a:rPr>
              <a:t>Pezzi totali 18</a:t>
            </a:r>
          </a:p>
        </p:txBody>
      </p:sp>
      <p:sp>
        <p:nvSpPr>
          <p:cNvPr id="9" name="CasellaDiTesto 8"/>
          <p:cNvSpPr txBox="1"/>
          <p:nvPr/>
        </p:nvSpPr>
        <p:spPr>
          <a:xfrm>
            <a:off x="8289721" y="5070959"/>
            <a:ext cx="1236681" cy="276999"/>
          </a:xfrm>
          <a:prstGeom prst="rect">
            <a:avLst/>
          </a:prstGeom>
          <a:noFill/>
        </p:spPr>
        <p:txBody>
          <a:bodyPr wrap="square" rtlCol="0">
            <a:spAutoFit/>
          </a:bodyPr>
          <a:lstStyle/>
          <a:p>
            <a:r>
              <a:rPr lang="it-IT" sz="1200" b="1" dirty="0">
                <a:solidFill>
                  <a:srgbClr val="C00000"/>
                </a:solidFill>
              </a:rPr>
              <a:t>Pezzi totali  23</a:t>
            </a:r>
          </a:p>
        </p:txBody>
      </p:sp>
      <p:sp>
        <p:nvSpPr>
          <p:cNvPr id="10" name="Rettangolo 9"/>
          <p:cNvSpPr/>
          <p:nvPr/>
        </p:nvSpPr>
        <p:spPr>
          <a:xfrm>
            <a:off x="9651772" y="5070958"/>
            <a:ext cx="2540228" cy="276999"/>
          </a:xfrm>
          <a:prstGeom prst="rect">
            <a:avLst/>
          </a:prstGeom>
        </p:spPr>
        <p:txBody>
          <a:bodyPr wrap="square">
            <a:spAutoFit/>
          </a:bodyPr>
          <a:lstStyle/>
          <a:p>
            <a:r>
              <a:rPr lang="it-IT" sz="1200" b="1" dirty="0">
                <a:solidFill>
                  <a:srgbClr val="C00000"/>
                </a:solidFill>
                <a:latin typeface="Arial" panose="020B0604020202020204" pitchFamily="34" charset="0"/>
              </a:rPr>
              <a:t>Totale 193.506            p.m.  8.269 </a:t>
            </a:r>
            <a:endParaRPr lang="it-IT" sz="1200" b="1" dirty="0">
              <a:solidFill>
                <a:srgbClr val="C00000"/>
              </a:solidFill>
            </a:endParaRPr>
          </a:p>
        </p:txBody>
      </p:sp>
      <p:sp>
        <p:nvSpPr>
          <p:cNvPr id="11" name="Rettangolo 10"/>
          <p:cNvSpPr/>
          <p:nvPr/>
        </p:nvSpPr>
        <p:spPr>
          <a:xfrm>
            <a:off x="2095170" y="1974409"/>
            <a:ext cx="4463145" cy="369332"/>
          </a:xfrm>
          <a:prstGeom prst="rect">
            <a:avLst/>
          </a:prstGeom>
        </p:spPr>
        <p:txBody>
          <a:bodyPr wrap="none">
            <a:spAutoFit/>
          </a:bodyPr>
          <a:lstStyle/>
          <a:p>
            <a:r>
              <a:rPr lang="it-IT" dirty="0"/>
              <a:t>Forchetta di spesa </a:t>
            </a:r>
            <a:r>
              <a:rPr lang="it-IT" b="1" dirty="0">
                <a:solidFill>
                  <a:schemeClr val="accent6">
                    <a:lumMod val="75000"/>
                  </a:schemeClr>
                </a:solidFill>
              </a:rPr>
              <a:t>da 106.704 </a:t>
            </a:r>
            <a:r>
              <a:rPr lang="it-IT" b="1" dirty="0">
                <a:solidFill>
                  <a:srgbClr val="C00000"/>
                </a:solidFill>
              </a:rPr>
              <a:t>a 146.016 </a:t>
            </a:r>
            <a:r>
              <a:rPr lang="it-IT" dirty="0"/>
              <a:t>euro</a:t>
            </a:r>
          </a:p>
        </p:txBody>
      </p:sp>
      <p:sp>
        <p:nvSpPr>
          <p:cNvPr id="12" name="Rettangolo 11"/>
          <p:cNvSpPr/>
          <p:nvPr/>
        </p:nvSpPr>
        <p:spPr>
          <a:xfrm>
            <a:off x="1912010" y="5070958"/>
            <a:ext cx="4463145" cy="369332"/>
          </a:xfrm>
          <a:prstGeom prst="rect">
            <a:avLst/>
          </a:prstGeom>
        </p:spPr>
        <p:txBody>
          <a:bodyPr wrap="none">
            <a:spAutoFit/>
          </a:bodyPr>
          <a:lstStyle/>
          <a:p>
            <a:r>
              <a:rPr lang="it-IT" dirty="0"/>
              <a:t>Forchetta di spesa </a:t>
            </a:r>
            <a:r>
              <a:rPr lang="it-IT" b="1" dirty="0">
                <a:solidFill>
                  <a:schemeClr val="accent6">
                    <a:lumMod val="75000"/>
                  </a:schemeClr>
                </a:solidFill>
              </a:rPr>
              <a:t>da 167.440 </a:t>
            </a:r>
            <a:r>
              <a:rPr lang="it-IT" b="1" dirty="0">
                <a:solidFill>
                  <a:srgbClr val="C00000"/>
                </a:solidFill>
              </a:rPr>
              <a:t>a 218.868 </a:t>
            </a:r>
            <a:r>
              <a:rPr lang="it-IT" dirty="0"/>
              <a:t>euro</a:t>
            </a:r>
          </a:p>
        </p:txBody>
      </p:sp>
      <p:pic>
        <p:nvPicPr>
          <p:cNvPr id="13" name="Immagine 12">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628416" y="13925"/>
            <a:ext cx="1204856" cy="619640"/>
          </a:xfrm>
          <a:prstGeom prst="rect">
            <a:avLst/>
          </a:prstGeom>
        </p:spPr>
      </p:pic>
    </p:spTree>
    <p:extLst>
      <p:ext uri="{BB962C8B-B14F-4D97-AF65-F5344CB8AC3E}">
        <p14:creationId xmlns:p14="http://schemas.microsoft.com/office/powerpoint/2010/main" val="4011162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963163181"/>
              </p:ext>
            </p:extLst>
          </p:nvPr>
        </p:nvGraphicFramePr>
        <p:xfrm>
          <a:off x="265650" y="772106"/>
          <a:ext cx="11386657" cy="4351340"/>
        </p:xfrm>
        <a:graphic>
          <a:graphicData uri="http://schemas.openxmlformats.org/drawingml/2006/table">
            <a:tbl>
              <a:tblPr>
                <a:tableStyleId>{5C22544A-7EE6-4342-B048-85BDC9FD1C3A}</a:tableStyleId>
              </a:tblPr>
              <a:tblGrid>
                <a:gridCol w="6403080">
                  <a:extLst>
                    <a:ext uri="{9D8B030D-6E8A-4147-A177-3AD203B41FA5}">
                      <a16:colId xmlns:a16="http://schemas.microsoft.com/office/drawing/2014/main" val="1880032477"/>
                    </a:ext>
                  </a:extLst>
                </a:gridCol>
                <a:gridCol w="653585">
                  <a:extLst>
                    <a:ext uri="{9D8B030D-6E8A-4147-A177-3AD203B41FA5}">
                      <a16:colId xmlns:a16="http://schemas.microsoft.com/office/drawing/2014/main" val="4008792420"/>
                    </a:ext>
                  </a:extLst>
                </a:gridCol>
                <a:gridCol w="789747">
                  <a:extLst>
                    <a:ext uri="{9D8B030D-6E8A-4147-A177-3AD203B41FA5}">
                      <a16:colId xmlns:a16="http://schemas.microsoft.com/office/drawing/2014/main" val="1834652264"/>
                    </a:ext>
                  </a:extLst>
                </a:gridCol>
                <a:gridCol w="816981">
                  <a:extLst>
                    <a:ext uri="{9D8B030D-6E8A-4147-A177-3AD203B41FA5}">
                      <a16:colId xmlns:a16="http://schemas.microsoft.com/office/drawing/2014/main" val="841514509"/>
                    </a:ext>
                  </a:extLst>
                </a:gridCol>
                <a:gridCol w="2723264">
                  <a:extLst>
                    <a:ext uri="{9D8B030D-6E8A-4147-A177-3AD203B41FA5}">
                      <a16:colId xmlns:a16="http://schemas.microsoft.com/office/drawing/2014/main" val="3978551453"/>
                    </a:ext>
                  </a:extLst>
                </a:gridCol>
              </a:tblGrid>
              <a:tr h="378926">
                <a:tc>
                  <a:txBody>
                    <a:bodyPr/>
                    <a:lstStyle/>
                    <a:p>
                      <a:pPr algn="l" fontAlgn="b"/>
                      <a:r>
                        <a:rPr lang="it-IT" sz="1200" b="1" u="none" strike="noStrike" dirty="0">
                          <a:effectLst/>
                        </a:rPr>
                        <a:t>Descrizione Prodotto Consumi 2020</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928641356"/>
                  </a:ext>
                </a:extLst>
              </a:tr>
              <a:tr h="233671">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pt-BR" sz="1200" u="none" strike="noStrike" dirty="0">
                          <a:effectLst/>
                          <a:latin typeface="+mn-lt"/>
                        </a:rPr>
                        <a:t>__MOMENTUM CRT-D_G125</a:t>
                      </a:r>
                      <a:endParaRPr lang="pt-BR"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dirty="0">
                          <a:effectLst/>
                          <a:latin typeface="+mn-lt"/>
                        </a:rPr>
                        <a:t>PZ</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dirty="0">
                          <a:effectLst/>
                          <a:latin typeface="+mn-lt"/>
                        </a:rPr>
                        <a:t>1,00</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dirty="0">
                          <a:effectLst/>
                          <a:latin typeface="+mn-lt"/>
                        </a:rPr>
                        <a:t>12.480,00</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r" fontAlgn="t"/>
                      <a:r>
                        <a:rPr lang="it-IT" sz="1200" b="1" u="none" strike="noStrike" dirty="0">
                          <a:effectLst/>
                          <a:latin typeface="+mn-lt"/>
                        </a:rPr>
                        <a:t>12.480,00</a:t>
                      </a:r>
                      <a:endParaRPr lang="it-IT" sz="1200" b="1" i="0" u="none" strike="noStrike" dirty="0">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2497795602"/>
                  </a:ext>
                </a:extLst>
              </a:tr>
              <a:tr h="252618">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it-IT" sz="1200" u="none" strike="noStrike" dirty="0">
                          <a:effectLst/>
                          <a:latin typeface="+mn-lt"/>
                        </a:rPr>
                        <a:t>RESONATE X4 CRT-D DEFIB **G447**</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a:effectLst/>
                          <a:latin typeface="+mn-lt"/>
                        </a:rPr>
                        <a:t>PZ</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2,00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24.960,00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12.480,00</a:t>
                      </a:r>
                      <a:endParaRPr lang="it-IT" sz="1200" b="0" i="0" u="none" strike="noStrike">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1363596432"/>
                  </a:ext>
                </a:extLst>
              </a:tr>
              <a:tr h="252618">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pt-BR" sz="1200" u="none" strike="noStrike" dirty="0">
                          <a:effectLst/>
                          <a:latin typeface="+mn-lt"/>
                        </a:rPr>
                        <a:t>__QUADRA ASSURA MP_CD3371-40QC</a:t>
                      </a:r>
                      <a:endParaRPr lang="pt-BR"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a:effectLst/>
                          <a:latin typeface="+mn-lt"/>
                        </a:rPr>
                        <a:t>PZ</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10.400,00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10.400,00</a:t>
                      </a:r>
                      <a:endParaRPr lang="it-IT" sz="1200" b="0" i="0" u="none" strike="noStrike">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245162977"/>
                  </a:ext>
                </a:extLst>
              </a:tr>
              <a:tr h="378926">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it-IT" sz="1200" u="none" strike="noStrike" dirty="0">
                          <a:effectLst/>
                          <a:latin typeface="+mn-lt"/>
                        </a:rPr>
                        <a:t>__AMPLIA MRI QUAD CRT-D SURESCAN_DTMB2QQ</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a:effectLst/>
                          <a:latin typeface="+mn-lt"/>
                        </a:rPr>
                        <a:t>PZ</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4,00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41.600,00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10.400,00</a:t>
                      </a:r>
                      <a:endParaRPr lang="it-IT" sz="1200" b="0" i="0" u="none" strike="noStrike">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2106220524"/>
                  </a:ext>
                </a:extLst>
              </a:tr>
              <a:tr h="252618">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it-IT" sz="1200" u="none" strike="noStrike" dirty="0">
                          <a:effectLst/>
                          <a:latin typeface="+mn-lt"/>
                        </a:rPr>
                        <a:t>__AMPLIA MRI CRT-D SURESCAN DTMB2D1_DTMB2D1</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a:effectLst/>
                          <a:latin typeface="+mn-lt"/>
                        </a:rPr>
                        <a:t>PZ</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10.400,00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10.400,00</a:t>
                      </a:r>
                      <a:endParaRPr lang="it-IT" sz="1200" b="0" i="0" u="none" strike="noStrike">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2288933959"/>
                  </a:ext>
                </a:extLst>
              </a:tr>
              <a:tr h="252618">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it-IT" sz="1200" u="none" strike="noStrike" dirty="0">
                          <a:effectLst/>
                          <a:latin typeface="+mn-lt"/>
                        </a:rPr>
                        <a:t>__AMPLIA MRI CRT-D SURESCAN_DTMB2D4</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a:effectLst/>
                          <a:latin typeface="+mn-lt"/>
                        </a:rPr>
                        <a:t>PZ</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3,00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31.200,00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10.400,00</a:t>
                      </a:r>
                      <a:endParaRPr lang="it-IT" sz="1200" b="0" i="0" u="none" strike="noStrike">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2770195207"/>
                  </a:ext>
                </a:extLst>
              </a:tr>
              <a:tr h="252618">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pt-BR" sz="1200" u="none" strike="noStrike" dirty="0">
                          <a:effectLst/>
                          <a:latin typeface="+mn-lt"/>
                        </a:rPr>
                        <a:t>__QUADRA ASSURA_CD3367-40QC</a:t>
                      </a:r>
                      <a:endParaRPr lang="pt-BR"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a:effectLst/>
                          <a:latin typeface="+mn-lt"/>
                        </a:rPr>
                        <a:t>PZ</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2,00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20.800,00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10.400,00</a:t>
                      </a:r>
                      <a:endParaRPr lang="it-IT" sz="1200" b="0" i="0" u="none" strike="noStrike">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2804526233"/>
                  </a:ext>
                </a:extLst>
              </a:tr>
              <a:tr h="252618">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it-IT" sz="1200" u="none" strike="noStrike" dirty="0">
                          <a:effectLst/>
                          <a:latin typeface="+mn-lt"/>
                        </a:rPr>
                        <a:t>ENTRANT HF DEFIB TRBICAM DF-4 **CDHFA300Q**</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a:effectLst/>
                          <a:latin typeface="+mn-lt"/>
                        </a:rPr>
                        <a:t>PZ</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4,00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41.600,00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dirty="0">
                          <a:effectLst/>
                          <a:latin typeface="+mn-lt"/>
                        </a:rPr>
                        <a:t>10.400,00</a:t>
                      </a:r>
                      <a:endParaRPr lang="it-IT" sz="1200" b="0" i="0" u="none" strike="noStrike" dirty="0">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3611674856"/>
                  </a:ext>
                </a:extLst>
              </a:tr>
              <a:tr h="328403">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it-IT" sz="1200" u="none" strike="noStrike" dirty="0">
                          <a:effectLst/>
                          <a:latin typeface="+mn-lt"/>
                        </a:rPr>
                        <a:t>RIVACOR 5 HF-T QP DEFIB **429561**</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a:effectLst/>
                          <a:latin typeface="+mn-lt"/>
                        </a:rPr>
                        <a:t>PZ</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3,00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29.796,00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9.932,00</a:t>
                      </a:r>
                      <a:endParaRPr lang="it-IT" sz="1200" b="0" i="0" u="none" strike="noStrike">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2510383212"/>
                  </a:ext>
                </a:extLst>
              </a:tr>
              <a:tr h="378926">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it-IT" sz="1200" u="none" strike="noStrike" dirty="0">
                          <a:effectLst/>
                          <a:latin typeface="+mn-lt"/>
                        </a:rPr>
                        <a:t>INTICA NEO 7 HF-T PROMRI DEFIB **429553**</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a:effectLst/>
                          <a:latin typeface="+mn-lt"/>
                        </a:rPr>
                        <a:t>PZ</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9.932,00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9.932,00</a:t>
                      </a:r>
                      <a:endParaRPr lang="it-IT" sz="1200" b="0" i="0" u="none" strike="noStrike">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4035686205"/>
                  </a:ext>
                </a:extLst>
              </a:tr>
              <a:tr h="252618">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it-IT" sz="1200" u="none" strike="noStrike" dirty="0">
                          <a:effectLst/>
                          <a:latin typeface="+mn-lt"/>
                        </a:rPr>
                        <a:t>__VIGILANT X4 CRT-D_G247</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a:effectLst/>
                          <a:latin typeface="+mn-lt"/>
                        </a:rPr>
                        <a:t>PZ</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4,00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39.520,00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9.880,00</a:t>
                      </a:r>
                      <a:endParaRPr lang="it-IT" sz="1200" b="0" i="0" u="none" strike="noStrike">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3650188812"/>
                  </a:ext>
                </a:extLst>
              </a:tr>
              <a:tr h="252618">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it-IT" sz="1200" u="none" strike="noStrike" dirty="0">
                          <a:effectLst/>
                          <a:latin typeface="+mn-lt"/>
                        </a:rPr>
                        <a:t>__VIGILANT CRT-D_G224</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dirty="0">
                          <a:effectLst/>
                          <a:latin typeface="+mn-lt"/>
                        </a:rPr>
                        <a:t>PZ</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dirty="0">
                          <a:effectLst/>
                          <a:latin typeface="+mn-lt"/>
                        </a:rPr>
                        <a:t>2,00</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dirty="0">
                          <a:effectLst/>
                          <a:latin typeface="+mn-lt"/>
                        </a:rPr>
                        <a:t>19.760,00</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dirty="0">
                          <a:effectLst/>
                          <a:latin typeface="+mn-lt"/>
                        </a:rPr>
                        <a:t>9.880,00</a:t>
                      </a:r>
                      <a:endParaRPr lang="it-IT" sz="1200" b="0" i="0" u="none" strike="noStrike" dirty="0">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490870001"/>
                  </a:ext>
                </a:extLst>
              </a:tr>
              <a:tr h="252618">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it-IT" sz="1200" u="none" strike="noStrike" dirty="0">
                          <a:effectLst/>
                          <a:latin typeface="+mn-lt"/>
                        </a:rPr>
                        <a:t>__PLATINIUM SONR CRT18X1_TDF034C</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dirty="0">
                          <a:effectLst/>
                          <a:latin typeface="+mn-lt"/>
                        </a:rPr>
                        <a:t>PZ</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dirty="0">
                          <a:effectLst/>
                          <a:latin typeface="+mn-lt"/>
                        </a:rPr>
                        <a:t>2,00</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a:effectLst/>
                          <a:latin typeface="+mn-lt"/>
                        </a:rPr>
                        <a:t>17.472,00</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dirty="0">
                          <a:effectLst/>
                          <a:latin typeface="+mn-lt"/>
                        </a:rPr>
                        <a:t>8.736,00</a:t>
                      </a:r>
                      <a:endParaRPr lang="it-IT" sz="1200" b="0" i="0" u="none" strike="noStrike" dirty="0">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3731000115"/>
                  </a:ext>
                </a:extLst>
              </a:tr>
              <a:tr h="378926">
                <a:tc>
                  <a:txBody>
                    <a:bodyPr/>
                    <a:lstStyle/>
                    <a:p>
                      <a:pPr algn="l" fontAlgn="t"/>
                      <a:r>
                        <a:rPr lang="it-IT" sz="1200" b="0" i="0" u="none" strike="noStrike" dirty="0">
                          <a:effectLst/>
                          <a:latin typeface="+mn-lt"/>
                        </a:rPr>
                        <a:t>Defibrillatori </a:t>
                      </a:r>
                      <a:r>
                        <a:rPr lang="it-IT" sz="1200" b="0" i="0" u="none" strike="noStrike" dirty="0" err="1">
                          <a:effectLst/>
                          <a:latin typeface="+mn-lt"/>
                        </a:rPr>
                        <a:t>Tricamerali</a:t>
                      </a:r>
                      <a:r>
                        <a:rPr lang="it-IT" sz="1200" b="0" i="0" u="none" strike="noStrike" dirty="0">
                          <a:effectLst/>
                          <a:latin typeface="+mn-lt"/>
                        </a:rPr>
                        <a:t> Con Sensore </a:t>
                      </a:r>
                      <a:r>
                        <a:rPr lang="it-IT" sz="1200" u="none" strike="noStrike" dirty="0">
                          <a:effectLst/>
                          <a:latin typeface="+mn-lt"/>
                        </a:rPr>
                        <a:t>__PLATINIUM SONR CRT18X1_TDF038C</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l" fontAlgn="t"/>
                      <a:r>
                        <a:rPr lang="it-IT" sz="1200" u="none" strike="noStrike">
                          <a:effectLst/>
                          <a:latin typeface="+mn-lt"/>
                        </a:rPr>
                        <a:t>PZ</a:t>
                      </a:r>
                      <a:endParaRPr lang="it-IT" sz="1200" b="0" i="0" u="none" strike="noStrike">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dirty="0">
                          <a:effectLst/>
                          <a:latin typeface="+mn-lt"/>
                        </a:rPr>
                        <a:t>2,00</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r" fontAlgn="t"/>
                      <a:r>
                        <a:rPr lang="it-IT" sz="1200" u="none" strike="noStrike" dirty="0">
                          <a:effectLst/>
                          <a:latin typeface="+mn-lt"/>
                        </a:rPr>
                        <a:t>17.472,00</a:t>
                      </a:r>
                      <a:endParaRPr lang="it-IT" sz="1200" b="0" i="0" u="none" strike="noStrike" dirty="0">
                        <a:effectLst/>
                        <a:latin typeface="+mn-lt"/>
                      </a:endParaRPr>
                    </a:p>
                  </a:txBody>
                  <a:tcPr marL="6315" marR="6315" marT="6315" marB="0">
                    <a:solidFill>
                      <a:schemeClr val="accent2">
                        <a:lumMod val="40000"/>
                        <a:lumOff val="60000"/>
                      </a:schemeClr>
                    </a:solidFill>
                  </a:tcPr>
                </a:tc>
                <a:tc>
                  <a:txBody>
                    <a:bodyPr/>
                    <a:lstStyle/>
                    <a:p>
                      <a:pPr algn="r" fontAlgn="t"/>
                      <a:r>
                        <a:rPr lang="it-IT" sz="1200" b="1" u="none" strike="noStrike" dirty="0">
                          <a:effectLst/>
                          <a:latin typeface="+mn-lt"/>
                        </a:rPr>
                        <a:t>8.736,00</a:t>
                      </a:r>
                      <a:endParaRPr lang="it-IT" sz="1200" b="1" i="0" u="none" strike="noStrike" dirty="0">
                        <a:effectLst/>
                        <a:latin typeface="+mn-lt"/>
                      </a:endParaRPr>
                    </a:p>
                  </a:txBody>
                  <a:tcPr marL="6315" marR="6315" marT="6315" marB="0">
                    <a:solidFill>
                      <a:schemeClr val="accent2">
                        <a:lumMod val="40000"/>
                        <a:lumOff val="60000"/>
                      </a:schemeClr>
                    </a:solidFill>
                  </a:tcPr>
                </a:tc>
                <a:extLst>
                  <a:ext uri="{0D108BD9-81ED-4DB2-BD59-A6C34878D82A}">
                    <a16:rowId xmlns:a16="http://schemas.microsoft.com/office/drawing/2014/main" val="2612513533"/>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43234124"/>
              </p:ext>
            </p:extLst>
          </p:nvPr>
        </p:nvGraphicFramePr>
        <p:xfrm>
          <a:off x="265651" y="5330012"/>
          <a:ext cx="11386656" cy="974898"/>
        </p:xfrm>
        <a:graphic>
          <a:graphicData uri="http://schemas.openxmlformats.org/drawingml/2006/table">
            <a:tbl>
              <a:tblPr>
                <a:tableStyleId>{5C22544A-7EE6-4342-B048-85BDC9FD1C3A}</a:tableStyleId>
              </a:tblPr>
              <a:tblGrid>
                <a:gridCol w="6403080">
                  <a:extLst>
                    <a:ext uri="{9D8B030D-6E8A-4147-A177-3AD203B41FA5}">
                      <a16:colId xmlns:a16="http://schemas.microsoft.com/office/drawing/2014/main" val="3922453676"/>
                    </a:ext>
                  </a:extLst>
                </a:gridCol>
                <a:gridCol w="653584">
                  <a:extLst>
                    <a:ext uri="{9D8B030D-6E8A-4147-A177-3AD203B41FA5}">
                      <a16:colId xmlns:a16="http://schemas.microsoft.com/office/drawing/2014/main" val="2573071172"/>
                    </a:ext>
                  </a:extLst>
                </a:gridCol>
                <a:gridCol w="789747">
                  <a:extLst>
                    <a:ext uri="{9D8B030D-6E8A-4147-A177-3AD203B41FA5}">
                      <a16:colId xmlns:a16="http://schemas.microsoft.com/office/drawing/2014/main" val="449735055"/>
                    </a:ext>
                  </a:extLst>
                </a:gridCol>
                <a:gridCol w="816980">
                  <a:extLst>
                    <a:ext uri="{9D8B030D-6E8A-4147-A177-3AD203B41FA5}">
                      <a16:colId xmlns:a16="http://schemas.microsoft.com/office/drawing/2014/main" val="4227406395"/>
                    </a:ext>
                  </a:extLst>
                </a:gridCol>
                <a:gridCol w="2723265">
                  <a:extLst>
                    <a:ext uri="{9D8B030D-6E8A-4147-A177-3AD203B41FA5}">
                      <a16:colId xmlns:a16="http://schemas.microsoft.com/office/drawing/2014/main" val="1702302387"/>
                    </a:ext>
                  </a:extLst>
                </a:gridCol>
              </a:tblGrid>
              <a:tr h="430121">
                <a:tc>
                  <a:txBody>
                    <a:bodyPr/>
                    <a:lstStyle/>
                    <a:p>
                      <a:pPr algn="l" fontAlgn="b"/>
                      <a:r>
                        <a:rPr lang="it-IT" sz="1200" b="1" u="none" strike="noStrike" dirty="0">
                          <a:effectLst/>
                        </a:rPr>
                        <a:t>Descrizione Prodotto Consumi 2020</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600454557"/>
                  </a:ext>
                </a:extLst>
              </a:tr>
              <a:tr h="258030">
                <a:tc>
                  <a:txBody>
                    <a:bodyPr/>
                    <a:lstStyle/>
                    <a:p>
                      <a:pPr algn="l" fontAlgn="t"/>
                      <a:r>
                        <a:rPr lang="it-IT" sz="1100" u="none" strike="noStrike" dirty="0">
                          <a:effectLst/>
                        </a:rPr>
                        <a:t>Defibrillatore Indossabile LIFEVEST WCD-4000</a:t>
                      </a:r>
                      <a:endParaRPr lang="it-IT" sz="1100" b="0" i="0" u="none" strike="noStrike" dirty="0">
                        <a:effectLst/>
                        <a:latin typeface="Arial" panose="020B0604020202020204" pitchFamily="34" charset="0"/>
                      </a:endParaRPr>
                    </a:p>
                  </a:txBody>
                  <a:tcPr marL="8408" marR="8408" marT="8408" marB="0"/>
                </a:tc>
                <a:tc>
                  <a:txBody>
                    <a:bodyPr/>
                    <a:lstStyle/>
                    <a:p>
                      <a:pPr algn="l" fontAlgn="t"/>
                      <a:r>
                        <a:rPr lang="it-IT" sz="1100" u="none" strike="noStrike">
                          <a:effectLst/>
                        </a:rPr>
                        <a:t>PZ</a:t>
                      </a:r>
                      <a:endParaRPr lang="it-IT" sz="1100" b="0" i="0" u="none" strike="noStrike">
                        <a:effectLst/>
                        <a:latin typeface="Arial" panose="020B0604020202020204" pitchFamily="34" charset="0"/>
                      </a:endParaRPr>
                    </a:p>
                  </a:txBody>
                  <a:tcPr marL="8408" marR="8408" marT="8408" marB="0"/>
                </a:tc>
                <a:tc>
                  <a:txBody>
                    <a:bodyPr/>
                    <a:lstStyle/>
                    <a:p>
                      <a:pPr algn="r" fontAlgn="t"/>
                      <a:r>
                        <a:rPr lang="it-IT" sz="1100" u="none" strike="noStrike">
                          <a:effectLst/>
                        </a:rPr>
                        <a:t>6,00</a:t>
                      </a:r>
                      <a:endParaRPr lang="it-IT" sz="1100" b="0" i="0" u="none" strike="noStrike">
                        <a:effectLst/>
                        <a:latin typeface="Arial" panose="020B0604020202020204" pitchFamily="34" charset="0"/>
                      </a:endParaRPr>
                    </a:p>
                  </a:txBody>
                  <a:tcPr marL="8408" marR="8408" marT="8408" marB="0"/>
                </a:tc>
                <a:tc>
                  <a:txBody>
                    <a:bodyPr/>
                    <a:lstStyle/>
                    <a:p>
                      <a:pPr algn="r" fontAlgn="t"/>
                      <a:r>
                        <a:rPr lang="it-IT" sz="1100" u="none" strike="noStrike">
                          <a:effectLst/>
                        </a:rPr>
                        <a:t>21.840,00</a:t>
                      </a:r>
                      <a:endParaRPr lang="it-IT" sz="1100" b="0" i="0" u="none" strike="noStrike">
                        <a:effectLst/>
                        <a:latin typeface="Arial" panose="020B0604020202020204" pitchFamily="34" charset="0"/>
                      </a:endParaRPr>
                    </a:p>
                  </a:txBody>
                  <a:tcPr marL="8408" marR="8408" marT="8408" marB="0"/>
                </a:tc>
                <a:tc>
                  <a:txBody>
                    <a:bodyPr/>
                    <a:lstStyle/>
                    <a:p>
                      <a:pPr algn="r" fontAlgn="t"/>
                      <a:r>
                        <a:rPr lang="it-IT" sz="1100" u="none" strike="noStrike">
                          <a:effectLst/>
                        </a:rPr>
                        <a:t>3.640,00</a:t>
                      </a:r>
                      <a:endParaRPr lang="it-IT" sz="1100" b="0" i="0" u="none" strike="noStrike">
                        <a:effectLst/>
                        <a:latin typeface="Arial" panose="020B0604020202020204" pitchFamily="34" charset="0"/>
                      </a:endParaRPr>
                    </a:p>
                  </a:txBody>
                  <a:tcPr marL="8408" marR="8408" marT="8408" marB="0"/>
                </a:tc>
                <a:extLst>
                  <a:ext uri="{0D108BD9-81ED-4DB2-BD59-A6C34878D82A}">
                    <a16:rowId xmlns:a16="http://schemas.microsoft.com/office/drawing/2014/main" val="817738483"/>
                  </a:ext>
                </a:extLst>
              </a:tr>
              <a:tr h="286747">
                <a:tc>
                  <a:txBody>
                    <a:bodyPr/>
                    <a:lstStyle/>
                    <a:p>
                      <a:pPr algn="l" fontAlgn="t"/>
                      <a:r>
                        <a:rPr lang="it-IT" sz="1100" u="none" strike="noStrike" dirty="0">
                          <a:effectLst/>
                        </a:rPr>
                        <a:t>Defibrillatore </a:t>
                      </a:r>
                      <a:r>
                        <a:rPr lang="it-IT" sz="1100" u="none" strike="noStrike" dirty="0" err="1">
                          <a:effectLst/>
                        </a:rPr>
                        <a:t>impiantabile__EMBLEM</a:t>
                      </a:r>
                      <a:r>
                        <a:rPr lang="it-IT" sz="1100" u="none" strike="noStrike" dirty="0">
                          <a:effectLst/>
                        </a:rPr>
                        <a:t> MRI S-ICD_A219</a:t>
                      </a:r>
                      <a:endParaRPr lang="it-IT" sz="1100" b="0" i="0" u="none" strike="noStrike" dirty="0">
                        <a:effectLst/>
                        <a:latin typeface="Arial" panose="020B0604020202020204" pitchFamily="34" charset="0"/>
                      </a:endParaRPr>
                    </a:p>
                  </a:txBody>
                  <a:tcPr marL="8408" marR="8408" marT="8408" marB="0"/>
                </a:tc>
                <a:tc>
                  <a:txBody>
                    <a:bodyPr/>
                    <a:lstStyle/>
                    <a:p>
                      <a:pPr algn="l" fontAlgn="t"/>
                      <a:r>
                        <a:rPr lang="it-IT" sz="1100" u="none" strike="noStrike">
                          <a:effectLst/>
                        </a:rPr>
                        <a:t>PZ</a:t>
                      </a:r>
                      <a:endParaRPr lang="it-IT" sz="1100" b="0" i="0" u="none" strike="noStrike">
                        <a:effectLst/>
                        <a:latin typeface="Arial" panose="020B0604020202020204" pitchFamily="34" charset="0"/>
                      </a:endParaRPr>
                    </a:p>
                  </a:txBody>
                  <a:tcPr marL="8408" marR="8408" marT="8408" marB="0"/>
                </a:tc>
                <a:tc>
                  <a:txBody>
                    <a:bodyPr/>
                    <a:lstStyle/>
                    <a:p>
                      <a:pPr algn="r" fontAlgn="t"/>
                      <a:r>
                        <a:rPr lang="it-IT" sz="1100" u="none" strike="noStrike">
                          <a:effectLst/>
                        </a:rPr>
                        <a:t>5,00</a:t>
                      </a:r>
                      <a:endParaRPr lang="it-IT" sz="1100" b="0" i="0" u="none" strike="noStrike">
                        <a:effectLst/>
                        <a:latin typeface="Arial" panose="020B0604020202020204" pitchFamily="34" charset="0"/>
                      </a:endParaRPr>
                    </a:p>
                  </a:txBody>
                  <a:tcPr marL="8408" marR="8408" marT="8408" marB="0"/>
                </a:tc>
                <a:tc>
                  <a:txBody>
                    <a:bodyPr/>
                    <a:lstStyle/>
                    <a:p>
                      <a:pPr algn="r" fontAlgn="t"/>
                      <a:r>
                        <a:rPr lang="it-IT" sz="1100" u="none" strike="noStrike">
                          <a:effectLst/>
                        </a:rPr>
                        <a:t>81.640,00</a:t>
                      </a:r>
                      <a:endParaRPr lang="it-IT" sz="1100" b="0" i="0" u="none" strike="noStrike">
                        <a:effectLst/>
                        <a:latin typeface="Arial" panose="020B0604020202020204" pitchFamily="34" charset="0"/>
                      </a:endParaRPr>
                    </a:p>
                  </a:txBody>
                  <a:tcPr marL="8408" marR="8408" marT="8408" marB="0"/>
                </a:tc>
                <a:tc>
                  <a:txBody>
                    <a:bodyPr/>
                    <a:lstStyle/>
                    <a:p>
                      <a:pPr algn="r" fontAlgn="t"/>
                      <a:r>
                        <a:rPr lang="it-IT" sz="1100" u="none" strike="noStrike" dirty="0">
                          <a:effectLst/>
                        </a:rPr>
                        <a:t>16.328,00</a:t>
                      </a:r>
                      <a:endParaRPr lang="it-IT" sz="1100" b="0" i="0" u="none" strike="noStrike" dirty="0">
                        <a:effectLst/>
                        <a:latin typeface="Arial" panose="020B0604020202020204" pitchFamily="34" charset="0"/>
                      </a:endParaRPr>
                    </a:p>
                  </a:txBody>
                  <a:tcPr marL="8408" marR="8408" marT="8408" marB="0"/>
                </a:tc>
                <a:extLst>
                  <a:ext uri="{0D108BD9-81ED-4DB2-BD59-A6C34878D82A}">
                    <a16:rowId xmlns:a16="http://schemas.microsoft.com/office/drawing/2014/main" val="3466869982"/>
                  </a:ext>
                </a:extLst>
              </a:tr>
            </a:tbl>
          </a:graphicData>
        </a:graphic>
      </p:graphicFrame>
      <p:sp>
        <p:nvSpPr>
          <p:cNvPr id="6" name="Rettangolo 5"/>
          <p:cNvSpPr/>
          <p:nvPr/>
        </p:nvSpPr>
        <p:spPr>
          <a:xfrm>
            <a:off x="9112079" y="5053013"/>
            <a:ext cx="2540228" cy="276999"/>
          </a:xfrm>
          <a:prstGeom prst="rect">
            <a:avLst/>
          </a:prstGeom>
        </p:spPr>
        <p:txBody>
          <a:bodyPr wrap="square">
            <a:spAutoFit/>
          </a:bodyPr>
          <a:lstStyle/>
          <a:p>
            <a:r>
              <a:rPr lang="it-IT" sz="1200" b="1" dirty="0">
                <a:solidFill>
                  <a:srgbClr val="C00000"/>
                </a:solidFill>
                <a:latin typeface="Arial" panose="020B0604020202020204" pitchFamily="34" charset="0"/>
              </a:rPr>
              <a:t>Totale 327.392         p.m.  10.318 </a:t>
            </a:r>
            <a:endParaRPr lang="it-IT" sz="1200" b="1" dirty="0">
              <a:solidFill>
                <a:srgbClr val="C00000"/>
              </a:solidFill>
            </a:endParaRPr>
          </a:p>
        </p:txBody>
      </p:sp>
      <p:sp>
        <p:nvSpPr>
          <p:cNvPr id="7" name="CasellaDiTesto 6"/>
          <p:cNvSpPr txBox="1"/>
          <p:nvPr/>
        </p:nvSpPr>
        <p:spPr>
          <a:xfrm>
            <a:off x="7125050" y="5123446"/>
            <a:ext cx="1203125" cy="276999"/>
          </a:xfrm>
          <a:prstGeom prst="rect">
            <a:avLst/>
          </a:prstGeom>
          <a:noFill/>
        </p:spPr>
        <p:txBody>
          <a:bodyPr wrap="square" rtlCol="0">
            <a:spAutoFit/>
          </a:bodyPr>
          <a:lstStyle/>
          <a:p>
            <a:r>
              <a:rPr lang="it-IT" sz="1200" b="1" dirty="0">
                <a:solidFill>
                  <a:srgbClr val="C00000"/>
                </a:solidFill>
              </a:rPr>
              <a:t>Pezzi totali 32</a:t>
            </a:r>
          </a:p>
        </p:txBody>
      </p:sp>
      <p:sp>
        <p:nvSpPr>
          <p:cNvPr id="8" name="Rettangolo 7"/>
          <p:cNvSpPr/>
          <p:nvPr/>
        </p:nvSpPr>
        <p:spPr>
          <a:xfrm>
            <a:off x="6972669" y="6304910"/>
            <a:ext cx="5328703" cy="369332"/>
          </a:xfrm>
          <a:prstGeom prst="rect">
            <a:avLst/>
          </a:prstGeom>
        </p:spPr>
        <p:txBody>
          <a:bodyPr wrap="none">
            <a:spAutoFit/>
          </a:bodyPr>
          <a:lstStyle/>
          <a:p>
            <a:r>
              <a:rPr lang="it-IT" b="1" dirty="0">
                <a:latin typeface="Arial" panose="020B0604020202020204" pitchFamily="34" charset="0"/>
              </a:rPr>
              <a:t>Impianti totali n. 84 costi totali euro 756.873,80</a:t>
            </a:r>
            <a:r>
              <a:rPr lang="it-IT" b="1" dirty="0"/>
              <a:t> </a:t>
            </a:r>
          </a:p>
        </p:txBody>
      </p:sp>
      <p:sp>
        <p:nvSpPr>
          <p:cNvPr id="9" name="CasellaDiTesto 8"/>
          <p:cNvSpPr txBox="1"/>
          <p:nvPr/>
        </p:nvSpPr>
        <p:spPr>
          <a:xfrm>
            <a:off x="3218738" y="27486"/>
            <a:ext cx="5754524" cy="584775"/>
          </a:xfrm>
          <a:prstGeom prst="rect">
            <a:avLst/>
          </a:prstGeom>
          <a:noFill/>
        </p:spPr>
        <p:txBody>
          <a:bodyPr wrap="none" rtlCol="0">
            <a:spAutoFit/>
          </a:bodyPr>
          <a:lstStyle/>
          <a:p>
            <a:r>
              <a:rPr lang="it-IT" sz="3200" b="1" dirty="0">
                <a:solidFill>
                  <a:srgbClr val="C00000"/>
                </a:solidFill>
              </a:rPr>
              <a:t>Defibrillatori utilizzati anno 2020</a:t>
            </a:r>
          </a:p>
        </p:txBody>
      </p:sp>
      <p:sp>
        <p:nvSpPr>
          <p:cNvPr id="10" name="Rettangolo 9"/>
          <p:cNvSpPr/>
          <p:nvPr/>
        </p:nvSpPr>
        <p:spPr>
          <a:xfrm>
            <a:off x="1957990" y="5006846"/>
            <a:ext cx="4463145" cy="369332"/>
          </a:xfrm>
          <a:prstGeom prst="rect">
            <a:avLst/>
          </a:prstGeom>
        </p:spPr>
        <p:txBody>
          <a:bodyPr wrap="none">
            <a:spAutoFit/>
          </a:bodyPr>
          <a:lstStyle/>
          <a:p>
            <a:r>
              <a:rPr lang="it-IT" dirty="0"/>
              <a:t>Forchetta di spesa </a:t>
            </a:r>
            <a:r>
              <a:rPr lang="it-IT" b="1" dirty="0">
                <a:solidFill>
                  <a:schemeClr val="accent6">
                    <a:lumMod val="75000"/>
                  </a:schemeClr>
                </a:solidFill>
              </a:rPr>
              <a:t>da 279.552 </a:t>
            </a:r>
            <a:r>
              <a:rPr lang="it-IT" b="1" dirty="0">
                <a:solidFill>
                  <a:srgbClr val="C00000"/>
                </a:solidFill>
              </a:rPr>
              <a:t>a 399.360 </a:t>
            </a:r>
            <a:r>
              <a:rPr lang="it-IT" dirty="0"/>
              <a:t>euro</a:t>
            </a:r>
          </a:p>
        </p:txBody>
      </p:sp>
      <p:pic>
        <p:nvPicPr>
          <p:cNvPr id="11" name="Immagine 10">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69056" y="72544"/>
            <a:ext cx="1204856" cy="619640"/>
          </a:xfrm>
          <a:prstGeom prst="rect">
            <a:avLst/>
          </a:prstGeom>
        </p:spPr>
      </p:pic>
    </p:spTree>
    <p:extLst>
      <p:ext uri="{BB962C8B-B14F-4D97-AF65-F5344CB8AC3E}">
        <p14:creationId xmlns:p14="http://schemas.microsoft.com/office/powerpoint/2010/main" val="1873652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Grp="1"/>
          </p:cNvSpPr>
          <p:nvPr>
            <p:ph type="title"/>
          </p:nvPr>
        </p:nvSpPr>
        <p:spPr>
          <a:xfrm>
            <a:off x="3323125" y="0"/>
            <a:ext cx="5545749" cy="535531"/>
          </a:xfrm>
          <a:prstGeom prst="rect">
            <a:avLst/>
          </a:prstGeom>
          <a:noFill/>
        </p:spPr>
        <p:txBody>
          <a:bodyPr wrap="none" rtlCol="0">
            <a:spAutoFit/>
          </a:bodyPr>
          <a:lstStyle/>
          <a:p>
            <a:r>
              <a:rPr lang="it-IT" sz="3200" b="1" dirty="0">
                <a:solidFill>
                  <a:srgbClr val="C00000"/>
                </a:solidFill>
                <a:latin typeface="+mn-lt"/>
              </a:rPr>
              <a:t>Pace maker utilizzati anno 2020</a:t>
            </a:r>
          </a:p>
        </p:txBody>
      </p:sp>
      <p:graphicFrame>
        <p:nvGraphicFramePr>
          <p:cNvPr id="5" name="Tabella 4"/>
          <p:cNvGraphicFramePr>
            <a:graphicFrameLocks noGrp="1"/>
          </p:cNvGraphicFramePr>
          <p:nvPr>
            <p:extLst>
              <p:ext uri="{D42A27DB-BD31-4B8C-83A1-F6EECF244321}">
                <p14:modId xmlns:p14="http://schemas.microsoft.com/office/powerpoint/2010/main" val="1713051166"/>
              </p:ext>
            </p:extLst>
          </p:nvPr>
        </p:nvGraphicFramePr>
        <p:xfrm>
          <a:off x="360726" y="1090970"/>
          <a:ext cx="11148968" cy="2700983"/>
        </p:xfrm>
        <a:graphic>
          <a:graphicData uri="http://schemas.openxmlformats.org/drawingml/2006/table">
            <a:tbl>
              <a:tblPr>
                <a:tableStyleId>{5C22544A-7EE6-4342-B048-85BDC9FD1C3A}</a:tableStyleId>
              </a:tblPr>
              <a:tblGrid>
                <a:gridCol w="5854082">
                  <a:extLst>
                    <a:ext uri="{9D8B030D-6E8A-4147-A177-3AD203B41FA5}">
                      <a16:colId xmlns:a16="http://schemas.microsoft.com/office/drawing/2014/main" val="2917227560"/>
                    </a:ext>
                  </a:extLst>
                </a:gridCol>
                <a:gridCol w="838794">
                  <a:extLst>
                    <a:ext uri="{9D8B030D-6E8A-4147-A177-3AD203B41FA5}">
                      <a16:colId xmlns:a16="http://schemas.microsoft.com/office/drawing/2014/main" val="4078825972"/>
                    </a:ext>
                  </a:extLst>
                </a:gridCol>
                <a:gridCol w="1013542">
                  <a:extLst>
                    <a:ext uri="{9D8B030D-6E8A-4147-A177-3AD203B41FA5}">
                      <a16:colId xmlns:a16="http://schemas.microsoft.com/office/drawing/2014/main" val="3971135696"/>
                    </a:ext>
                  </a:extLst>
                </a:gridCol>
                <a:gridCol w="1345565">
                  <a:extLst>
                    <a:ext uri="{9D8B030D-6E8A-4147-A177-3AD203B41FA5}">
                      <a16:colId xmlns:a16="http://schemas.microsoft.com/office/drawing/2014/main" val="935784628"/>
                    </a:ext>
                  </a:extLst>
                </a:gridCol>
                <a:gridCol w="2096985">
                  <a:extLst>
                    <a:ext uri="{9D8B030D-6E8A-4147-A177-3AD203B41FA5}">
                      <a16:colId xmlns:a16="http://schemas.microsoft.com/office/drawing/2014/main" val="1698664162"/>
                    </a:ext>
                  </a:extLst>
                </a:gridCol>
              </a:tblGrid>
              <a:tr h="173400">
                <a:tc>
                  <a:txBody>
                    <a:bodyPr/>
                    <a:lstStyle/>
                    <a:p>
                      <a:pPr algn="l" fontAlgn="b"/>
                      <a:r>
                        <a:rPr lang="it-IT" sz="1200" b="1" u="none" strike="noStrike" dirty="0">
                          <a:effectLst/>
                        </a:rPr>
                        <a:t>Descrizione Prodotto Consumi 2020</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1205258719"/>
                  </a:ext>
                </a:extLst>
              </a:tr>
              <a:tr h="274376">
                <a:tc>
                  <a:txBody>
                    <a:bodyPr/>
                    <a:lstStyle/>
                    <a:p>
                      <a:pPr algn="l" fontAlgn="t"/>
                      <a:r>
                        <a:rPr lang="pt-BR" sz="1200" u="none" strike="noStrike" dirty="0">
                          <a:effectLst/>
                        </a:rPr>
                        <a:t>Pacemaker monocamerale con sensore SR__ASSURITY MRI_PM1272</a:t>
                      </a:r>
                      <a:endParaRPr lang="pt-BR"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dirty="0">
                          <a:effectLst/>
                        </a:rPr>
                        <a:t>PZ</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2,00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3.536,00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b="1" u="none" strike="noStrike" dirty="0">
                          <a:effectLst/>
                        </a:rPr>
                        <a:t>1.768,00</a:t>
                      </a:r>
                      <a:endParaRPr lang="it-IT" sz="1200" b="1" i="0" u="none" strike="noStrike" dirty="0">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2165488347"/>
                  </a:ext>
                </a:extLst>
              </a:tr>
              <a:tr h="261310">
                <a:tc>
                  <a:txBody>
                    <a:bodyPr/>
                    <a:lstStyle/>
                    <a:p>
                      <a:pPr algn="l" fontAlgn="t"/>
                      <a:r>
                        <a:rPr lang="pt-BR" sz="1200" u="none" strike="noStrike" dirty="0">
                          <a:effectLst/>
                        </a:rPr>
                        <a:t>Pacemaker monocamerale con sensore </a:t>
                      </a:r>
                      <a:r>
                        <a:rPr lang="it-IT" sz="1200" u="none" strike="noStrike" dirty="0">
                          <a:effectLst/>
                        </a:rPr>
                        <a:t>FUNZ. AVANZATE PROPONENT MRI SR MOD. L210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1,00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1.248,00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1.248,00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2679393248"/>
                  </a:ext>
                </a:extLst>
              </a:tr>
              <a:tr h="261310">
                <a:tc>
                  <a:txBody>
                    <a:bodyPr/>
                    <a:lstStyle/>
                    <a:p>
                      <a:pPr algn="l" fontAlgn="t"/>
                      <a:r>
                        <a:rPr lang="pt-BR" sz="1200" u="none" strike="noStrike" dirty="0">
                          <a:effectLst/>
                        </a:rPr>
                        <a:t>Pacemaker monocamerale con sensore </a:t>
                      </a:r>
                      <a:r>
                        <a:rPr lang="it-IT" sz="1200" u="none" strike="noStrike" dirty="0">
                          <a:effectLst/>
                        </a:rPr>
                        <a:t>SR__ENITRA 8 SR-T_407159</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2,00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2.392,00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1.196,00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569900607"/>
                  </a:ext>
                </a:extLst>
              </a:tr>
              <a:tr h="261310">
                <a:tc>
                  <a:txBody>
                    <a:bodyPr/>
                    <a:lstStyle/>
                    <a:p>
                      <a:pPr algn="l" fontAlgn="t"/>
                      <a:r>
                        <a:rPr lang="pt-BR" sz="1200" u="none" strike="noStrike" dirty="0">
                          <a:effectLst/>
                        </a:rPr>
                        <a:t>Pacemaker monocamerale con sensore SR_CLASSIC_TEO SR_TPM017C</a:t>
                      </a:r>
                      <a:endParaRPr lang="pt-BR"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2,00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2.267,20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1.133,60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1768979538"/>
                  </a:ext>
                </a:extLst>
              </a:tr>
              <a:tr h="241712">
                <a:tc>
                  <a:txBody>
                    <a:bodyPr/>
                    <a:lstStyle/>
                    <a:p>
                      <a:pPr algn="l" fontAlgn="t"/>
                      <a:r>
                        <a:rPr lang="pt-BR" sz="1200" u="none" strike="noStrike" dirty="0">
                          <a:effectLst/>
                        </a:rPr>
                        <a:t>Pacemaker monocamerale con sensore </a:t>
                      </a:r>
                      <a:r>
                        <a:rPr lang="it-IT" sz="1200" u="none" strike="noStrike" dirty="0">
                          <a:effectLst/>
                        </a:rPr>
                        <a:t>MONOCAT VDDR C/SENS__ADAPTA VDD_ADVDD01</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1,00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1.040,00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1.040,00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2828668838"/>
                  </a:ext>
                </a:extLst>
              </a:tr>
              <a:tr h="195983">
                <a:tc>
                  <a:txBody>
                    <a:bodyPr/>
                    <a:lstStyle/>
                    <a:p>
                      <a:pPr algn="l" fontAlgn="t"/>
                      <a:r>
                        <a:rPr lang="pt-BR" sz="1200" u="none" strike="noStrike" dirty="0">
                          <a:effectLst/>
                        </a:rPr>
                        <a:t>Pacemaker monocamerale con sensore SR__EVITY 8 SR-T_407158</a:t>
                      </a:r>
                      <a:endParaRPr lang="pt-BR"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3,00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3.120,00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1.040,00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1287847680"/>
                  </a:ext>
                </a:extLst>
              </a:tr>
              <a:tr h="391965">
                <a:tc>
                  <a:txBody>
                    <a:bodyPr/>
                    <a:lstStyle/>
                    <a:p>
                      <a:pPr algn="l" fontAlgn="t"/>
                      <a:r>
                        <a:rPr lang="pt-BR" sz="1200" u="none" strike="noStrike" dirty="0">
                          <a:effectLst/>
                        </a:rPr>
                        <a:t>Pacemaker monocamerale con sensore SR__ADVISA SR MRI SURESCAN_A3SR01</a:t>
                      </a:r>
                      <a:endParaRPr lang="pt-BR"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3,00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2.808,00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936,00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3172941820"/>
                  </a:ext>
                </a:extLst>
              </a:tr>
              <a:tr h="293974">
                <a:tc>
                  <a:txBody>
                    <a:bodyPr/>
                    <a:lstStyle/>
                    <a:p>
                      <a:pPr algn="l" fontAlgn="t"/>
                      <a:r>
                        <a:rPr lang="pt-BR" sz="1200" u="none" strike="noStrike" dirty="0">
                          <a:effectLst/>
                        </a:rPr>
                        <a:t>Pacemaker monocamerale con sensore </a:t>
                      </a:r>
                      <a:r>
                        <a:rPr lang="it-IT" sz="1200" u="none" strike="noStrike" dirty="0">
                          <a:effectLst/>
                        </a:rPr>
                        <a:t>SR__ENDURITY_PM1162</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dirty="0">
                          <a:effectLst/>
                        </a:rPr>
                        <a:t>PZ</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8,00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6.094,40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761,80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4166603836"/>
                  </a:ext>
                </a:extLst>
              </a:tr>
              <a:tr h="326638">
                <a:tc>
                  <a:txBody>
                    <a:bodyPr/>
                    <a:lstStyle/>
                    <a:p>
                      <a:pPr algn="l" fontAlgn="t"/>
                      <a:r>
                        <a:rPr lang="pt-BR" sz="1200" u="none" strike="noStrike" dirty="0">
                          <a:effectLst/>
                        </a:rPr>
                        <a:t>Pacemaker monocamerale con sensore SR__ESSENTIO SR_L100</a:t>
                      </a:r>
                      <a:endParaRPr lang="pt-BR"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1,00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624,00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b="1" u="none" strike="noStrike" dirty="0">
                          <a:effectLst/>
                        </a:rPr>
                        <a:t>624,00</a:t>
                      </a:r>
                      <a:endParaRPr lang="it-IT" sz="1200" b="1" i="0" u="none" strike="noStrike" dirty="0">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4078003848"/>
                  </a:ext>
                </a:extLst>
              </a:tr>
            </a:tbl>
          </a:graphicData>
        </a:graphic>
      </p:graphicFrame>
      <p:sp>
        <p:nvSpPr>
          <p:cNvPr id="6" name="CasellaDiTesto 5"/>
          <p:cNvSpPr txBox="1"/>
          <p:nvPr/>
        </p:nvSpPr>
        <p:spPr>
          <a:xfrm>
            <a:off x="6989427" y="3879723"/>
            <a:ext cx="1236681" cy="276999"/>
          </a:xfrm>
          <a:prstGeom prst="rect">
            <a:avLst/>
          </a:prstGeom>
          <a:noFill/>
        </p:spPr>
        <p:txBody>
          <a:bodyPr wrap="square" rtlCol="0">
            <a:spAutoFit/>
          </a:bodyPr>
          <a:lstStyle/>
          <a:p>
            <a:r>
              <a:rPr lang="it-IT" sz="1200" b="1" dirty="0">
                <a:solidFill>
                  <a:srgbClr val="C00000"/>
                </a:solidFill>
              </a:rPr>
              <a:t>Pezzi totali  23</a:t>
            </a:r>
          </a:p>
        </p:txBody>
      </p:sp>
      <p:sp>
        <p:nvSpPr>
          <p:cNvPr id="7" name="Rettangolo 6"/>
          <p:cNvSpPr/>
          <p:nvPr/>
        </p:nvSpPr>
        <p:spPr>
          <a:xfrm>
            <a:off x="8726185" y="3879723"/>
            <a:ext cx="2540228" cy="276999"/>
          </a:xfrm>
          <a:prstGeom prst="rect">
            <a:avLst/>
          </a:prstGeom>
        </p:spPr>
        <p:txBody>
          <a:bodyPr wrap="square">
            <a:spAutoFit/>
          </a:bodyPr>
          <a:lstStyle/>
          <a:p>
            <a:r>
              <a:rPr lang="it-IT" sz="1200" b="1" dirty="0">
                <a:solidFill>
                  <a:srgbClr val="C00000"/>
                </a:solidFill>
                <a:latin typeface="Arial" panose="020B0604020202020204" pitchFamily="34" charset="0"/>
              </a:rPr>
              <a:t>Totale 23.130        p.m.  1083 </a:t>
            </a:r>
            <a:endParaRPr lang="it-IT" sz="1200" b="1" dirty="0">
              <a:solidFill>
                <a:srgbClr val="C00000"/>
              </a:solidFill>
            </a:endParaRPr>
          </a:p>
        </p:txBody>
      </p:sp>
      <p:sp>
        <p:nvSpPr>
          <p:cNvPr id="8" name="Rettangolo 7"/>
          <p:cNvSpPr/>
          <p:nvPr/>
        </p:nvSpPr>
        <p:spPr>
          <a:xfrm>
            <a:off x="433329" y="3879723"/>
            <a:ext cx="3825471" cy="338554"/>
          </a:xfrm>
          <a:prstGeom prst="rect">
            <a:avLst/>
          </a:prstGeom>
        </p:spPr>
        <p:txBody>
          <a:bodyPr wrap="none">
            <a:spAutoFit/>
          </a:bodyPr>
          <a:lstStyle/>
          <a:p>
            <a:r>
              <a:rPr lang="it-IT" sz="1600" dirty="0"/>
              <a:t>Forchetta di spesa </a:t>
            </a:r>
            <a:r>
              <a:rPr lang="it-IT" sz="1600" b="1" dirty="0">
                <a:solidFill>
                  <a:schemeClr val="accent6">
                    <a:lumMod val="75000"/>
                  </a:schemeClr>
                </a:solidFill>
              </a:rPr>
              <a:t>da 14.352 </a:t>
            </a:r>
            <a:r>
              <a:rPr lang="it-IT" sz="1600" b="1" dirty="0">
                <a:solidFill>
                  <a:srgbClr val="C00000"/>
                </a:solidFill>
              </a:rPr>
              <a:t>a  40.664 </a:t>
            </a:r>
            <a:r>
              <a:rPr lang="it-IT" sz="1600" dirty="0"/>
              <a:t>euro</a:t>
            </a:r>
          </a:p>
        </p:txBody>
      </p:sp>
      <p:pic>
        <p:nvPicPr>
          <p:cNvPr id="9" name="Immagine 8">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1419336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057334919"/>
              </p:ext>
            </p:extLst>
          </p:nvPr>
        </p:nvGraphicFramePr>
        <p:xfrm>
          <a:off x="521514" y="652035"/>
          <a:ext cx="11148967" cy="3699452"/>
        </p:xfrm>
        <a:graphic>
          <a:graphicData uri="http://schemas.openxmlformats.org/drawingml/2006/table">
            <a:tbl>
              <a:tblPr>
                <a:tableStyleId>{5C22544A-7EE6-4342-B048-85BDC9FD1C3A}</a:tableStyleId>
              </a:tblPr>
              <a:tblGrid>
                <a:gridCol w="5854083">
                  <a:extLst>
                    <a:ext uri="{9D8B030D-6E8A-4147-A177-3AD203B41FA5}">
                      <a16:colId xmlns:a16="http://schemas.microsoft.com/office/drawing/2014/main" val="2738027752"/>
                    </a:ext>
                  </a:extLst>
                </a:gridCol>
                <a:gridCol w="838795">
                  <a:extLst>
                    <a:ext uri="{9D8B030D-6E8A-4147-A177-3AD203B41FA5}">
                      <a16:colId xmlns:a16="http://schemas.microsoft.com/office/drawing/2014/main" val="1782736182"/>
                    </a:ext>
                  </a:extLst>
                </a:gridCol>
                <a:gridCol w="1013541">
                  <a:extLst>
                    <a:ext uri="{9D8B030D-6E8A-4147-A177-3AD203B41FA5}">
                      <a16:colId xmlns:a16="http://schemas.microsoft.com/office/drawing/2014/main" val="3460472852"/>
                    </a:ext>
                  </a:extLst>
                </a:gridCol>
                <a:gridCol w="1345564">
                  <a:extLst>
                    <a:ext uri="{9D8B030D-6E8A-4147-A177-3AD203B41FA5}">
                      <a16:colId xmlns:a16="http://schemas.microsoft.com/office/drawing/2014/main" val="2897342772"/>
                    </a:ext>
                  </a:extLst>
                </a:gridCol>
                <a:gridCol w="2096984">
                  <a:extLst>
                    <a:ext uri="{9D8B030D-6E8A-4147-A177-3AD203B41FA5}">
                      <a16:colId xmlns:a16="http://schemas.microsoft.com/office/drawing/2014/main" val="1408212717"/>
                    </a:ext>
                  </a:extLst>
                </a:gridCol>
              </a:tblGrid>
              <a:tr h="262636">
                <a:tc>
                  <a:txBody>
                    <a:bodyPr/>
                    <a:lstStyle/>
                    <a:p>
                      <a:pPr algn="l" fontAlgn="b"/>
                      <a:r>
                        <a:rPr lang="it-IT" sz="1200" b="1" u="none" strike="noStrike" dirty="0">
                          <a:effectLst/>
                        </a:rPr>
                        <a:t>Descrizione Prodotto Consumi 2020</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1767842743"/>
                  </a:ext>
                </a:extLst>
              </a:tr>
              <a:tr h="210109">
                <a:tc>
                  <a:txBody>
                    <a:bodyPr/>
                    <a:lstStyle/>
                    <a:p>
                      <a:pPr algn="l" fontAlgn="t"/>
                      <a:r>
                        <a:rPr lang="pt-BR" sz="1200" u="none" strike="noStrike" dirty="0">
                          <a:effectLst/>
                        </a:rPr>
                        <a:t>Pacemaker bicamerale con sensore DR__ADVISA DR MRI_A3DR01</a:t>
                      </a:r>
                      <a:endParaRPr lang="pt-BR"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4,00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11.648,00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b="1" u="none" strike="noStrike" dirty="0">
                          <a:effectLst/>
                        </a:rPr>
                        <a:t>2.912,00</a:t>
                      </a:r>
                      <a:endParaRPr lang="it-IT" sz="1200" b="1" i="0" u="none" strike="noStrike" dirty="0">
                        <a:effectLst/>
                        <a:latin typeface="Arial" panose="020B0604020202020204" pitchFamily="34" charset="0"/>
                      </a:endParaRPr>
                    </a:p>
                  </a:txBody>
                  <a:tcPr marL="5651" marR="5651" marT="5651" marB="0"/>
                </a:tc>
                <a:extLst>
                  <a:ext uri="{0D108BD9-81ED-4DB2-BD59-A6C34878D82A}">
                    <a16:rowId xmlns:a16="http://schemas.microsoft.com/office/drawing/2014/main" val="1145978466"/>
                  </a:ext>
                </a:extLst>
              </a:tr>
              <a:tr h="210109">
                <a:tc>
                  <a:txBody>
                    <a:bodyPr/>
                    <a:lstStyle/>
                    <a:p>
                      <a:pPr algn="l" fontAlgn="t"/>
                      <a:r>
                        <a:rPr lang="pt-BR" sz="1200" u="none" strike="noStrike" dirty="0">
                          <a:effectLst/>
                        </a:rPr>
                        <a:t>Pacemaker bicamerale con sensore </a:t>
                      </a:r>
                      <a:r>
                        <a:rPr lang="it-IT" sz="1200" u="none" strike="noStrike" dirty="0">
                          <a:effectLst/>
                        </a:rPr>
                        <a:t>DR__ASTRA XT DR MRI SURESCAN _X2DR01</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2.912,00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2.912,00</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2000027335"/>
                  </a:ext>
                </a:extLst>
              </a:tr>
              <a:tr h="260651">
                <a:tc>
                  <a:txBody>
                    <a:bodyPr/>
                    <a:lstStyle/>
                    <a:p>
                      <a:pPr algn="l" fontAlgn="t"/>
                      <a:r>
                        <a:rPr lang="pt-BR" sz="1200" u="none" strike="noStrike" dirty="0">
                          <a:effectLst/>
                        </a:rPr>
                        <a:t>Pacemaker bicamerale con sensore </a:t>
                      </a:r>
                      <a:r>
                        <a:rPr lang="it-IT" sz="1200" u="none" strike="noStrike" dirty="0">
                          <a:effectLst/>
                        </a:rPr>
                        <a:t>DR__ACCOLADE MRI DR_L311</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2.600,00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2.600,00</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564085761"/>
                  </a:ext>
                </a:extLst>
              </a:tr>
              <a:tr h="210109">
                <a:tc>
                  <a:txBody>
                    <a:bodyPr/>
                    <a:lstStyle/>
                    <a:p>
                      <a:pPr algn="l" fontAlgn="t"/>
                      <a:r>
                        <a:rPr lang="pt-BR" sz="1200" u="none" strike="noStrike" dirty="0">
                          <a:effectLst/>
                        </a:rPr>
                        <a:t>Pacemaker bicamerale con sensore </a:t>
                      </a:r>
                      <a:r>
                        <a:rPr lang="it-IT" sz="1200" u="none" strike="noStrike" dirty="0">
                          <a:effectLst/>
                        </a:rPr>
                        <a:t>ASSURITY PM DR MRI BICAM RF **PM2272</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15,00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36.550,80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2.436,72</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2736345575"/>
                  </a:ext>
                </a:extLst>
              </a:tr>
              <a:tr h="210109">
                <a:tc>
                  <a:txBody>
                    <a:bodyPr/>
                    <a:lstStyle/>
                    <a:p>
                      <a:pPr algn="l" fontAlgn="t"/>
                      <a:r>
                        <a:rPr lang="pt-BR" sz="1200" u="none" strike="noStrike" dirty="0">
                          <a:effectLst/>
                        </a:rPr>
                        <a:t>Pacemaker bicamerale con sensore </a:t>
                      </a:r>
                      <a:r>
                        <a:rPr lang="it-IT" sz="1200" u="none" strike="noStrike" dirty="0">
                          <a:effectLst/>
                        </a:rPr>
                        <a:t>DR__ENSURA MRI_EN1DR01</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11,00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23.452,00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2.132,00</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1610004725"/>
                  </a:ext>
                </a:extLst>
              </a:tr>
              <a:tr h="210109">
                <a:tc>
                  <a:txBody>
                    <a:bodyPr/>
                    <a:lstStyle/>
                    <a:p>
                      <a:pPr algn="l" fontAlgn="t"/>
                      <a:r>
                        <a:rPr lang="pt-BR" sz="1200" u="none" strike="noStrike" dirty="0">
                          <a:effectLst/>
                        </a:rPr>
                        <a:t>Pacemaker bicamerale con sensore </a:t>
                      </a:r>
                      <a:r>
                        <a:rPr lang="it-IT" sz="1200" u="none" strike="noStrike" dirty="0">
                          <a:effectLst/>
                        </a:rPr>
                        <a:t>DR__ACCOLADE MRI DR EL_L331</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5.200,00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2.600,00</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1376070420"/>
                  </a:ext>
                </a:extLst>
              </a:tr>
              <a:tr h="210109">
                <a:tc>
                  <a:txBody>
                    <a:bodyPr/>
                    <a:lstStyle/>
                    <a:p>
                      <a:pPr algn="l" fontAlgn="t"/>
                      <a:r>
                        <a:rPr lang="pt-BR" sz="1200" u="none" strike="noStrike" dirty="0">
                          <a:effectLst/>
                        </a:rPr>
                        <a:t>Pacemaker bicamerale con sensore </a:t>
                      </a:r>
                      <a:r>
                        <a:rPr lang="it-IT" sz="1200" u="none" strike="noStrike" dirty="0">
                          <a:effectLst/>
                        </a:rPr>
                        <a:t>PROPONENT PM DR MRI BICAM **L211** </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19,00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37.544,00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1.976,00</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2129525415"/>
                  </a:ext>
                </a:extLst>
              </a:tr>
              <a:tr h="210109">
                <a:tc>
                  <a:txBody>
                    <a:bodyPr/>
                    <a:lstStyle/>
                    <a:p>
                      <a:pPr algn="l" fontAlgn="t"/>
                      <a:r>
                        <a:rPr lang="pt-BR" sz="1200" u="none" strike="noStrike" dirty="0">
                          <a:effectLst/>
                        </a:rPr>
                        <a:t>Pacemaker bicamerale con sensore </a:t>
                      </a:r>
                      <a:r>
                        <a:rPr lang="it-IT" sz="1200" u="none" strike="noStrike" dirty="0">
                          <a:effectLst/>
                        </a:rPr>
                        <a:t>DR__ENDURITY MRI_PM2172</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11,00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21.736,00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1.976,00</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1647122651"/>
                  </a:ext>
                </a:extLst>
              </a:tr>
              <a:tr h="228792">
                <a:tc>
                  <a:txBody>
                    <a:bodyPr/>
                    <a:lstStyle/>
                    <a:p>
                      <a:pPr algn="l" fontAlgn="t"/>
                      <a:r>
                        <a:rPr lang="pt-BR" sz="1200" u="none" strike="noStrike" dirty="0">
                          <a:effectLst/>
                        </a:rPr>
                        <a:t>Pacemaker bicamerale con sensore </a:t>
                      </a:r>
                      <a:r>
                        <a:rPr lang="it-IT" sz="1200" u="none" strike="noStrike" dirty="0">
                          <a:effectLst/>
                        </a:rPr>
                        <a:t>ENITRA 8 PM DR-T CRT BICAM **407147**</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16,00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31.616,00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1.976,00</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894772264"/>
                  </a:ext>
                </a:extLst>
              </a:tr>
              <a:tr h="210109">
                <a:tc>
                  <a:txBody>
                    <a:bodyPr/>
                    <a:lstStyle/>
                    <a:p>
                      <a:pPr algn="l" fontAlgn="t"/>
                      <a:r>
                        <a:rPr lang="pt-BR" sz="1200" u="none" strike="noStrike" dirty="0">
                          <a:effectLst/>
                        </a:rPr>
                        <a:t>Pacemaker bicamerale con sensore </a:t>
                      </a:r>
                      <a:r>
                        <a:rPr lang="it-IT" sz="1200" u="none" strike="noStrike" dirty="0">
                          <a:effectLst/>
                        </a:rPr>
                        <a:t>TEO PM DR BICAM DDDR MRI **TPM016C**</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23,00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40.144,00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1.745,39</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1873031754"/>
                  </a:ext>
                </a:extLst>
              </a:tr>
              <a:tr h="210109">
                <a:tc>
                  <a:txBody>
                    <a:bodyPr/>
                    <a:lstStyle/>
                    <a:p>
                      <a:pPr algn="l" fontAlgn="t"/>
                      <a:r>
                        <a:rPr lang="pt-BR" sz="1200" u="none" strike="noStrike" dirty="0">
                          <a:effectLst/>
                        </a:rPr>
                        <a:t>Pacemaker bicamerale con sensore </a:t>
                      </a:r>
                      <a:r>
                        <a:rPr lang="it-IT" sz="1200" u="none" strike="noStrike" dirty="0">
                          <a:effectLst/>
                        </a:rPr>
                        <a:t>AZURE S PM DR MRI SURESCAN **W3DR01**</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11,00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19.188,00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1.744,36</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3484249118"/>
                  </a:ext>
                </a:extLst>
              </a:tr>
              <a:tr h="210109">
                <a:tc>
                  <a:txBody>
                    <a:bodyPr/>
                    <a:lstStyle/>
                    <a:p>
                      <a:pPr algn="l" fontAlgn="t"/>
                      <a:r>
                        <a:rPr lang="pt-BR" sz="1200" u="none" strike="noStrike" dirty="0">
                          <a:effectLst/>
                        </a:rPr>
                        <a:t>Pacemaker bicamerale con sensore </a:t>
                      </a:r>
                      <a:r>
                        <a:rPr lang="it-IT" sz="1200" u="none" strike="noStrike" dirty="0">
                          <a:effectLst/>
                        </a:rPr>
                        <a:t>EVITY 8 PM DR-T PROMRI BICAM **407146**</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36,00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59.904,00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1.664,00</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1265883802"/>
                  </a:ext>
                </a:extLst>
              </a:tr>
              <a:tr h="222226">
                <a:tc>
                  <a:txBody>
                    <a:bodyPr/>
                    <a:lstStyle/>
                    <a:p>
                      <a:pPr algn="l" fontAlgn="t"/>
                      <a:r>
                        <a:rPr lang="pt-BR" sz="1200" u="none" strike="noStrike" dirty="0">
                          <a:effectLst/>
                        </a:rPr>
                        <a:t>Pacemaker bicamerale con sensore </a:t>
                      </a:r>
                      <a:r>
                        <a:rPr lang="it-IT" sz="1200" u="none" strike="noStrike" dirty="0">
                          <a:effectLst/>
                        </a:rPr>
                        <a:t>ATTESTA DR MRI SURESCAN PM **ATDR01</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5,00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7.529,60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1.505,92</a:t>
                      </a:r>
                      <a:endParaRPr lang="it-IT" sz="1200" b="0" i="0" u="none" strike="noStrike">
                        <a:effectLst/>
                        <a:latin typeface="Arial" panose="020B0604020202020204" pitchFamily="34" charset="0"/>
                      </a:endParaRPr>
                    </a:p>
                  </a:txBody>
                  <a:tcPr marL="5651" marR="5651" marT="5651" marB="0"/>
                </a:tc>
                <a:extLst>
                  <a:ext uri="{0D108BD9-81ED-4DB2-BD59-A6C34878D82A}">
                    <a16:rowId xmlns:a16="http://schemas.microsoft.com/office/drawing/2014/main" val="4030673263"/>
                  </a:ext>
                </a:extLst>
              </a:tr>
              <a:tr h="225417">
                <a:tc>
                  <a:txBody>
                    <a:bodyPr/>
                    <a:lstStyle/>
                    <a:p>
                      <a:pPr algn="l" fontAlgn="t"/>
                      <a:r>
                        <a:rPr lang="pt-BR" sz="1200" u="none" strike="noStrike" dirty="0">
                          <a:effectLst/>
                        </a:rPr>
                        <a:t>Pacemaker bicamerale con sensore </a:t>
                      </a:r>
                      <a:r>
                        <a:rPr lang="it-IT" sz="1200" u="none" strike="noStrike" dirty="0">
                          <a:effectLst/>
                        </a:rPr>
                        <a:t>GEA PM VDDR BICAM IS **PMGEAVDR**</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dirty="0">
                          <a:effectLst/>
                        </a:rPr>
                        <a:t>PZ</a:t>
                      </a:r>
                      <a:endParaRPr lang="it-IT" sz="1200" b="0" i="0" u="none" strike="noStrike" dirty="0">
                        <a:effectLst/>
                        <a:latin typeface="Arial" panose="020B0604020202020204" pitchFamily="34" charset="0"/>
                      </a:endParaRPr>
                    </a:p>
                  </a:txBody>
                  <a:tcPr marL="5651" marR="5651" marT="5651" marB="0"/>
                </a:tc>
                <a:tc>
                  <a:txBody>
                    <a:bodyPr/>
                    <a:lstStyle/>
                    <a:p>
                      <a:pPr algn="r" fontAlgn="t"/>
                      <a:r>
                        <a:rPr lang="it-IT" sz="1200" u="none" strike="noStrike" dirty="0">
                          <a:effectLst/>
                        </a:rPr>
                        <a:t>3,00</a:t>
                      </a:r>
                      <a:endParaRPr lang="it-IT" sz="1200" b="0" i="0" u="none" strike="noStrike" dirty="0">
                        <a:effectLst/>
                        <a:latin typeface="Arial" panose="020B0604020202020204" pitchFamily="34" charset="0"/>
                      </a:endParaRPr>
                    </a:p>
                  </a:txBody>
                  <a:tcPr marL="5651" marR="5651" marT="5651" marB="0"/>
                </a:tc>
                <a:tc>
                  <a:txBody>
                    <a:bodyPr/>
                    <a:lstStyle/>
                    <a:p>
                      <a:pPr algn="r" fontAlgn="t"/>
                      <a:r>
                        <a:rPr lang="it-IT" sz="1200" u="none" strike="noStrike" dirty="0">
                          <a:effectLst/>
                        </a:rPr>
                        <a:t>4.446,00</a:t>
                      </a:r>
                      <a:endParaRPr lang="it-IT" sz="1200" b="0" i="0" u="none" strike="noStrike" dirty="0">
                        <a:effectLst/>
                        <a:latin typeface="Arial" panose="020B0604020202020204" pitchFamily="34" charset="0"/>
                      </a:endParaRPr>
                    </a:p>
                  </a:txBody>
                  <a:tcPr marL="5651" marR="5651" marT="5651" marB="0"/>
                </a:tc>
                <a:tc>
                  <a:txBody>
                    <a:bodyPr/>
                    <a:lstStyle/>
                    <a:p>
                      <a:pPr algn="r" fontAlgn="t"/>
                      <a:r>
                        <a:rPr lang="it-IT" sz="1200" u="none" strike="noStrike" dirty="0">
                          <a:effectLst/>
                        </a:rPr>
                        <a:t>1.482,00</a:t>
                      </a:r>
                      <a:endParaRPr lang="it-IT" sz="1200" b="0" i="0" u="none" strike="noStrike" dirty="0">
                        <a:effectLst/>
                        <a:latin typeface="Arial" panose="020B0604020202020204" pitchFamily="34" charset="0"/>
                      </a:endParaRPr>
                    </a:p>
                  </a:txBody>
                  <a:tcPr marL="5651" marR="5651" marT="5651" marB="0"/>
                </a:tc>
                <a:extLst>
                  <a:ext uri="{0D108BD9-81ED-4DB2-BD59-A6C34878D82A}">
                    <a16:rowId xmlns:a16="http://schemas.microsoft.com/office/drawing/2014/main" val="658005243"/>
                  </a:ext>
                </a:extLst>
              </a:tr>
              <a:tr h="187983">
                <a:tc>
                  <a:txBody>
                    <a:bodyPr/>
                    <a:lstStyle/>
                    <a:p>
                      <a:pPr algn="l" fontAlgn="t"/>
                      <a:r>
                        <a:rPr lang="pt-BR" sz="1200" u="none" strike="noStrike" dirty="0">
                          <a:effectLst/>
                        </a:rPr>
                        <a:t>Pacemaker bicamerale con sensore </a:t>
                      </a:r>
                      <a:r>
                        <a:rPr lang="it-IT" sz="1200" u="none" strike="noStrike" dirty="0">
                          <a:effectLst/>
                        </a:rPr>
                        <a:t>SPHERA PM DR MRI SURESCAN 9YR **SPDR01**</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dirty="0">
                          <a:effectLst/>
                        </a:rPr>
                        <a:t>PZ</a:t>
                      </a:r>
                      <a:endParaRPr lang="it-IT" sz="1200" b="0" i="0" u="none" strike="noStrike" dirty="0">
                        <a:effectLst/>
                        <a:latin typeface="Arial" panose="020B0604020202020204" pitchFamily="34" charset="0"/>
                      </a:endParaRPr>
                    </a:p>
                  </a:txBody>
                  <a:tcPr marL="5651" marR="5651" marT="5651" marB="0"/>
                </a:tc>
                <a:tc>
                  <a:txBody>
                    <a:bodyPr/>
                    <a:lstStyle/>
                    <a:p>
                      <a:pPr algn="r" fontAlgn="t"/>
                      <a:r>
                        <a:rPr lang="it-IT" sz="1200" u="none" strike="noStrike">
                          <a:effectLst/>
                        </a:rPr>
                        <a:t>2,00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2.704,00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dirty="0">
                          <a:effectLst/>
                        </a:rPr>
                        <a:t>1.352,00</a:t>
                      </a:r>
                      <a:endParaRPr lang="it-IT" sz="1200" b="0" i="0" u="none" strike="noStrike" dirty="0">
                        <a:effectLst/>
                        <a:latin typeface="Arial" panose="020B0604020202020204" pitchFamily="34" charset="0"/>
                      </a:endParaRPr>
                    </a:p>
                  </a:txBody>
                  <a:tcPr marL="5651" marR="5651" marT="5651" marB="0"/>
                </a:tc>
                <a:extLst>
                  <a:ext uri="{0D108BD9-81ED-4DB2-BD59-A6C34878D82A}">
                    <a16:rowId xmlns:a16="http://schemas.microsoft.com/office/drawing/2014/main" val="2761814855"/>
                  </a:ext>
                </a:extLst>
              </a:tr>
              <a:tr h="210109">
                <a:tc>
                  <a:txBody>
                    <a:bodyPr/>
                    <a:lstStyle/>
                    <a:p>
                      <a:pPr algn="l" fontAlgn="t"/>
                      <a:r>
                        <a:rPr lang="pt-BR" sz="1200" u="none" strike="noStrike" dirty="0">
                          <a:effectLst/>
                        </a:rPr>
                        <a:t>Pacemaker bicamerale con sensore </a:t>
                      </a:r>
                      <a:r>
                        <a:rPr lang="it-IT" sz="1200" u="none" strike="noStrike" dirty="0">
                          <a:effectLst/>
                        </a:rPr>
                        <a:t>DR__ESSENTIO DR_L101</a:t>
                      </a:r>
                      <a:endParaRPr lang="it-IT" sz="1200" b="0" i="0" u="none" strike="noStrike" dirty="0">
                        <a:effectLst/>
                        <a:latin typeface="Arial" panose="020B0604020202020204" pitchFamily="34" charset="0"/>
                      </a:endParaRPr>
                    </a:p>
                  </a:txBody>
                  <a:tcPr marL="5651" marR="5651" marT="5651"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u="none" strike="noStrike">
                          <a:effectLst/>
                        </a:rPr>
                        <a:t>2.288,00</a:t>
                      </a:r>
                      <a:endParaRPr lang="it-IT" sz="1200" b="0" i="0" u="none" strike="noStrike">
                        <a:effectLst/>
                        <a:latin typeface="Arial" panose="020B0604020202020204" pitchFamily="34" charset="0"/>
                      </a:endParaRPr>
                    </a:p>
                  </a:txBody>
                  <a:tcPr marL="5651" marR="5651" marT="5651" marB="0"/>
                </a:tc>
                <a:tc>
                  <a:txBody>
                    <a:bodyPr/>
                    <a:lstStyle/>
                    <a:p>
                      <a:pPr algn="r" fontAlgn="t"/>
                      <a:r>
                        <a:rPr lang="it-IT" sz="1200" b="1" u="none" strike="noStrike" dirty="0">
                          <a:effectLst/>
                        </a:rPr>
                        <a:t>1.144,00</a:t>
                      </a:r>
                      <a:endParaRPr lang="it-IT" sz="1200" b="1" i="0" u="none" strike="noStrike" dirty="0">
                        <a:effectLst/>
                        <a:latin typeface="Arial" panose="020B0604020202020204" pitchFamily="34" charset="0"/>
                      </a:endParaRPr>
                    </a:p>
                  </a:txBody>
                  <a:tcPr marL="5651" marR="5651" marT="5651" marB="0"/>
                </a:tc>
                <a:extLst>
                  <a:ext uri="{0D108BD9-81ED-4DB2-BD59-A6C34878D82A}">
                    <a16:rowId xmlns:a16="http://schemas.microsoft.com/office/drawing/2014/main" val="3364040197"/>
                  </a:ext>
                </a:extLst>
              </a:tr>
            </a:tbl>
          </a:graphicData>
        </a:graphic>
      </p:graphicFrame>
      <p:graphicFrame>
        <p:nvGraphicFramePr>
          <p:cNvPr id="5" name="Segnaposto contenuto 3"/>
          <p:cNvGraphicFramePr>
            <a:graphicFrameLocks/>
          </p:cNvGraphicFramePr>
          <p:nvPr>
            <p:extLst>
              <p:ext uri="{D42A27DB-BD31-4B8C-83A1-F6EECF244321}">
                <p14:modId xmlns:p14="http://schemas.microsoft.com/office/powerpoint/2010/main" val="1781912054"/>
              </p:ext>
            </p:extLst>
          </p:nvPr>
        </p:nvGraphicFramePr>
        <p:xfrm>
          <a:off x="452305" y="4910499"/>
          <a:ext cx="11287384" cy="1243624"/>
        </p:xfrm>
        <a:graphic>
          <a:graphicData uri="http://schemas.openxmlformats.org/drawingml/2006/table">
            <a:tbl>
              <a:tblPr>
                <a:tableStyleId>{5C22544A-7EE6-4342-B048-85BDC9FD1C3A}</a:tableStyleId>
              </a:tblPr>
              <a:tblGrid>
                <a:gridCol w="5926761">
                  <a:extLst>
                    <a:ext uri="{9D8B030D-6E8A-4147-A177-3AD203B41FA5}">
                      <a16:colId xmlns:a16="http://schemas.microsoft.com/office/drawing/2014/main" val="2648615319"/>
                    </a:ext>
                  </a:extLst>
                </a:gridCol>
                <a:gridCol w="849208">
                  <a:extLst>
                    <a:ext uri="{9D8B030D-6E8A-4147-A177-3AD203B41FA5}">
                      <a16:colId xmlns:a16="http://schemas.microsoft.com/office/drawing/2014/main" val="4185503759"/>
                    </a:ext>
                  </a:extLst>
                </a:gridCol>
                <a:gridCol w="1026125">
                  <a:extLst>
                    <a:ext uri="{9D8B030D-6E8A-4147-A177-3AD203B41FA5}">
                      <a16:colId xmlns:a16="http://schemas.microsoft.com/office/drawing/2014/main" val="2239320510"/>
                    </a:ext>
                  </a:extLst>
                </a:gridCol>
                <a:gridCol w="1362271">
                  <a:extLst>
                    <a:ext uri="{9D8B030D-6E8A-4147-A177-3AD203B41FA5}">
                      <a16:colId xmlns:a16="http://schemas.microsoft.com/office/drawing/2014/main" val="1555890053"/>
                    </a:ext>
                  </a:extLst>
                </a:gridCol>
                <a:gridCol w="2123019">
                  <a:extLst>
                    <a:ext uri="{9D8B030D-6E8A-4147-A177-3AD203B41FA5}">
                      <a16:colId xmlns:a16="http://schemas.microsoft.com/office/drawing/2014/main" val="944767591"/>
                    </a:ext>
                  </a:extLst>
                </a:gridCol>
              </a:tblGrid>
              <a:tr h="296868">
                <a:tc>
                  <a:txBody>
                    <a:bodyPr/>
                    <a:lstStyle/>
                    <a:p>
                      <a:pPr algn="l" fontAlgn="b"/>
                      <a:r>
                        <a:rPr lang="it-IT" sz="1200" b="1" u="none" strike="noStrike" dirty="0">
                          <a:effectLst/>
                        </a:rPr>
                        <a:t>Descrizione Prodotto Consumi 2020</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3525874412"/>
                  </a:ext>
                </a:extLst>
              </a:tr>
              <a:tr h="296868">
                <a:tc>
                  <a:txBody>
                    <a:bodyPr/>
                    <a:lstStyle/>
                    <a:p>
                      <a:pPr algn="l" fontAlgn="t"/>
                      <a:r>
                        <a:rPr lang="pt-BR" sz="1200" u="none" strike="noStrike" dirty="0">
                          <a:effectLst/>
                        </a:rPr>
                        <a:t>Pace maker tricamerale TR__VALITUDE CRT-P_U125</a:t>
                      </a:r>
                      <a:endParaRPr lang="pt-BR"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a:effectLst/>
                        </a:rPr>
                        <a:t>1,00</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a:effectLst/>
                        </a:rPr>
                        <a:t>2.080,00</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b="1" u="none" strike="noStrike" dirty="0">
                          <a:effectLst/>
                        </a:rPr>
                        <a:t>2.080,00</a:t>
                      </a:r>
                      <a:endParaRPr lang="it-IT" sz="1200" b="1" i="0" u="none" strike="noStrike" dirty="0">
                        <a:effectLst/>
                        <a:latin typeface="Arial" panose="020B0604020202020204" pitchFamily="34" charset="0"/>
                      </a:endParaRPr>
                    </a:p>
                  </a:txBody>
                  <a:tcPr marL="9525" marR="9525" marT="9525" marB="0">
                    <a:solidFill>
                      <a:schemeClr val="accent2">
                        <a:lumMod val="40000"/>
                        <a:lumOff val="60000"/>
                      </a:schemeClr>
                    </a:solidFill>
                  </a:tcPr>
                </a:tc>
                <a:extLst>
                  <a:ext uri="{0D108BD9-81ED-4DB2-BD59-A6C34878D82A}">
                    <a16:rowId xmlns:a16="http://schemas.microsoft.com/office/drawing/2014/main" val="808310265"/>
                  </a:ext>
                </a:extLst>
              </a:tr>
              <a:tr h="274603">
                <a:tc>
                  <a:txBody>
                    <a:bodyPr/>
                    <a:lstStyle/>
                    <a:p>
                      <a:pPr algn="l" fontAlgn="t"/>
                      <a:r>
                        <a:rPr lang="pt-BR" sz="1200" u="none" strike="noStrike" dirty="0">
                          <a:effectLst/>
                        </a:rPr>
                        <a:t>Pace maker tricamerale </a:t>
                      </a:r>
                      <a:r>
                        <a:rPr lang="it-IT" sz="1200" u="none" strike="noStrike" dirty="0">
                          <a:effectLst/>
                        </a:rPr>
                        <a:t>TR__SERENA CRT-P MRI SURESCAN _W1TR05</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l" fontAlgn="t"/>
                      <a:r>
                        <a:rPr lang="it-IT" sz="1200" u="none" strike="noStrike" dirty="0">
                          <a:effectLst/>
                        </a:rPr>
                        <a:t>PZ</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dirty="0">
                          <a:effectLst/>
                        </a:rPr>
                        <a:t>1,00</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a:effectLst/>
                        </a:rPr>
                        <a:t>2.600,00</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dirty="0">
                          <a:effectLst/>
                        </a:rPr>
                        <a:t>2.600,00</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extLst>
                  <a:ext uri="{0D108BD9-81ED-4DB2-BD59-A6C34878D82A}">
                    <a16:rowId xmlns:a16="http://schemas.microsoft.com/office/drawing/2014/main" val="3706171507"/>
                  </a:ext>
                </a:extLst>
              </a:tr>
              <a:tr h="296868">
                <a:tc>
                  <a:txBody>
                    <a:bodyPr/>
                    <a:lstStyle/>
                    <a:p>
                      <a:pPr algn="l" fontAlgn="t"/>
                      <a:r>
                        <a:rPr lang="pt-BR" sz="1200" u="none" strike="noStrike" dirty="0">
                          <a:effectLst/>
                        </a:rPr>
                        <a:t>Pace maker tricamerale  </a:t>
                      </a:r>
                      <a:r>
                        <a:rPr lang="it-IT" sz="1200" u="none" strike="noStrike" dirty="0">
                          <a:effectLst/>
                        </a:rPr>
                        <a:t>SERENA CRT-P QUAD PM MRI SURES **W4TR05** PER RESINCRONIZZAZIONE CARDIACA (TR)</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dirty="0">
                          <a:effectLst/>
                        </a:rPr>
                        <a:t>1,00</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dirty="0">
                          <a:effectLst/>
                        </a:rPr>
                        <a:t>2.600,00</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b="1" u="none" strike="noStrike" dirty="0">
                          <a:effectLst/>
                        </a:rPr>
                        <a:t>2.600,00</a:t>
                      </a:r>
                      <a:endParaRPr lang="it-IT" sz="1200" b="1" i="0" u="none" strike="noStrike" dirty="0">
                        <a:effectLst/>
                        <a:latin typeface="Arial" panose="020B0604020202020204" pitchFamily="34" charset="0"/>
                      </a:endParaRPr>
                    </a:p>
                  </a:txBody>
                  <a:tcPr marL="9525" marR="9525" marT="9525" marB="0">
                    <a:solidFill>
                      <a:schemeClr val="accent2">
                        <a:lumMod val="40000"/>
                        <a:lumOff val="60000"/>
                      </a:schemeClr>
                    </a:solidFill>
                  </a:tcPr>
                </a:tc>
                <a:extLst>
                  <a:ext uri="{0D108BD9-81ED-4DB2-BD59-A6C34878D82A}">
                    <a16:rowId xmlns:a16="http://schemas.microsoft.com/office/drawing/2014/main" val="681978683"/>
                  </a:ext>
                </a:extLst>
              </a:tr>
            </a:tbl>
          </a:graphicData>
        </a:graphic>
      </p:graphicFrame>
      <p:sp>
        <p:nvSpPr>
          <p:cNvPr id="7" name="Titolo 3"/>
          <p:cNvSpPr txBox="1">
            <a:spLocks/>
          </p:cNvSpPr>
          <p:nvPr/>
        </p:nvSpPr>
        <p:spPr>
          <a:xfrm>
            <a:off x="2985782" y="63855"/>
            <a:ext cx="5545749" cy="535531"/>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a:solidFill>
                  <a:srgbClr val="C00000"/>
                </a:solidFill>
                <a:latin typeface="+mn-lt"/>
              </a:rPr>
              <a:t>Pace maker utilizzati anno 2020</a:t>
            </a:r>
            <a:endParaRPr lang="it-IT" sz="3200" b="1" dirty="0">
              <a:solidFill>
                <a:srgbClr val="C00000"/>
              </a:solidFill>
              <a:latin typeface="+mn-lt"/>
            </a:endParaRPr>
          </a:p>
        </p:txBody>
      </p:sp>
      <p:sp>
        <p:nvSpPr>
          <p:cNvPr id="8" name="Rettangolo 7"/>
          <p:cNvSpPr/>
          <p:nvPr/>
        </p:nvSpPr>
        <p:spPr>
          <a:xfrm>
            <a:off x="9651772" y="6139528"/>
            <a:ext cx="2540228" cy="276999"/>
          </a:xfrm>
          <a:prstGeom prst="rect">
            <a:avLst/>
          </a:prstGeom>
        </p:spPr>
        <p:txBody>
          <a:bodyPr wrap="square">
            <a:spAutoFit/>
          </a:bodyPr>
          <a:lstStyle/>
          <a:p>
            <a:r>
              <a:rPr lang="it-IT" sz="1200" b="1" dirty="0">
                <a:solidFill>
                  <a:srgbClr val="C00000"/>
                </a:solidFill>
                <a:latin typeface="Arial" panose="020B0604020202020204" pitchFamily="34" charset="0"/>
              </a:rPr>
              <a:t>Totale 7.280       p.m.  2.427</a:t>
            </a:r>
            <a:endParaRPr lang="it-IT" sz="1200" b="1" dirty="0">
              <a:solidFill>
                <a:srgbClr val="C00000"/>
              </a:solidFill>
            </a:endParaRPr>
          </a:p>
        </p:txBody>
      </p:sp>
      <p:sp>
        <p:nvSpPr>
          <p:cNvPr id="9" name="CasellaDiTesto 8"/>
          <p:cNvSpPr txBox="1"/>
          <p:nvPr/>
        </p:nvSpPr>
        <p:spPr>
          <a:xfrm>
            <a:off x="7207540" y="4404136"/>
            <a:ext cx="1236681" cy="276999"/>
          </a:xfrm>
          <a:prstGeom prst="rect">
            <a:avLst/>
          </a:prstGeom>
          <a:noFill/>
        </p:spPr>
        <p:txBody>
          <a:bodyPr wrap="square" rtlCol="0">
            <a:spAutoFit/>
          </a:bodyPr>
          <a:lstStyle/>
          <a:p>
            <a:r>
              <a:rPr lang="it-IT" sz="1200" b="1" dirty="0">
                <a:solidFill>
                  <a:srgbClr val="C00000"/>
                </a:solidFill>
              </a:rPr>
              <a:t>Pezzi totali  162</a:t>
            </a:r>
          </a:p>
        </p:txBody>
      </p:sp>
      <p:sp>
        <p:nvSpPr>
          <p:cNvPr id="10" name="CasellaDiTesto 9"/>
          <p:cNvSpPr txBox="1"/>
          <p:nvPr/>
        </p:nvSpPr>
        <p:spPr>
          <a:xfrm>
            <a:off x="7207540" y="6151184"/>
            <a:ext cx="1236681" cy="276999"/>
          </a:xfrm>
          <a:prstGeom prst="rect">
            <a:avLst/>
          </a:prstGeom>
          <a:noFill/>
        </p:spPr>
        <p:txBody>
          <a:bodyPr wrap="square" rtlCol="0">
            <a:spAutoFit/>
          </a:bodyPr>
          <a:lstStyle/>
          <a:p>
            <a:r>
              <a:rPr lang="it-IT" sz="1200" b="1" dirty="0">
                <a:solidFill>
                  <a:srgbClr val="C00000"/>
                </a:solidFill>
              </a:rPr>
              <a:t>Pezzi totali  3</a:t>
            </a:r>
          </a:p>
        </p:txBody>
      </p:sp>
      <p:sp>
        <p:nvSpPr>
          <p:cNvPr id="11" name="Rettangolo 10"/>
          <p:cNvSpPr/>
          <p:nvPr/>
        </p:nvSpPr>
        <p:spPr>
          <a:xfrm>
            <a:off x="9501468" y="4371096"/>
            <a:ext cx="2540228" cy="276999"/>
          </a:xfrm>
          <a:prstGeom prst="rect">
            <a:avLst/>
          </a:prstGeom>
        </p:spPr>
        <p:txBody>
          <a:bodyPr wrap="square">
            <a:spAutoFit/>
          </a:bodyPr>
          <a:lstStyle/>
          <a:p>
            <a:r>
              <a:rPr lang="it-IT" sz="1200" b="1" dirty="0">
                <a:solidFill>
                  <a:srgbClr val="C00000"/>
                </a:solidFill>
                <a:latin typeface="Arial" panose="020B0604020202020204" pitchFamily="34" charset="0"/>
              </a:rPr>
              <a:t>Totale 309.462       p.m.  2010</a:t>
            </a:r>
            <a:endParaRPr lang="it-IT" sz="1200" b="1" dirty="0">
              <a:solidFill>
                <a:srgbClr val="C00000"/>
              </a:solidFill>
            </a:endParaRPr>
          </a:p>
        </p:txBody>
      </p:sp>
      <p:sp>
        <p:nvSpPr>
          <p:cNvPr id="12" name="Rettangolo 11"/>
          <p:cNvSpPr/>
          <p:nvPr/>
        </p:nvSpPr>
        <p:spPr>
          <a:xfrm>
            <a:off x="5910259" y="6512637"/>
            <a:ext cx="5846665" cy="369332"/>
          </a:xfrm>
          <a:prstGeom prst="rect">
            <a:avLst/>
          </a:prstGeom>
        </p:spPr>
        <p:txBody>
          <a:bodyPr wrap="none">
            <a:spAutoFit/>
          </a:bodyPr>
          <a:lstStyle/>
          <a:p>
            <a:r>
              <a:rPr lang="it-IT" b="1" dirty="0">
                <a:latin typeface="Arial" panose="020B0604020202020204" pitchFamily="34" charset="0"/>
              </a:rPr>
              <a:t>Impianti totali n. 188</a:t>
            </a:r>
            <a:r>
              <a:rPr lang="it-IT" b="1" dirty="0"/>
              <a:t>             costi totali euro </a:t>
            </a:r>
            <a:r>
              <a:rPr lang="it-IT" b="1" dirty="0">
                <a:latin typeface="Arial" panose="020B0604020202020204" pitchFamily="34" charset="0"/>
              </a:rPr>
              <a:t>339.872,00</a:t>
            </a:r>
            <a:r>
              <a:rPr lang="it-IT" b="1" dirty="0"/>
              <a:t> </a:t>
            </a:r>
          </a:p>
        </p:txBody>
      </p:sp>
      <p:sp>
        <p:nvSpPr>
          <p:cNvPr id="13" name="Rettangolo 12"/>
          <p:cNvSpPr/>
          <p:nvPr/>
        </p:nvSpPr>
        <p:spPr>
          <a:xfrm>
            <a:off x="521514" y="4371096"/>
            <a:ext cx="4033861" cy="338554"/>
          </a:xfrm>
          <a:prstGeom prst="rect">
            <a:avLst/>
          </a:prstGeom>
        </p:spPr>
        <p:txBody>
          <a:bodyPr wrap="none">
            <a:spAutoFit/>
          </a:bodyPr>
          <a:lstStyle/>
          <a:p>
            <a:r>
              <a:rPr lang="it-IT" sz="1600" dirty="0"/>
              <a:t>Forchetta di spesa </a:t>
            </a:r>
            <a:r>
              <a:rPr lang="it-IT" sz="1600" b="1" dirty="0">
                <a:solidFill>
                  <a:schemeClr val="accent6">
                    <a:lumMod val="75000"/>
                  </a:schemeClr>
                </a:solidFill>
              </a:rPr>
              <a:t>da 185.328 </a:t>
            </a:r>
            <a:r>
              <a:rPr lang="it-IT" sz="1600" b="1" dirty="0">
                <a:solidFill>
                  <a:srgbClr val="C00000"/>
                </a:solidFill>
              </a:rPr>
              <a:t>a  471.744 </a:t>
            </a:r>
            <a:r>
              <a:rPr lang="it-IT" sz="1600" dirty="0"/>
              <a:t>euro</a:t>
            </a:r>
          </a:p>
        </p:txBody>
      </p:sp>
      <p:sp>
        <p:nvSpPr>
          <p:cNvPr id="14" name="Rettangolo 13"/>
          <p:cNvSpPr/>
          <p:nvPr/>
        </p:nvSpPr>
        <p:spPr>
          <a:xfrm>
            <a:off x="364684" y="6164643"/>
            <a:ext cx="3617080" cy="338554"/>
          </a:xfrm>
          <a:prstGeom prst="rect">
            <a:avLst/>
          </a:prstGeom>
        </p:spPr>
        <p:txBody>
          <a:bodyPr wrap="none">
            <a:spAutoFit/>
          </a:bodyPr>
          <a:lstStyle/>
          <a:p>
            <a:r>
              <a:rPr lang="it-IT" sz="1600" dirty="0"/>
              <a:t>Forchetta di spesa </a:t>
            </a:r>
            <a:r>
              <a:rPr lang="it-IT" sz="1600" b="1" dirty="0">
                <a:solidFill>
                  <a:schemeClr val="accent6">
                    <a:lumMod val="75000"/>
                  </a:schemeClr>
                </a:solidFill>
              </a:rPr>
              <a:t>da 6.240 </a:t>
            </a:r>
            <a:r>
              <a:rPr lang="it-IT" sz="1600" b="1" dirty="0">
                <a:solidFill>
                  <a:srgbClr val="C00000"/>
                </a:solidFill>
              </a:rPr>
              <a:t>a  7.800 </a:t>
            </a:r>
            <a:r>
              <a:rPr lang="it-IT" sz="1600" dirty="0"/>
              <a:t>euro</a:t>
            </a:r>
          </a:p>
        </p:txBody>
      </p:sp>
      <p:pic>
        <p:nvPicPr>
          <p:cNvPr id="15" name="Immagine 14">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628416" y="32395"/>
            <a:ext cx="1204856" cy="619640"/>
          </a:xfrm>
          <a:prstGeom prst="rect">
            <a:avLst/>
          </a:prstGeom>
        </p:spPr>
      </p:pic>
    </p:spTree>
    <p:extLst>
      <p:ext uri="{BB962C8B-B14F-4D97-AF65-F5344CB8AC3E}">
        <p14:creationId xmlns:p14="http://schemas.microsoft.com/office/powerpoint/2010/main" val="979625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787135468"/>
              </p:ext>
            </p:extLst>
          </p:nvPr>
        </p:nvGraphicFramePr>
        <p:xfrm>
          <a:off x="251669" y="568664"/>
          <a:ext cx="11862036" cy="5943600"/>
        </p:xfrm>
        <a:graphic>
          <a:graphicData uri="http://schemas.openxmlformats.org/drawingml/2006/table">
            <a:tbl>
              <a:tblPr firstRow="1" bandRow="1">
                <a:tableStyleId>{5C22544A-7EE6-4342-B048-85BDC9FD1C3A}</a:tableStyleId>
              </a:tblPr>
              <a:tblGrid>
                <a:gridCol w="604008">
                  <a:extLst>
                    <a:ext uri="{9D8B030D-6E8A-4147-A177-3AD203B41FA5}">
                      <a16:colId xmlns:a16="http://schemas.microsoft.com/office/drawing/2014/main" val="670625504"/>
                    </a:ext>
                  </a:extLst>
                </a:gridCol>
                <a:gridCol w="6283354">
                  <a:extLst>
                    <a:ext uri="{9D8B030D-6E8A-4147-A177-3AD203B41FA5}">
                      <a16:colId xmlns:a16="http://schemas.microsoft.com/office/drawing/2014/main" val="3883544485"/>
                    </a:ext>
                  </a:extLst>
                </a:gridCol>
                <a:gridCol w="1551963">
                  <a:extLst>
                    <a:ext uri="{9D8B030D-6E8A-4147-A177-3AD203B41FA5}">
                      <a16:colId xmlns:a16="http://schemas.microsoft.com/office/drawing/2014/main" val="4194160480"/>
                    </a:ext>
                  </a:extLst>
                </a:gridCol>
                <a:gridCol w="1526797">
                  <a:extLst>
                    <a:ext uri="{9D8B030D-6E8A-4147-A177-3AD203B41FA5}">
                      <a16:colId xmlns:a16="http://schemas.microsoft.com/office/drawing/2014/main" val="2480986501"/>
                    </a:ext>
                  </a:extLst>
                </a:gridCol>
                <a:gridCol w="1191237">
                  <a:extLst>
                    <a:ext uri="{9D8B030D-6E8A-4147-A177-3AD203B41FA5}">
                      <a16:colId xmlns:a16="http://schemas.microsoft.com/office/drawing/2014/main" val="1189200727"/>
                    </a:ext>
                  </a:extLst>
                </a:gridCol>
                <a:gridCol w="704677">
                  <a:extLst>
                    <a:ext uri="{9D8B030D-6E8A-4147-A177-3AD203B41FA5}">
                      <a16:colId xmlns:a16="http://schemas.microsoft.com/office/drawing/2014/main" val="1701186271"/>
                    </a:ext>
                  </a:extLst>
                </a:gridCol>
              </a:tblGrid>
              <a:tr h="365629">
                <a:tc>
                  <a:txBody>
                    <a:bodyPr/>
                    <a:lstStyle/>
                    <a:p>
                      <a:r>
                        <a:rPr lang="it-IT" dirty="0"/>
                        <a:t>DRG</a:t>
                      </a:r>
                    </a:p>
                  </a:txBody>
                  <a:tcPr/>
                </a:tc>
                <a:tc>
                  <a:txBody>
                    <a:bodyPr/>
                    <a:lstStyle/>
                    <a:p>
                      <a:r>
                        <a:rPr lang="it-IT" dirty="0"/>
                        <a:t>Descrizione DRG</a:t>
                      </a:r>
                    </a:p>
                  </a:txBody>
                  <a:tcPr/>
                </a:tc>
                <a:tc>
                  <a:txBody>
                    <a:bodyPr/>
                    <a:lstStyle/>
                    <a:p>
                      <a:r>
                        <a:rPr lang="it-IT" dirty="0"/>
                        <a:t>Peso specifico</a:t>
                      </a:r>
                    </a:p>
                  </a:txBody>
                  <a:tcPr/>
                </a:tc>
                <a:tc>
                  <a:txBody>
                    <a:bodyPr/>
                    <a:lstStyle/>
                    <a:p>
                      <a:r>
                        <a:rPr lang="it-IT" dirty="0"/>
                        <a:t>Costo totale</a:t>
                      </a:r>
                    </a:p>
                  </a:txBody>
                  <a:tcPr/>
                </a:tc>
                <a:tc>
                  <a:txBody>
                    <a:bodyPr/>
                    <a:lstStyle/>
                    <a:p>
                      <a:r>
                        <a:rPr lang="it-IT" dirty="0"/>
                        <a:t>Frequenza</a:t>
                      </a:r>
                    </a:p>
                  </a:txBody>
                  <a:tcPr/>
                </a:tc>
                <a:tc>
                  <a:txBody>
                    <a:bodyPr/>
                    <a:lstStyle/>
                    <a:p>
                      <a:r>
                        <a:rPr lang="it-IT" dirty="0"/>
                        <a:t>%</a:t>
                      </a:r>
                    </a:p>
                  </a:txBody>
                  <a:tcPr/>
                </a:tc>
                <a:extLst>
                  <a:ext uri="{0D108BD9-81ED-4DB2-BD59-A6C34878D82A}">
                    <a16:rowId xmlns:a16="http://schemas.microsoft.com/office/drawing/2014/main" val="4227821703"/>
                  </a:ext>
                </a:extLst>
              </a:tr>
              <a:tr h="343607">
                <a:tc>
                  <a:txBody>
                    <a:bodyPr/>
                    <a:lstStyle/>
                    <a:p>
                      <a:r>
                        <a:rPr lang="it-IT" dirty="0">
                          <a:solidFill>
                            <a:srgbClr val="C00000"/>
                          </a:solidFill>
                        </a:rPr>
                        <a:t>138</a:t>
                      </a:r>
                    </a:p>
                  </a:txBody>
                  <a:tcPr/>
                </a:tc>
                <a:tc>
                  <a:txBody>
                    <a:bodyPr/>
                    <a:lstStyle/>
                    <a:p>
                      <a:r>
                        <a:rPr lang="it-IT" sz="1400" dirty="0"/>
                        <a:t>aritmia e alterazioni della conduzione cardiaca con cc</a:t>
                      </a:r>
                    </a:p>
                  </a:txBody>
                  <a:tcPr/>
                </a:tc>
                <a:tc>
                  <a:txBody>
                    <a:bodyPr/>
                    <a:lstStyle/>
                    <a:p>
                      <a:pPr algn="ctr"/>
                      <a:r>
                        <a:rPr lang="it-IT" dirty="0"/>
                        <a:t>0.8028</a:t>
                      </a:r>
                    </a:p>
                  </a:txBody>
                  <a:tcPr/>
                </a:tc>
                <a:tc>
                  <a:txBody>
                    <a:bodyPr/>
                    <a:lstStyle/>
                    <a:p>
                      <a:pPr algn="ctr"/>
                      <a:r>
                        <a:rPr lang="it-IT" dirty="0"/>
                        <a:t>11932.00</a:t>
                      </a:r>
                    </a:p>
                  </a:txBody>
                  <a:tcPr/>
                </a:tc>
                <a:tc>
                  <a:txBody>
                    <a:bodyPr/>
                    <a:lstStyle/>
                    <a:p>
                      <a:pPr algn="ctr"/>
                      <a:r>
                        <a:rPr lang="it-IT" dirty="0"/>
                        <a:t>5</a:t>
                      </a:r>
                    </a:p>
                  </a:txBody>
                  <a:tcPr/>
                </a:tc>
                <a:tc>
                  <a:txBody>
                    <a:bodyPr/>
                    <a:lstStyle/>
                    <a:p>
                      <a:pPr algn="ctr"/>
                      <a:r>
                        <a:rPr lang="it-IT" dirty="0"/>
                        <a:t>0.62</a:t>
                      </a:r>
                    </a:p>
                  </a:txBody>
                  <a:tcPr/>
                </a:tc>
                <a:extLst>
                  <a:ext uri="{0D108BD9-81ED-4DB2-BD59-A6C34878D82A}">
                    <a16:rowId xmlns:a16="http://schemas.microsoft.com/office/drawing/2014/main" val="1464333787"/>
                  </a:ext>
                </a:extLst>
              </a:tr>
              <a:tr h="343607">
                <a:tc>
                  <a:txBody>
                    <a:bodyPr/>
                    <a:lstStyle/>
                    <a:p>
                      <a:r>
                        <a:rPr lang="it-IT" dirty="0">
                          <a:solidFill>
                            <a:srgbClr val="C00000"/>
                          </a:solidFill>
                        </a:rPr>
                        <a:t>141</a:t>
                      </a:r>
                    </a:p>
                  </a:txBody>
                  <a:tcPr/>
                </a:tc>
                <a:tc>
                  <a:txBody>
                    <a:bodyPr/>
                    <a:lstStyle/>
                    <a:p>
                      <a:r>
                        <a:rPr lang="it-IT" sz="1400" dirty="0"/>
                        <a:t>Sincope e collasso con cc</a:t>
                      </a:r>
                    </a:p>
                  </a:txBody>
                  <a:tcPr/>
                </a:tc>
                <a:tc>
                  <a:txBody>
                    <a:bodyPr/>
                    <a:lstStyle/>
                    <a:p>
                      <a:pPr algn="ctr"/>
                      <a:r>
                        <a:rPr lang="it-IT" dirty="0"/>
                        <a:t>0.7693</a:t>
                      </a:r>
                    </a:p>
                  </a:txBody>
                  <a:tcPr/>
                </a:tc>
                <a:tc>
                  <a:txBody>
                    <a:bodyPr/>
                    <a:lstStyle/>
                    <a:p>
                      <a:pPr algn="ctr"/>
                      <a:r>
                        <a:rPr lang="it-IT" dirty="0"/>
                        <a:t>2393.00</a:t>
                      </a:r>
                    </a:p>
                  </a:txBody>
                  <a:tcPr/>
                </a:tc>
                <a:tc>
                  <a:txBody>
                    <a:bodyPr/>
                    <a:lstStyle/>
                    <a:p>
                      <a:pPr algn="ctr"/>
                      <a:r>
                        <a:rPr lang="it-IT" dirty="0"/>
                        <a:t>1</a:t>
                      </a:r>
                    </a:p>
                  </a:txBody>
                  <a:tcPr/>
                </a:tc>
                <a:tc>
                  <a:txBody>
                    <a:bodyPr/>
                    <a:lstStyle/>
                    <a:p>
                      <a:pPr algn="ctr"/>
                      <a:r>
                        <a:rPr lang="it-IT" dirty="0"/>
                        <a:t>0.12</a:t>
                      </a:r>
                    </a:p>
                  </a:txBody>
                  <a:tcPr/>
                </a:tc>
                <a:extLst>
                  <a:ext uri="{0D108BD9-81ED-4DB2-BD59-A6C34878D82A}">
                    <a16:rowId xmlns:a16="http://schemas.microsoft.com/office/drawing/2014/main" val="489533302"/>
                  </a:ext>
                </a:extLst>
              </a:tr>
              <a:tr h="486776">
                <a:tc>
                  <a:txBody>
                    <a:bodyPr/>
                    <a:lstStyle/>
                    <a:p>
                      <a:r>
                        <a:rPr lang="it-IT" dirty="0"/>
                        <a:t>551</a:t>
                      </a:r>
                    </a:p>
                  </a:txBody>
                  <a:tcPr/>
                </a:tc>
                <a:tc>
                  <a:txBody>
                    <a:bodyPr/>
                    <a:lstStyle/>
                    <a:p>
                      <a:r>
                        <a:rPr lang="it-IT" sz="1400" dirty="0"/>
                        <a:t>impianto di pacemaker cardiaco permanente con diagnosi cardiovascolare maggiore o di defibrillatore automatico (</a:t>
                      </a:r>
                      <a:r>
                        <a:rPr lang="it-IT" sz="1400" dirty="0" err="1"/>
                        <a:t>aicd</a:t>
                      </a:r>
                      <a:r>
                        <a:rPr lang="it-IT" sz="1400" dirty="0"/>
                        <a:t>) o di generatore di impulsi</a:t>
                      </a:r>
                    </a:p>
                  </a:txBody>
                  <a:tcPr/>
                </a:tc>
                <a:tc>
                  <a:txBody>
                    <a:bodyPr/>
                    <a:lstStyle/>
                    <a:p>
                      <a:pPr algn="ctr"/>
                      <a:r>
                        <a:rPr lang="it-IT" dirty="0"/>
                        <a:t>2.3045</a:t>
                      </a:r>
                    </a:p>
                  </a:txBody>
                  <a:tcPr/>
                </a:tc>
                <a:tc>
                  <a:txBody>
                    <a:bodyPr/>
                    <a:lstStyle/>
                    <a:p>
                      <a:pPr algn="ctr"/>
                      <a:r>
                        <a:rPr lang="it-IT" dirty="0"/>
                        <a:t>181949.00</a:t>
                      </a:r>
                    </a:p>
                  </a:txBody>
                  <a:tcPr/>
                </a:tc>
                <a:tc>
                  <a:txBody>
                    <a:bodyPr/>
                    <a:lstStyle/>
                    <a:p>
                      <a:pPr algn="ctr"/>
                      <a:r>
                        <a:rPr lang="it-IT" dirty="0"/>
                        <a:t>30</a:t>
                      </a:r>
                    </a:p>
                  </a:txBody>
                  <a:tcPr/>
                </a:tc>
                <a:tc>
                  <a:txBody>
                    <a:bodyPr/>
                    <a:lstStyle/>
                    <a:p>
                      <a:pPr algn="ctr"/>
                      <a:r>
                        <a:rPr lang="it-IT" dirty="0"/>
                        <a:t>3.74</a:t>
                      </a:r>
                    </a:p>
                  </a:txBody>
                  <a:tcPr/>
                </a:tc>
                <a:extLst>
                  <a:ext uri="{0D108BD9-81ED-4DB2-BD59-A6C34878D82A}">
                    <a16:rowId xmlns:a16="http://schemas.microsoft.com/office/drawing/2014/main" val="3392458714"/>
                  </a:ext>
                </a:extLst>
              </a:tr>
              <a:tr h="486776">
                <a:tc>
                  <a:txBody>
                    <a:bodyPr/>
                    <a:lstStyle/>
                    <a:p>
                      <a:r>
                        <a:rPr lang="it-IT" dirty="0"/>
                        <a:t>535</a:t>
                      </a:r>
                    </a:p>
                  </a:txBody>
                  <a:tcPr/>
                </a:tc>
                <a:tc>
                  <a:txBody>
                    <a:bodyPr/>
                    <a:lstStyle/>
                    <a:p>
                      <a:r>
                        <a:rPr lang="it-IT" sz="1400" dirty="0"/>
                        <a:t>impianto di defibrillatore cardiaco con cateterismo cardiaco con infarto miocardico acuto, insufficienza cardiaca o shock</a:t>
                      </a:r>
                    </a:p>
                  </a:txBody>
                  <a:tcPr/>
                </a:tc>
                <a:tc>
                  <a:txBody>
                    <a:bodyPr/>
                    <a:lstStyle/>
                    <a:p>
                      <a:pPr algn="ctr"/>
                      <a:r>
                        <a:rPr lang="it-IT" dirty="0"/>
                        <a:t>6.3257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144588.00</a:t>
                      </a:r>
                    </a:p>
                  </a:txBody>
                  <a:tcPr/>
                </a:tc>
                <a:tc>
                  <a:txBody>
                    <a:bodyPr/>
                    <a:lstStyle/>
                    <a:p>
                      <a:pPr algn="ctr"/>
                      <a:r>
                        <a:rPr lang="it-IT" dirty="0"/>
                        <a:t>7</a:t>
                      </a:r>
                    </a:p>
                  </a:txBody>
                  <a:tcPr/>
                </a:tc>
                <a:tc>
                  <a:txBody>
                    <a:bodyPr/>
                    <a:lstStyle/>
                    <a:p>
                      <a:pPr algn="ctr"/>
                      <a:r>
                        <a:rPr lang="it-IT" dirty="0"/>
                        <a:t>0.87</a:t>
                      </a:r>
                    </a:p>
                  </a:txBody>
                  <a:tcPr/>
                </a:tc>
                <a:extLst>
                  <a:ext uri="{0D108BD9-81ED-4DB2-BD59-A6C34878D82A}">
                    <a16:rowId xmlns:a16="http://schemas.microsoft.com/office/drawing/2014/main" val="1008596864"/>
                  </a:ext>
                </a:extLst>
              </a:tr>
              <a:tr h="343607">
                <a:tc>
                  <a:txBody>
                    <a:bodyPr/>
                    <a:lstStyle/>
                    <a:p>
                      <a:r>
                        <a:rPr lang="it-IT" dirty="0"/>
                        <a:t>118</a:t>
                      </a:r>
                    </a:p>
                  </a:txBody>
                  <a:tcPr/>
                </a:tc>
                <a:tc>
                  <a:txBody>
                    <a:bodyPr/>
                    <a:lstStyle/>
                    <a:p>
                      <a:r>
                        <a:rPr lang="it-IT" sz="1400" dirty="0"/>
                        <a:t>sostituzione di pacemaker cardiaco</a:t>
                      </a:r>
                    </a:p>
                  </a:txBody>
                  <a:tcPr/>
                </a:tc>
                <a:tc>
                  <a:txBody>
                    <a:bodyPr/>
                    <a:lstStyle/>
                    <a:p>
                      <a:pPr algn="ctr"/>
                      <a:r>
                        <a:rPr lang="it-IT" dirty="0"/>
                        <a:t>1.0532</a:t>
                      </a:r>
                    </a:p>
                  </a:txBody>
                  <a:tcPr/>
                </a:tc>
                <a:tc>
                  <a:txBody>
                    <a:bodyPr/>
                    <a:lstStyle/>
                    <a:p>
                      <a:pPr algn="ctr"/>
                      <a:r>
                        <a:rPr lang="it-IT" dirty="0"/>
                        <a:t>105425.58</a:t>
                      </a:r>
                    </a:p>
                  </a:txBody>
                  <a:tcPr/>
                </a:tc>
                <a:tc>
                  <a:txBody>
                    <a:bodyPr/>
                    <a:lstStyle/>
                    <a:p>
                      <a:pPr algn="ctr"/>
                      <a:r>
                        <a:rPr lang="it-IT" dirty="0"/>
                        <a:t>40</a:t>
                      </a:r>
                    </a:p>
                  </a:txBody>
                  <a:tcPr/>
                </a:tc>
                <a:tc>
                  <a:txBody>
                    <a:bodyPr/>
                    <a:lstStyle/>
                    <a:p>
                      <a:pPr algn="ctr"/>
                      <a:r>
                        <a:rPr lang="it-IT" dirty="0"/>
                        <a:t>4.99</a:t>
                      </a:r>
                    </a:p>
                  </a:txBody>
                  <a:tcPr/>
                </a:tc>
                <a:extLst>
                  <a:ext uri="{0D108BD9-81ED-4DB2-BD59-A6C34878D82A}">
                    <a16:rowId xmlns:a16="http://schemas.microsoft.com/office/drawing/2014/main" val="3633940636"/>
                  </a:ext>
                </a:extLst>
              </a:tr>
              <a:tr h="343607">
                <a:tc>
                  <a:txBody>
                    <a:bodyPr/>
                    <a:lstStyle/>
                    <a:p>
                      <a:r>
                        <a:rPr lang="it-IT" dirty="0">
                          <a:solidFill>
                            <a:srgbClr val="C00000"/>
                          </a:solidFill>
                        </a:rPr>
                        <a:t>129</a:t>
                      </a:r>
                    </a:p>
                  </a:txBody>
                  <a:tcPr/>
                </a:tc>
                <a:tc>
                  <a:txBody>
                    <a:bodyPr/>
                    <a:lstStyle/>
                    <a:p>
                      <a:r>
                        <a:rPr lang="it-IT" sz="1400" dirty="0"/>
                        <a:t>Arresto cardiaco senza causa apparente</a:t>
                      </a:r>
                    </a:p>
                  </a:txBody>
                  <a:tcPr/>
                </a:tc>
                <a:tc>
                  <a:txBody>
                    <a:bodyPr/>
                    <a:lstStyle/>
                    <a:p>
                      <a:pPr algn="ctr"/>
                      <a:r>
                        <a:rPr lang="it-IT" dirty="0"/>
                        <a:t>1.3124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0.00</a:t>
                      </a:r>
                    </a:p>
                  </a:txBody>
                  <a:tcPr/>
                </a:tc>
                <a:tc>
                  <a:txBody>
                    <a:bodyPr/>
                    <a:lstStyle/>
                    <a:p>
                      <a:pPr algn="ctr"/>
                      <a:r>
                        <a:rPr lang="it-IT" dirty="0"/>
                        <a:t>1</a:t>
                      </a:r>
                    </a:p>
                  </a:txBody>
                  <a:tcPr/>
                </a:tc>
                <a:tc>
                  <a:txBody>
                    <a:bodyPr/>
                    <a:lstStyle/>
                    <a:p>
                      <a:pPr algn="ctr"/>
                      <a:r>
                        <a:rPr lang="it-IT" dirty="0"/>
                        <a:t>0.12</a:t>
                      </a:r>
                    </a:p>
                  </a:txBody>
                  <a:tcPr/>
                </a:tc>
                <a:extLst>
                  <a:ext uri="{0D108BD9-81ED-4DB2-BD59-A6C34878D82A}">
                    <a16:rowId xmlns:a16="http://schemas.microsoft.com/office/drawing/2014/main" val="718946492"/>
                  </a:ext>
                </a:extLst>
              </a:tr>
              <a:tr h="343607">
                <a:tc>
                  <a:txBody>
                    <a:bodyPr/>
                    <a:lstStyle/>
                    <a:p>
                      <a:r>
                        <a:rPr lang="it-IT" dirty="0"/>
                        <a:t>515</a:t>
                      </a:r>
                    </a:p>
                  </a:txBody>
                  <a:tcPr/>
                </a:tc>
                <a:tc>
                  <a:txBody>
                    <a:bodyPr/>
                    <a:lstStyle/>
                    <a:p>
                      <a:r>
                        <a:rPr lang="it-IT" sz="1400" dirty="0"/>
                        <a:t>impianto di defibrillatore cardiaco senza cateterismo cardiaco</a:t>
                      </a:r>
                    </a:p>
                  </a:txBody>
                  <a:tcPr/>
                </a:tc>
                <a:tc>
                  <a:txBody>
                    <a:bodyPr/>
                    <a:lstStyle/>
                    <a:p>
                      <a:pPr algn="ctr"/>
                      <a:r>
                        <a:rPr lang="it-IT" dirty="0"/>
                        <a:t>4.0897</a:t>
                      </a:r>
                    </a:p>
                  </a:txBody>
                  <a:tcPr/>
                </a:tc>
                <a:tc>
                  <a:txBody>
                    <a:bodyPr/>
                    <a:lstStyle/>
                    <a:p>
                      <a:pPr algn="ctr"/>
                      <a:r>
                        <a:rPr lang="it-IT" dirty="0"/>
                        <a:t>208824.00</a:t>
                      </a:r>
                    </a:p>
                  </a:txBody>
                  <a:tcPr/>
                </a:tc>
                <a:tc>
                  <a:txBody>
                    <a:bodyPr/>
                    <a:lstStyle/>
                    <a:p>
                      <a:pPr algn="ctr"/>
                      <a:r>
                        <a:rPr lang="it-IT" dirty="0"/>
                        <a:t>14</a:t>
                      </a:r>
                    </a:p>
                  </a:txBody>
                  <a:tcPr/>
                </a:tc>
                <a:tc>
                  <a:txBody>
                    <a:bodyPr/>
                    <a:lstStyle/>
                    <a:p>
                      <a:pPr algn="ctr"/>
                      <a:r>
                        <a:rPr lang="it-IT" dirty="0"/>
                        <a:t>1.75</a:t>
                      </a:r>
                    </a:p>
                  </a:txBody>
                  <a:tcPr/>
                </a:tc>
                <a:extLst>
                  <a:ext uri="{0D108BD9-81ED-4DB2-BD59-A6C34878D82A}">
                    <a16:rowId xmlns:a16="http://schemas.microsoft.com/office/drawing/2014/main" val="936567938"/>
                  </a:ext>
                </a:extLst>
              </a:tr>
              <a:tr h="486776">
                <a:tc>
                  <a:txBody>
                    <a:bodyPr/>
                    <a:lstStyle/>
                    <a:p>
                      <a:r>
                        <a:rPr lang="it-IT" dirty="0"/>
                        <a:t>552</a:t>
                      </a:r>
                    </a:p>
                  </a:txBody>
                  <a:tcPr/>
                </a:tc>
                <a:tc>
                  <a:txBody>
                    <a:bodyPr/>
                    <a:lstStyle/>
                    <a:p>
                      <a:r>
                        <a:rPr lang="it-IT" sz="1400" dirty="0"/>
                        <a:t>altro impianto di pacemaker cardiaco permanente senza diagnosi cardiovascolare maggiore</a:t>
                      </a:r>
                    </a:p>
                  </a:txBody>
                  <a:tcPr/>
                </a:tc>
                <a:tc>
                  <a:txBody>
                    <a:bodyPr/>
                    <a:lstStyle/>
                    <a:p>
                      <a:pPr algn="ctr"/>
                      <a:r>
                        <a:rPr lang="it-IT" dirty="0"/>
                        <a:t>1.5894</a:t>
                      </a:r>
                    </a:p>
                  </a:txBody>
                  <a:tcPr/>
                </a:tc>
                <a:tc>
                  <a:txBody>
                    <a:bodyPr/>
                    <a:lstStyle/>
                    <a:p>
                      <a:pPr algn="ctr"/>
                      <a:r>
                        <a:rPr lang="it-IT" dirty="0"/>
                        <a:t>354596.64</a:t>
                      </a:r>
                    </a:p>
                  </a:txBody>
                  <a:tcPr/>
                </a:tc>
                <a:tc>
                  <a:txBody>
                    <a:bodyPr/>
                    <a:lstStyle/>
                    <a:p>
                      <a:pPr algn="ctr"/>
                      <a:r>
                        <a:rPr lang="it-IT" dirty="0"/>
                        <a:t>94</a:t>
                      </a:r>
                    </a:p>
                  </a:txBody>
                  <a:tcPr/>
                </a:tc>
                <a:tc>
                  <a:txBody>
                    <a:bodyPr/>
                    <a:lstStyle/>
                    <a:p>
                      <a:pPr algn="ctr"/>
                      <a:r>
                        <a:rPr lang="it-IT" dirty="0"/>
                        <a:t>11.72 </a:t>
                      </a:r>
                    </a:p>
                  </a:txBody>
                  <a:tcPr/>
                </a:tc>
                <a:extLst>
                  <a:ext uri="{0D108BD9-81ED-4DB2-BD59-A6C34878D82A}">
                    <a16:rowId xmlns:a16="http://schemas.microsoft.com/office/drawing/2014/main" val="1576367963"/>
                  </a:ext>
                </a:extLst>
              </a:tr>
              <a:tr h="343607">
                <a:tc>
                  <a:txBody>
                    <a:bodyPr/>
                    <a:lstStyle/>
                    <a:p>
                      <a:r>
                        <a:rPr lang="it-IT" dirty="0">
                          <a:solidFill>
                            <a:srgbClr val="C00000"/>
                          </a:solidFill>
                        </a:rPr>
                        <a:t>127</a:t>
                      </a:r>
                    </a:p>
                  </a:txBody>
                  <a:tcPr/>
                </a:tc>
                <a:tc>
                  <a:txBody>
                    <a:bodyPr/>
                    <a:lstStyle/>
                    <a:p>
                      <a:r>
                        <a:rPr lang="it-IT" sz="1400" dirty="0"/>
                        <a:t>insufficienza cardiaca e shock</a:t>
                      </a:r>
                    </a:p>
                  </a:txBody>
                  <a:tcPr/>
                </a:tc>
                <a:tc>
                  <a:txBody>
                    <a:bodyPr/>
                    <a:lstStyle/>
                    <a:p>
                      <a:pPr algn="ctr"/>
                      <a:r>
                        <a:rPr lang="it-IT" dirty="0"/>
                        <a:t>1.027 </a:t>
                      </a:r>
                    </a:p>
                  </a:txBody>
                  <a:tcPr/>
                </a:tc>
                <a:tc>
                  <a:txBody>
                    <a:bodyPr/>
                    <a:lstStyle/>
                    <a:p>
                      <a:pPr algn="ctr"/>
                      <a:r>
                        <a:rPr lang="it-IT" dirty="0"/>
                        <a:t>39962.00</a:t>
                      </a:r>
                    </a:p>
                  </a:txBody>
                  <a:tcPr/>
                </a:tc>
                <a:tc>
                  <a:txBody>
                    <a:bodyPr/>
                    <a:lstStyle/>
                    <a:p>
                      <a:pPr algn="ctr"/>
                      <a:r>
                        <a:rPr lang="it-IT" dirty="0"/>
                        <a:t>18</a:t>
                      </a:r>
                    </a:p>
                  </a:txBody>
                  <a:tcPr/>
                </a:tc>
                <a:tc>
                  <a:txBody>
                    <a:bodyPr/>
                    <a:lstStyle/>
                    <a:p>
                      <a:pPr algn="ctr"/>
                      <a:r>
                        <a:rPr lang="it-IT" dirty="0"/>
                        <a:t>2.24</a:t>
                      </a:r>
                    </a:p>
                  </a:txBody>
                  <a:tcPr/>
                </a:tc>
                <a:extLst>
                  <a:ext uri="{0D108BD9-81ED-4DB2-BD59-A6C34878D82A}">
                    <a16:rowId xmlns:a16="http://schemas.microsoft.com/office/drawing/2014/main" val="320106910"/>
                  </a:ext>
                </a:extLst>
              </a:tr>
              <a:tr h="486776">
                <a:tc>
                  <a:txBody>
                    <a:bodyPr/>
                    <a:lstStyle/>
                    <a:p>
                      <a:r>
                        <a:rPr lang="it-IT" dirty="0"/>
                        <a:t>536</a:t>
                      </a:r>
                    </a:p>
                  </a:txBody>
                  <a:tcPr/>
                </a:tc>
                <a:tc>
                  <a:txBody>
                    <a:bodyPr/>
                    <a:lstStyle/>
                    <a:p>
                      <a:r>
                        <a:rPr lang="it-IT" sz="1400" dirty="0"/>
                        <a:t>impianto di defibrillatore cardiaco con cateterismo cardiaco senza infarto miocardico acuto, insufficienza cardiaca o shock</a:t>
                      </a:r>
                    </a:p>
                  </a:txBody>
                  <a:tcPr/>
                </a:tc>
                <a:tc>
                  <a:txBody>
                    <a:bodyPr/>
                    <a:lstStyle/>
                    <a:p>
                      <a:pPr algn="ctr"/>
                      <a:r>
                        <a:rPr lang="it-IT" dirty="0"/>
                        <a:t>5.3077 </a:t>
                      </a:r>
                    </a:p>
                  </a:txBody>
                  <a:tcPr/>
                </a:tc>
                <a:tc>
                  <a:txBody>
                    <a:bodyPr/>
                    <a:lstStyle/>
                    <a:p>
                      <a:pPr algn="ctr"/>
                      <a:r>
                        <a:rPr lang="it-IT" dirty="0"/>
                        <a:t>151438.00</a:t>
                      </a:r>
                    </a:p>
                  </a:txBody>
                  <a:tcPr/>
                </a:tc>
                <a:tc>
                  <a:txBody>
                    <a:bodyPr/>
                    <a:lstStyle/>
                    <a:p>
                      <a:pPr algn="ctr"/>
                      <a:r>
                        <a:rPr lang="it-IT" dirty="0"/>
                        <a:t>8 </a:t>
                      </a:r>
                    </a:p>
                  </a:txBody>
                  <a:tcPr/>
                </a:tc>
                <a:tc>
                  <a:txBody>
                    <a:bodyPr/>
                    <a:lstStyle/>
                    <a:p>
                      <a:pPr algn="ctr"/>
                      <a:r>
                        <a:rPr lang="it-IT" dirty="0"/>
                        <a:t>1.00 </a:t>
                      </a:r>
                    </a:p>
                  </a:txBody>
                  <a:tcPr/>
                </a:tc>
                <a:extLst>
                  <a:ext uri="{0D108BD9-81ED-4DB2-BD59-A6C34878D82A}">
                    <a16:rowId xmlns:a16="http://schemas.microsoft.com/office/drawing/2014/main" val="3606241327"/>
                  </a:ext>
                </a:extLst>
              </a:tr>
              <a:tr h="343607">
                <a:tc>
                  <a:txBody>
                    <a:bodyPr/>
                    <a:lstStyle/>
                    <a:p>
                      <a:r>
                        <a:rPr lang="it-IT" dirty="0">
                          <a:solidFill>
                            <a:srgbClr val="C00000"/>
                          </a:solidFill>
                        </a:rPr>
                        <a:t>117</a:t>
                      </a:r>
                    </a:p>
                  </a:txBody>
                  <a:tcPr/>
                </a:tc>
                <a:tc>
                  <a:txBody>
                    <a:bodyPr/>
                    <a:lstStyle/>
                    <a:p>
                      <a:r>
                        <a:rPr lang="it-IT" sz="1400" dirty="0"/>
                        <a:t>Revisione del pacemaker</a:t>
                      </a:r>
                      <a:r>
                        <a:rPr lang="it-IT" sz="1400" baseline="0" dirty="0"/>
                        <a:t> cardiaco, eccetto sostituzione</a:t>
                      </a:r>
                      <a:endParaRPr lang="it-IT" sz="1400" dirty="0"/>
                    </a:p>
                  </a:txBody>
                  <a:tcPr/>
                </a:tc>
                <a:tc>
                  <a:txBody>
                    <a:bodyPr/>
                    <a:lstStyle/>
                    <a:p>
                      <a:pPr algn="ctr"/>
                      <a:r>
                        <a:rPr lang="it-IT" dirty="0"/>
                        <a:t>1.0645</a:t>
                      </a:r>
                    </a:p>
                  </a:txBody>
                  <a:tcPr/>
                </a:tc>
                <a:tc>
                  <a:txBody>
                    <a:bodyPr/>
                    <a:lstStyle/>
                    <a:p>
                      <a:pPr algn="ctr"/>
                      <a:r>
                        <a:rPr lang="it-IT" dirty="0"/>
                        <a:t>54728.10</a:t>
                      </a:r>
                    </a:p>
                  </a:txBody>
                  <a:tcPr/>
                </a:tc>
                <a:tc>
                  <a:txBody>
                    <a:bodyPr/>
                    <a:lstStyle/>
                    <a:p>
                      <a:pPr algn="ctr"/>
                      <a:r>
                        <a:rPr lang="it-IT" dirty="0"/>
                        <a:t>19</a:t>
                      </a:r>
                    </a:p>
                  </a:txBody>
                  <a:tcPr/>
                </a:tc>
                <a:tc>
                  <a:txBody>
                    <a:bodyPr/>
                    <a:lstStyle/>
                    <a:p>
                      <a:pPr algn="ctr"/>
                      <a:r>
                        <a:rPr lang="it-IT" dirty="0"/>
                        <a:t>2.37 </a:t>
                      </a:r>
                    </a:p>
                  </a:txBody>
                  <a:tcPr/>
                </a:tc>
                <a:extLst>
                  <a:ext uri="{0D108BD9-81ED-4DB2-BD59-A6C34878D82A}">
                    <a16:rowId xmlns:a16="http://schemas.microsoft.com/office/drawing/2014/main" val="3943552141"/>
                  </a:ext>
                </a:extLst>
              </a:tr>
              <a:tr h="343607">
                <a:tc>
                  <a:txBody>
                    <a:bodyPr/>
                    <a:lstStyle/>
                    <a:p>
                      <a:r>
                        <a:rPr lang="it-IT" dirty="0">
                          <a:solidFill>
                            <a:srgbClr val="C00000"/>
                          </a:solidFill>
                        </a:rPr>
                        <a:t>139</a:t>
                      </a:r>
                    </a:p>
                  </a:txBody>
                  <a:tcPr/>
                </a:tc>
                <a:tc>
                  <a:txBody>
                    <a:bodyPr/>
                    <a:lstStyle/>
                    <a:p>
                      <a:r>
                        <a:rPr lang="it-IT" sz="1400" dirty="0"/>
                        <a:t>aritmia e alterazioni della conduzione cardiaca senza cc</a:t>
                      </a:r>
                    </a:p>
                  </a:txBody>
                  <a:tcPr/>
                </a:tc>
                <a:tc>
                  <a:txBody>
                    <a:bodyPr/>
                    <a:lstStyle/>
                    <a:p>
                      <a:pPr algn="ctr"/>
                      <a:r>
                        <a:rPr lang="it-IT" dirty="0"/>
                        <a:t>0.5223</a:t>
                      </a:r>
                    </a:p>
                  </a:txBody>
                  <a:tcPr/>
                </a:tc>
                <a:tc>
                  <a:txBody>
                    <a:bodyPr/>
                    <a:lstStyle/>
                    <a:p>
                      <a:pPr algn="ctr"/>
                      <a:r>
                        <a:rPr lang="it-IT" dirty="0"/>
                        <a:t>26901.14</a:t>
                      </a:r>
                    </a:p>
                  </a:txBody>
                  <a:tcPr/>
                </a:tc>
                <a:tc>
                  <a:txBody>
                    <a:bodyPr/>
                    <a:lstStyle/>
                    <a:p>
                      <a:pPr algn="ctr"/>
                      <a:r>
                        <a:rPr lang="it-IT" dirty="0"/>
                        <a:t>28</a:t>
                      </a:r>
                    </a:p>
                  </a:txBody>
                  <a:tcPr/>
                </a:tc>
                <a:tc>
                  <a:txBody>
                    <a:bodyPr/>
                    <a:lstStyle/>
                    <a:p>
                      <a:pPr algn="ctr"/>
                      <a:r>
                        <a:rPr lang="it-IT" dirty="0"/>
                        <a:t>3.49</a:t>
                      </a:r>
                    </a:p>
                  </a:txBody>
                  <a:tcPr/>
                </a:tc>
                <a:extLst>
                  <a:ext uri="{0D108BD9-81ED-4DB2-BD59-A6C34878D82A}">
                    <a16:rowId xmlns:a16="http://schemas.microsoft.com/office/drawing/2014/main" val="2831779526"/>
                  </a:ext>
                </a:extLst>
              </a:tr>
              <a:tr h="544044">
                <a:tc>
                  <a:txBody>
                    <a:bodyPr/>
                    <a:lstStyle/>
                    <a:p>
                      <a:r>
                        <a:rPr lang="it-IT" dirty="0">
                          <a:solidFill>
                            <a:srgbClr val="C00000"/>
                          </a:solidFill>
                        </a:rPr>
                        <a:t>142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Sincope e collasso senza cc</a:t>
                      </a:r>
                    </a:p>
                    <a:p>
                      <a:endParaRPr lang="it-IT" dirty="0"/>
                    </a:p>
                  </a:txBody>
                  <a:tcPr/>
                </a:tc>
                <a:tc>
                  <a:txBody>
                    <a:bodyPr/>
                    <a:lstStyle/>
                    <a:p>
                      <a:pPr algn="ctr"/>
                      <a:r>
                        <a:rPr lang="it-IT" dirty="0"/>
                        <a:t>0.5969</a:t>
                      </a:r>
                    </a:p>
                  </a:txBody>
                  <a:tcPr/>
                </a:tc>
                <a:tc>
                  <a:txBody>
                    <a:bodyPr/>
                    <a:lstStyle/>
                    <a:p>
                      <a:pPr algn="ctr"/>
                      <a:r>
                        <a:rPr lang="it-IT" dirty="0"/>
                        <a:t>1004.00</a:t>
                      </a:r>
                    </a:p>
                  </a:txBody>
                  <a:tcPr/>
                </a:tc>
                <a:tc>
                  <a:txBody>
                    <a:bodyPr/>
                    <a:lstStyle/>
                    <a:p>
                      <a:pPr algn="ctr"/>
                      <a:r>
                        <a:rPr lang="it-IT" dirty="0"/>
                        <a:t>2</a:t>
                      </a:r>
                    </a:p>
                  </a:txBody>
                  <a:tcPr/>
                </a:tc>
                <a:tc>
                  <a:txBody>
                    <a:bodyPr/>
                    <a:lstStyle/>
                    <a:p>
                      <a:pPr algn="ctr"/>
                      <a:r>
                        <a:rPr lang="it-IT" dirty="0"/>
                        <a:t>0.25</a:t>
                      </a:r>
                    </a:p>
                  </a:txBody>
                  <a:tcPr/>
                </a:tc>
                <a:extLst>
                  <a:ext uri="{0D108BD9-81ED-4DB2-BD59-A6C34878D82A}">
                    <a16:rowId xmlns:a16="http://schemas.microsoft.com/office/drawing/2014/main" val="1974761690"/>
                  </a:ext>
                </a:extLst>
              </a:tr>
            </a:tbl>
          </a:graphicData>
        </a:graphic>
      </p:graphicFrame>
      <p:sp>
        <p:nvSpPr>
          <p:cNvPr id="5" name="Titolo 1"/>
          <p:cNvSpPr txBox="1">
            <a:spLocks/>
          </p:cNvSpPr>
          <p:nvPr/>
        </p:nvSpPr>
        <p:spPr>
          <a:xfrm>
            <a:off x="838199" y="-71103"/>
            <a:ext cx="10515600" cy="717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a:solidFill>
                  <a:srgbClr val="C00000"/>
                </a:solidFill>
                <a:latin typeface="+mn-lt"/>
              </a:rPr>
              <a:t>DRG attinenti prodotti anno 2020</a:t>
            </a:r>
            <a:endParaRPr lang="it-IT" sz="3200" b="1" dirty="0">
              <a:latin typeface="+mn-lt"/>
            </a:endParaRPr>
          </a:p>
        </p:txBody>
      </p:sp>
      <p:sp>
        <p:nvSpPr>
          <p:cNvPr id="6" name="CasellaDiTesto 5"/>
          <p:cNvSpPr txBox="1"/>
          <p:nvPr/>
        </p:nvSpPr>
        <p:spPr>
          <a:xfrm>
            <a:off x="10586906" y="6488668"/>
            <a:ext cx="535724" cy="369332"/>
          </a:xfrm>
          <a:prstGeom prst="rect">
            <a:avLst/>
          </a:prstGeom>
          <a:noFill/>
        </p:spPr>
        <p:txBody>
          <a:bodyPr wrap="none" rtlCol="0">
            <a:spAutoFit/>
          </a:bodyPr>
          <a:lstStyle/>
          <a:p>
            <a:r>
              <a:rPr lang="it-IT" b="1" dirty="0">
                <a:solidFill>
                  <a:srgbClr val="C00000"/>
                </a:solidFill>
              </a:rPr>
              <a:t>267</a:t>
            </a:r>
          </a:p>
        </p:txBody>
      </p:sp>
      <p:sp>
        <p:nvSpPr>
          <p:cNvPr id="7" name="CasellaDiTesto 6"/>
          <p:cNvSpPr txBox="1"/>
          <p:nvPr/>
        </p:nvSpPr>
        <p:spPr>
          <a:xfrm>
            <a:off x="8850385" y="6499572"/>
            <a:ext cx="1119217" cy="369332"/>
          </a:xfrm>
          <a:prstGeom prst="rect">
            <a:avLst/>
          </a:prstGeom>
          <a:noFill/>
        </p:spPr>
        <p:txBody>
          <a:bodyPr wrap="none" rtlCol="0">
            <a:spAutoFit/>
          </a:bodyPr>
          <a:lstStyle/>
          <a:p>
            <a:r>
              <a:rPr lang="it-IT" b="1" dirty="0">
                <a:solidFill>
                  <a:srgbClr val="C00000"/>
                </a:solidFill>
              </a:rPr>
              <a:t>1.283.740</a:t>
            </a:r>
          </a:p>
        </p:txBody>
      </p:sp>
      <p:pic>
        <p:nvPicPr>
          <p:cNvPr id="8" name="Immagine 7">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586906" y="0"/>
            <a:ext cx="1204856" cy="568664"/>
          </a:xfrm>
          <a:prstGeom prst="rect">
            <a:avLst/>
          </a:prstGeom>
        </p:spPr>
      </p:pic>
    </p:spTree>
    <p:extLst>
      <p:ext uri="{BB962C8B-B14F-4D97-AF65-F5344CB8AC3E}">
        <p14:creationId xmlns:p14="http://schemas.microsoft.com/office/powerpoint/2010/main" val="1095106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0770" y="-148873"/>
            <a:ext cx="10515600" cy="1325563"/>
          </a:xfrm>
        </p:spPr>
        <p:txBody>
          <a:bodyPr>
            <a:normAutofit/>
          </a:bodyPr>
          <a:lstStyle/>
          <a:p>
            <a:pPr algn="ctr"/>
            <a:r>
              <a:rPr lang="it-IT" sz="2800" b="1" dirty="0">
                <a:solidFill>
                  <a:srgbClr val="C00000"/>
                </a:solidFill>
                <a:latin typeface="+mn-lt"/>
              </a:rPr>
              <a:t>Defibrillatori utilizzati anno 2021</a:t>
            </a:r>
            <a:br>
              <a:rPr lang="it-IT" sz="2800" b="1" dirty="0">
                <a:solidFill>
                  <a:srgbClr val="C00000"/>
                </a:solidFill>
                <a:latin typeface="+mn-lt"/>
              </a:rPr>
            </a:br>
            <a:endParaRPr lang="it-IT" sz="2800" b="1" dirty="0">
              <a:latin typeface="+mn-lt"/>
            </a:endParaRPr>
          </a:p>
        </p:txBody>
      </p:sp>
      <p:graphicFrame>
        <p:nvGraphicFramePr>
          <p:cNvPr id="4" name="Tabella 3"/>
          <p:cNvGraphicFramePr>
            <a:graphicFrameLocks noGrp="1"/>
          </p:cNvGraphicFramePr>
          <p:nvPr>
            <p:extLst>
              <p:ext uri="{D42A27DB-BD31-4B8C-83A1-F6EECF244321}">
                <p14:modId xmlns:p14="http://schemas.microsoft.com/office/powerpoint/2010/main" val="2579825529"/>
              </p:ext>
            </p:extLst>
          </p:nvPr>
        </p:nvGraphicFramePr>
        <p:xfrm>
          <a:off x="830770" y="692348"/>
          <a:ext cx="10793659" cy="2148629"/>
        </p:xfrm>
        <a:graphic>
          <a:graphicData uri="http://schemas.openxmlformats.org/drawingml/2006/table">
            <a:tbl>
              <a:tblPr>
                <a:tableStyleId>{5C22544A-7EE6-4342-B048-85BDC9FD1C3A}</a:tableStyleId>
              </a:tblPr>
              <a:tblGrid>
                <a:gridCol w="6425707">
                  <a:extLst>
                    <a:ext uri="{9D8B030D-6E8A-4147-A177-3AD203B41FA5}">
                      <a16:colId xmlns:a16="http://schemas.microsoft.com/office/drawing/2014/main" val="2855896637"/>
                    </a:ext>
                  </a:extLst>
                </a:gridCol>
                <a:gridCol w="545284">
                  <a:extLst>
                    <a:ext uri="{9D8B030D-6E8A-4147-A177-3AD203B41FA5}">
                      <a16:colId xmlns:a16="http://schemas.microsoft.com/office/drawing/2014/main" val="595293980"/>
                    </a:ext>
                  </a:extLst>
                </a:gridCol>
                <a:gridCol w="713065">
                  <a:extLst>
                    <a:ext uri="{9D8B030D-6E8A-4147-A177-3AD203B41FA5}">
                      <a16:colId xmlns:a16="http://schemas.microsoft.com/office/drawing/2014/main" val="402638341"/>
                    </a:ext>
                  </a:extLst>
                </a:gridCol>
                <a:gridCol w="1677798">
                  <a:extLst>
                    <a:ext uri="{9D8B030D-6E8A-4147-A177-3AD203B41FA5}">
                      <a16:colId xmlns:a16="http://schemas.microsoft.com/office/drawing/2014/main" val="3707379906"/>
                    </a:ext>
                  </a:extLst>
                </a:gridCol>
                <a:gridCol w="1431805">
                  <a:extLst>
                    <a:ext uri="{9D8B030D-6E8A-4147-A177-3AD203B41FA5}">
                      <a16:colId xmlns:a16="http://schemas.microsoft.com/office/drawing/2014/main" val="1316482608"/>
                    </a:ext>
                  </a:extLst>
                </a:gridCol>
              </a:tblGrid>
              <a:tr h="178518">
                <a:tc>
                  <a:txBody>
                    <a:bodyPr/>
                    <a:lstStyle/>
                    <a:p>
                      <a:pPr algn="l" fontAlgn="b"/>
                      <a:r>
                        <a:rPr lang="it-IT" sz="1200" b="1" u="none" strike="noStrike" dirty="0">
                          <a:effectLst/>
                        </a:rPr>
                        <a:t>Descrizione Prodotto Consumi 2021</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547599112"/>
                  </a:ext>
                </a:extLst>
              </a:tr>
              <a:tr h="338828">
                <a:tc>
                  <a:txBody>
                    <a:bodyPr/>
                    <a:lstStyle/>
                    <a:p>
                      <a:pPr algn="l" fontAlgn="t"/>
                      <a:r>
                        <a:rPr lang="it-IT" sz="1200" u="none" strike="noStrike" dirty="0">
                          <a:effectLst/>
                        </a:rPr>
                        <a:t>Defibrillatore monocamerale con sensore RIVACOR 5 VR-T DX DF4/IS-1 **429564**</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dirty="0">
                          <a:effectLst/>
                        </a:rPr>
                        <a:t>PZ</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4,00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31.980,00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b="1" u="none" strike="noStrike" dirty="0">
                          <a:effectLst/>
                        </a:rPr>
                        <a:t>7.995,00</a:t>
                      </a:r>
                      <a:endParaRPr lang="it-IT" sz="1200" b="1" i="0" u="none" strike="noStrike" dirty="0">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2084796284"/>
                  </a:ext>
                </a:extLst>
              </a:tr>
              <a:tr h="262084">
                <a:tc>
                  <a:txBody>
                    <a:bodyPr/>
                    <a:lstStyle/>
                    <a:p>
                      <a:pPr algn="l" fontAlgn="t"/>
                      <a:r>
                        <a:rPr lang="it-IT" sz="1200" u="none" strike="noStrike" dirty="0">
                          <a:effectLst/>
                        </a:rPr>
                        <a:t>Defibrillatore monocamerale con sensore  EVERA MRI S VR SURES DEFIB DF4 **DVMC3D4**</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7,00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45.760,00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6.537,14</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3938294366"/>
                  </a:ext>
                </a:extLst>
              </a:tr>
              <a:tr h="338828">
                <a:tc>
                  <a:txBody>
                    <a:bodyPr/>
                    <a:lstStyle/>
                    <a:p>
                      <a:pPr algn="l" fontAlgn="t"/>
                      <a:r>
                        <a:rPr lang="it-IT" sz="1200" u="none" strike="noStrike" dirty="0">
                          <a:effectLst/>
                        </a:rPr>
                        <a:t>Defibrillatore monocamerale con sensore RIVACOR 3 VR-T DF-4 PROMRI_429574</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1,00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6.448,00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6.448,00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1892078492"/>
                  </a:ext>
                </a:extLst>
              </a:tr>
              <a:tr h="338828">
                <a:tc>
                  <a:txBody>
                    <a:bodyPr/>
                    <a:lstStyle/>
                    <a:p>
                      <a:pPr algn="l" fontAlgn="t"/>
                      <a:r>
                        <a:rPr lang="it-IT" sz="1200" u="none" strike="noStrike" dirty="0">
                          <a:effectLst/>
                        </a:rPr>
                        <a:t>Defibrillatore monocamerale con sensore VISIA AF MRI S VR DEFIB DF1 **DVFC3D1**</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1,00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6.240,00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6.240,00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2304440127"/>
                  </a:ext>
                </a:extLst>
              </a:tr>
              <a:tr h="338828">
                <a:tc>
                  <a:txBody>
                    <a:bodyPr/>
                    <a:lstStyle/>
                    <a:p>
                      <a:pPr algn="l" fontAlgn="t"/>
                      <a:r>
                        <a:rPr lang="it-IT" sz="1200" u="none" strike="noStrike" dirty="0">
                          <a:effectLst/>
                        </a:rPr>
                        <a:t>Defibrillatore monocamerale con sensore INOGEN EL ICD VR MONO DF4 **D140**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1,00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6.240,00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a:effectLst/>
                        </a:rPr>
                        <a:t>6.240,00</a:t>
                      </a:r>
                      <a:endParaRPr lang="it-IT" sz="1200" b="0" i="0" u="none" strike="noStrike">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3492911928"/>
                  </a:ext>
                </a:extLst>
              </a:tr>
              <a:tr h="338828">
                <a:tc>
                  <a:txBody>
                    <a:bodyPr/>
                    <a:lstStyle/>
                    <a:p>
                      <a:pPr algn="l" fontAlgn="t"/>
                      <a:r>
                        <a:rPr lang="it-IT" sz="1200" u="none" strike="noStrike" dirty="0">
                          <a:effectLst/>
                        </a:rPr>
                        <a:t>Defibrillatore monocamerale con sensore ELLIPSE VR_CD1377-36QC</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l" fontAlgn="t"/>
                      <a:r>
                        <a:rPr lang="it-IT" sz="1200" u="none" strike="noStrike" dirty="0">
                          <a:effectLst/>
                        </a:rPr>
                        <a:t>PZ</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2,00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u="none" strike="noStrike" dirty="0">
                          <a:effectLst/>
                        </a:rPr>
                        <a:t>11.856,00</a:t>
                      </a:r>
                      <a:endParaRPr lang="it-IT" sz="1200" b="0" i="0" u="none" strike="noStrike" dirty="0">
                        <a:effectLst/>
                        <a:latin typeface="Arial" panose="020B0604020202020204" pitchFamily="34" charset="0"/>
                      </a:endParaRPr>
                    </a:p>
                  </a:txBody>
                  <a:tcPr marL="9525" marR="9525" marT="9525" marB="0">
                    <a:solidFill>
                      <a:schemeClr val="accent6">
                        <a:lumMod val="40000"/>
                        <a:lumOff val="60000"/>
                      </a:schemeClr>
                    </a:solidFill>
                  </a:tcPr>
                </a:tc>
                <a:tc>
                  <a:txBody>
                    <a:bodyPr/>
                    <a:lstStyle/>
                    <a:p>
                      <a:pPr algn="r" fontAlgn="t"/>
                      <a:r>
                        <a:rPr lang="it-IT" sz="1200" b="1" u="none" strike="noStrike" dirty="0">
                          <a:effectLst/>
                        </a:rPr>
                        <a:t>5.928,00</a:t>
                      </a:r>
                      <a:endParaRPr lang="it-IT" sz="1200" b="1" i="0" u="none" strike="noStrike" dirty="0">
                        <a:effectLst/>
                        <a:latin typeface="Arial" panose="020B0604020202020204" pitchFamily="34" charset="0"/>
                      </a:endParaRPr>
                    </a:p>
                  </a:txBody>
                  <a:tcPr marL="9525" marR="9525" marT="9525" marB="0">
                    <a:solidFill>
                      <a:schemeClr val="accent6">
                        <a:lumMod val="40000"/>
                        <a:lumOff val="60000"/>
                      </a:schemeClr>
                    </a:solidFill>
                  </a:tcPr>
                </a:tc>
                <a:extLst>
                  <a:ext uri="{0D108BD9-81ED-4DB2-BD59-A6C34878D82A}">
                    <a16:rowId xmlns:a16="http://schemas.microsoft.com/office/drawing/2014/main" val="3945924984"/>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1875639800"/>
              </p:ext>
            </p:extLst>
          </p:nvPr>
        </p:nvGraphicFramePr>
        <p:xfrm>
          <a:off x="774755" y="3506808"/>
          <a:ext cx="10905687" cy="2533267"/>
        </p:xfrm>
        <a:graphic>
          <a:graphicData uri="http://schemas.openxmlformats.org/drawingml/2006/table">
            <a:tbl>
              <a:tblPr>
                <a:tableStyleId>{5C22544A-7EE6-4342-B048-85BDC9FD1C3A}</a:tableStyleId>
              </a:tblPr>
              <a:tblGrid>
                <a:gridCol w="6557223">
                  <a:extLst>
                    <a:ext uri="{9D8B030D-6E8A-4147-A177-3AD203B41FA5}">
                      <a16:colId xmlns:a16="http://schemas.microsoft.com/office/drawing/2014/main" val="3859774894"/>
                    </a:ext>
                  </a:extLst>
                </a:gridCol>
                <a:gridCol w="528506">
                  <a:extLst>
                    <a:ext uri="{9D8B030D-6E8A-4147-A177-3AD203B41FA5}">
                      <a16:colId xmlns:a16="http://schemas.microsoft.com/office/drawing/2014/main" val="2527202651"/>
                    </a:ext>
                  </a:extLst>
                </a:gridCol>
                <a:gridCol w="729843">
                  <a:extLst>
                    <a:ext uri="{9D8B030D-6E8A-4147-A177-3AD203B41FA5}">
                      <a16:colId xmlns:a16="http://schemas.microsoft.com/office/drawing/2014/main" val="1765929753"/>
                    </a:ext>
                  </a:extLst>
                </a:gridCol>
                <a:gridCol w="1610686">
                  <a:extLst>
                    <a:ext uri="{9D8B030D-6E8A-4147-A177-3AD203B41FA5}">
                      <a16:colId xmlns:a16="http://schemas.microsoft.com/office/drawing/2014/main" val="437415198"/>
                    </a:ext>
                  </a:extLst>
                </a:gridCol>
                <a:gridCol w="1479429">
                  <a:extLst>
                    <a:ext uri="{9D8B030D-6E8A-4147-A177-3AD203B41FA5}">
                      <a16:colId xmlns:a16="http://schemas.microsoft.com/office/drawing/2014/main" val="1924771908"/>
                    </a:ext>
                  </a:extLst>
                </a:gridCol>
              </a:tblGrid>
              <a:tr h="329546">
                <a:tc>
                  <a:txBody>
                    <a:bodyPr/>
                    <a:lstStyle/>
                    <a:p>
                      <a:pPr algn="l" fontAlgn="b"/>
                      <a:r>
                        <a:rPr lang="it-IT" sz="1200" b="1" u="none" strike="noStrike" dirty="0">
                          <a:effectLst/>
                        </a:rPr>
                        <a:t>Descrizione Prodotto Consumi 2021</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797759739"/>
                  </a:ext>
                </a:extLst>
              </a:tr>
              <a:tr h="226446">
                <a:tc>
                  <a:txBody>
                    <a:bodyPr/>
                    <a:lstStyle/>
                    <a:p>
                      <a:pPr algn="l" fontAlgn="t"/>
                      <a:r>
                        <a:rPr lang="it-IT" sz="1100" u="none" strike="noStrike" dirty="0">
                          <a:effectLst/>
                        </a:rPr>
                        <a:t>Defibrillatore Bicamerale con</a:t>
                      </a:r>
                      <a:r>
                        <a:rPr lang="it-IT" sz="1100" u="none" strike="noStrike" baseline="0" dirty="0">
                          <a:effectLst/>
                        </a:rPr>
                        <a:t> sensore </a:t>
                      </a:r>
                      <a:r>
                        <a:rPr lang="it-IT" sz="1100" u="none" strike="noStrike" dirty="0">
                          <a:effectLst/>
                        </a:rPr>
                        <a:t>ACTICOR 7 DR-T DEFIB DF4/IS1 **429524**</a:t>
                      </a:r>
                      <a:endParaRPr lang="it-IT" sz="1100" b="0" i="0" u="none" strike="noStrike" dirty="0">
                        <a:effectLst/>
                        <a:latin typeface="Arial" panose="020B0604020202020204" pitchFamily="34" charset="0"/>
                      </a:endParaRPr>
                    </a:p>
                  </a:txBody>
                  <a:tcPr marL="8368" marR="8368" marT="8368" marB="0"/>
                </a:tc>
                <a:tc>
                  <a:txBody>
                    <a:bodyPr/>
                    <a:lstStyle/>
                    <a:p>
                      <a:pPr algn="l" fontAlgn="t"/>
                      <a:r>
                        <a:rPr lang="it-IT" sz="1100" u="none" strike="noStrike" dirty="0">
                          <a:effectLst/>
                        </a:rPr>
                        <a:t>PZ</a:t>
                      </a:r>
                      <a:endParaRPr lang="it-IT" sz="1100" b="0" i="0" u="none" strike="noStrike" dirty="0">
                        <a:effectLst/>
                        <a:latin typeface="Arial" panose="020B0604020202020204" pitchFamily="34" charset="0"/>
                      </a:endParaRPr>
                    </a:p>
                  </a:txBody>
                  <a:tcPr marL="8368" marR="8368" marT="8368" marB="0"/>
                </a:tc>
                <a:tc>
                  <a:txBody>
                    <a:bodyPr/>
                    <a:lstStyle/>
                    <a:p>
                      <a:pPr algn="r" fontAlgn="t"/>
                      <a:r>
                        <a:rPr lang="it-IT" sz="1100" u="none" strike="noStrike" dirty="0">
                          <a:effectLst/>
                        </a:rPr>
                        <a:t>10,00</a:t>
                      </a:r>
                      <a:endParaRPr lang="it-IT" sz="1100" b="0" i="0" u="none" strike="noStrike" dirty="0">
                        <a:effectLst/>
                        <a:latin typeface="Arial" panose="020B0604020202020204" pitchFamily="34" charset="0"/>
                      </a:endParaRPr>
                    </a:p>
                  </a:txBody>
                  <a:tcPr marL="8368" marR="8368" marT="8368" marB="0"/>
                </a:tc>
                <a:tc>
                  <a:txBody>
                    <a:bodyPr/>
                    <a:lstStyle/>
                    <a:p>
                      <a:pPr algn="r" fontAlgn="t"/>
                      <a:r>
                        <a:rPr lang="it-IT" sz="1100" u="none" strike="noStrike">
                          <a:effectLst/>
                        </a:rPr>
                        <a:t>95.036,04</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b="1" u="none" strike="noStrike" dirty="0">
                          <a:effectLst/>
                        </a:rPr>
                        <a:t>9.503,60</a:t>
                      </a:r>
                      <a:endParaRPr lang="it-IT" sz="1100" b="1" i="0" u="none" strike="noStrike" dirty="0">
                        <a:effectLst/>
                        <a:latin typeface="Arial" panose="020B0604020202020204" pitchFamily="34" charset="0"/>
                      </a:endParaRPr>
                    </a:p>
                  </a:txBody>
                  <a:tcPr marL="8368" marR="8368" marT="8368" marB="0"/>
                </a:tc>
                <a:extLst>
                  <a:ext uri="{0D108BD9-81ED-4DB2-BD59-A6C34878D82A}">
                    <a16:rowId xmlns:a16="http://schemas.microsoft.com/office/drawing/2014/main" val="558988181"/>
                  </a:ext>
                </a:extLst>
              </a:tr>
              <a:tr h="329546">
                <a:tc>
                  <a:txBody>
                    <a:bodyPr/>
                    <a:lstStyle/>
                    <a:p>
                      <a:pPr algn="l" fontAlgn="t"/>
                      <a:r>
                        <a:rPr lang="it-IT" sz="1100" u="none" strike="noStrike" dirty="0">
                          <a:effectLst/>
                        </a:rPr>
                        <a:t>Defibrillatore Bicamerale con</a:t>
                      </a:r>
                      <a:r>
                        <a:rPr lang="it-IT" sz="1100" u="none" strike="noStrike" baseline="0" dirty="0">
                          <a:effectLst/>
                        </a:rPr>
                        <a:t> sensore </a:t>
                      </a:r>
                      <a:r>
                        <a:rPr lang="it-IT" sz="1100" u="none" strike="noStrike" dirty="0">
                          <a:effectLst/>
                        </a:rPr>
                        <a:t>ENTRANT DR DEFIB BICAM DF-4 **CDDRA300Q**</a:t>
                      </a:r>
                      <a:endParaRPr lang="it-IT" sz="1100" b="0" i="0" u="none" strike="noStrike" dirty="0">
                        <a:effectLst/>
                        <a:latin typeface="Arial" panose="020B0604020202020204" pitchFamily="34" charset="0"/>
                      </a:endParaRPr>
                    </a:p>
                  </a:txBody>
                  <a:tcPr marL="8368" marR="8368" marT="8368" marB="0"/>
                </a:tc>
                <a:tc>
                  <a:txBody>
                    <a:bodyPr/>
                    <a:lstStyle/>
                    <a:p>
                      <a:pPr algn="l" fontAlgn="t"/>
                      <a:r>
                        <a:rPr lang="it-IT" sz="1100" u="none" strike="noStrike">
                          <a:effectLst/>
                        </a:rPr>
                        <a:t>PZ</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4,00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37.440,00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9.360,00</a:t>
                      </a:r>
                      <a:endParaRPr lang="it-IT" sz="1100" b="0" i="0" u="none" strike="noStrike">
                        <a:effectLst/>
                        <a:latin typeface="Arial" panose="020B0604020202020204" pitchFamily="34" charset="0"/>
                      </a:endParaRPr>
                    </a:p>
                  </a:txBody>
                  <a:tcPr marL="8368" marR="8368" marT="8368" marB="0"/>
                </a:tc>
                <a:extLst>
                  <a:ext uri="{0D108BD9-81ED-4DB2-BD59-A6C34878D82A}">
                    <a16:rowId xmlns:a16="http://schemas.microsoft.com/office/drawing/2014/main" val="1603101688"/>
                  </a:ext>
                </a:extLst>
              </a:tr>
              <a:tr h="329546">
                <a:tc>
                  <a:txBody>
                    <a:bodyPr/>
                    <a:lstStyle/>
                    <a:p>
                      <a:pPr algn="l" fontAlgn="t"/>
                      <a:r>
                        <a:rPr lang="it-IT" sz="1100" u="none" strike="noStrike" dirty="0">
                          <a:effectLst/>
                        </a:rPr>
                        <a:t>Defibrillatore Bicamerale con</a:t>
                      </a:r>
                      <a:r>
                        <a:rPr lang="it-IT" sz="1100" u="none" strike="noStrike" baseline="0" dirty="0">
                          <a:effectLst/>
                        </a:rPr>
                        <a:t> sensore </a:t>
                      </a:r>
                      <a:r>
                        <a:rPr lang="it-IT" sz="1100" u="none" strike="noStrike" dirty="0">
                          <a:effectLst/>
                        </a:rPr>
                        <a:t>MOMENTUM ICD DR DEFIB IS1/IS1 **D121**</a:t>
                      </a:r>
                      <a:endParaRPr lang="it-IT" sz="1100" b="0" i="0" u="none" strike="noStrike" dirty="0">
                        <a:effectLst/>
                        <a:latin typeface="Arial" panose="020B0604020202020204" pitchFamily="34" charset="0"/>
                      </a:endParaRPr>
                    </a:p>
                  </a:txBody>
                  <a:tcPr marL="8368" marR="8368" marT="8368" marB="0"/>
                </a:tc>
                <a:tc>
                  <a:txBody>
                    <a:bodyPr/>
                    <a:lstStyle/>
                    <a:p>
                      <a:pPr algn="l" fontAlgn="t"/>
                      <a:r>
                        <a:rPr lang="it-IT" sz="1100" u="none" strike="noStrike">
                          <a:effectLst/>
                        </a:rPr>
                        <a:t>PZ</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2,00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18.096,00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9.048,00</a:t>
                      </a:r>
                      <a:endParaRPr lang="it-IT" sz="1100" b="0" i="0" u="none" strike="noStrike">
                        <a:effectLst/>
                        <a:latin typeface="Arial" panose="020B0604020202020204" pitchFamily="34" charset="0"/>
                      </a:endParaRPr>
                    </a:p>
                  </a:txBody>
                  <a:tcPr marL="8368" marR="8368" marT="8368" marB="0"/>
                </a:tc>
                <a:extLst>
                  <a:ext uri="{0D108BD9-81ED-4DB2-BD59-A6C34878D82A}">
                    <a16:rowId xmlns:a16="http://schemas.microsoft.com/office/drawing/2014/main" val="2790688118"/>
                  </a:ext>
                </a:extLst>
              </a:tr>
              <a:tr h="219697">
                <a:tc>
                  <a:txBody>
                    <a:bodyPr/>
                    <a:lstStyle/>
                    <a:p>
                      <a:pPr algn="l" fontAlgn="t"/>
                      <a:r>
                        <a:rPr lang="it-IT" sz="1100" u="none" strike="noStrike" dirty="0">
                          <a:effectLst/>
                        </a:rPr>
                        <a:t>Defibrillatore Bicamerale con</a:t>
                      </a:r>
                      <a:r>
                        <a:rPr lang="it-IT" sz="1100" u="none" strike="noStrike" baseline="0" dirty="0">
                          <a:effectLst/>
                        </a:rPr>
                        <a:t> sensore </a:t>
                      </a:r>
                      <a:r>
                        <a:rPr lang="it-IT" sz="1100" u="none" strike="noStrike" dirty="0">
                          <a:effectLst/>
                        </a:rPr>
                        <a:t>PRIMO MRI DR SURE BICAM DF-4 **DDMD3D4**</a:t>
                      </a:r>
                      <a:endParaRPr lang="it-IT" sz="1100" b="0" i="0" u="none" strike="noStrike" dirty="0">
                        <a:effectLst/>
                        <a:latin typeface="Arial" panose="020B0604020202020204" pitchFamily="34" charset="0"/>
                      </a:endParaRPr>
                    </a:p>
                  </a:txBody>
                  <a:tcPr marL="8368" marR="8368" marT="8368" marB="0"/>
                </a:tc>
                <a:tc>
                  <a:txBody>
                    <a:bodyPr/>
                    <a:lstStyle/>
                    <a:p>
                      <a:pPr algn="l" fontAlgn="t"/>
                      <a:r>
                        <a:rPr lang="it-IT" sz="1100" u="none" strike="noStrike">
                          <a:effectLst/>
                        </a:rPr>
                        <a:t>PZ</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1,00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8.528,00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8.528,00</a:t>
                      </a:r>
                      <a:endParaRPr lang="it-IT" sz="1100" b="0" i="0" u="none" strike="noStrike">
                        <a:effectLst/>
                        <a:latin typeface="Arial" panose="020B0604020202020204" pitchFamily="34" charset="0"/>
                      </a:endParaRPr>
                    </a:p>
                  </a:txBody>
                  <a:tcPr marL="8368" marR="8368" marT="8368" marB="0"/>
                </a:tc>
                <a:extLst>
                  <a:ext uri="{0D108BD9-81ED-4DB2-BD59-A6C34878D82A}">
                    <a16:rowId xmlns:a16="http://schemas.microsoft.com/office/drawing/2014/main" val="390937127"/>
                  </a:ext>
                </a:extLst>
              </a:tr>
              <a:tr h="219697">
                <a:tc>
                  <a:txBody>
                    <a:bodyPr/>
                    <a:lstStyle/>
                    <a:p>
                      <a:pPr algn="l" fontAlgn="t"/>
                      <a:r>
                        <a:rPr lang="it-IT" sz="1100" u="none" strike="noStrike" dirty="0">
                          <a:effectLst/>
                        </a:rPr>
                        <a:t>Defibrillatore Bicamerale con</a:t>
                      </a:r>
                      <a:r>
                        <a:rPr lang="it-IT" sz="1100" u="none" strike="noStrike" baseline="0" dirty="0">
                          <a:effectLst/>
                        </a:rPr>
                        <a:t> sensore </a:t>
                      </a:r>
                      <a:r>
                        <a:rPr lang="it-IT" sz="1100" u="none" strike="noStrike" dirty="0">
                          <a:effectLst/>
                        </a:rPr>
                        <a:t>VIGILANT ICD DR DEFIB IS1/DF4 **D233**</a:t>
                      </a:r>
                      <a:endParaRPr lang="it-IT" sz="1100" b="0" i="0" u="none" strike="noStrike" dirty="0">
                        <a:effectLst/>
                        <a:latin typeface="Arial" panose="020B0604020202020204" pitchFamily="34" charset="0"/>
                      </a:endParaRPr>
                    </a:p>
                  </a:txBody>
                  <a:tcPr marL="8368" marR="8368" marT="8368" marB="0"/>
                </a:tc>
                <a:tc>
                  <a:txBody>
                    <a:bodyPr/>
                    <a:lstStyle/>
                    <a:p>
                      <a:pPr algn="l" fontAlgn="t"/>
                      <a:r>
                        <a:rPr lang="it-IT" sz="1100" u="none" strike="noStrike">
                          <a:effectLst/>
                        </a:rPr>
                        <a:t>PZ</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8,00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67.600,00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8.450,00</a:t>
                      </a:r>
                      <a:endParaRPr lang="it-IT" sz="1100" b="0" i="0" u="none" strike="noStrike">
                        <a:effectLst/>
                        <a:latin typeface="Arial" panose="020B0604020202020204" pitchFamily="34" charset="0"/>
                      </a:endParaRPr>
                    </a:p>
                  </a:txBody>
                  <a:tcPr marL="8368" marR="8368" marT="8368" marB="0"/>
                </a:tc>
                <a:extLst>
                  <a:ext uri="{0D108BD9-81ED-4DB2-BD59-A6C34878D82A}">
                    <a16:rowId xmlns:a16="http://schemas.microsoft.com/office/drawing/2014/main" val="2562062611"/>
                  </a:ext>
                </a:extLst>
              </a:tr>
              <a:tr h="329546">
                <a:tc>
                  <a:txBody>
                    <a:bodyPr/>
                    <a:lstStyle/>
                    <a:p>
                      <a:pPr algn="l" fontAlgn="t"/>
                      <a:r>
                        <a:rPr lang="it-IT" sz="1100" u="none" strike="noStrike" dirty="0">
                          <a:effectLst/>
                        </a:rPr>
                        <a:t>Defibrillatore Bicamerale con</a:t>
                      </a:r>
                      <a:r>
                        <a:rPr lang="it-IT" sz="1100" u="none" strike="noStrike" baseline="0" dirty="0">
                          <a:effectLst/>
                        </a:rPr>
                        <a:t> sensore </a:t>
                      </a:r>
                      <a:r>
                        <a:rPr lang="pt-BR" sz="1100" u="none" strike="noStrike" dirty="0">
                          <a:effectLst/>
                        </a:rPr>
                        <a:t>PLATINIUM DR15X0_TDF032C</a:t>
                      </a:r>
                      <a:endParaRPr lang="pt-BR" sz="1100" b="0" i="0" u="none" strike="noStrike" dirty="0">
                        <a:effectLst/>
                        <a:latin typeface="Arial" panose="020B0604020202020204" pitchFamily="34" charset="0"/>
                      </a:endParaRPr>
                    </a:p>
                  </a:txBody>
                  <a:tcPr marL="8368" marR="8368" marT="8368" marB="0"/>
                </a:tc>
                <a:tc>
                  <a:txBody>
                    <a:bodyPr/>
                    <a:lstStyle/>
                    <a:p>
                      <a:pPr algn="l" fontAlgn="t"/>
                      <a:r>
                        <a:rPr lang="it-IT" sz="1100" u="none" strike="noStrike">
                          <a:effectLst/>
                        </a:rPr>
                        <a:t>PZ</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1,00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7.280,00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7.280,00</a:t>
                      </a:r>
                      <a:endParaRPr lang="it-IT" sz="1100" b="0" i="0" u="none" strike="noStrike">
                        <a:effectLst/>
                        <a:latin typeface="Arial" panose="020B0604020202020204" pitchFamily="34" charset="0"/>
                      </a:endParaRPr>
                    </a:p>
                  </a:txBody>
                  <a:tcPr marL="8368" marR="8368" marT="8368" marB="0"/>
                </a:tc>
                <a:extLst>
                  <a:ext uri="{0D108BD9-81ED-4DB2-BD59-A6C34878D82A}">
                    <a16:rowId xmlns:a16="http://schemas.microsoft.com/office/drawing/2014/main" val="3710251264"/>
                  </a:ext>
                </a:extLst>
              </a:tr>
              <a:tr h="329546">
                <a:tc>
                  <a:txBody>
                    <a:bodyPr/>
                    <a:lstStyle/>
                    <a:p>
                      <a:pPr algn="l" fontAlgn="t"/>
                      <a:r>
                        <a:rPr lang="it-IT" sz="1100" u="none" strike="noStrike" dirty="0">
                          <a:effectLst/>
                        </a:rPr>
                        <a:t>Defibrillatore Bicamerale con</a:t>
                      </a:r>
                      <a:r>
                        <a:rPr lang="it-IT" sz="1100" u="none" strike="noStrike" baseline="0" dirty="0">
                          <a:effectLst/>
                        </a:rPr>
                        <a:t> sensore </a:t>
                      </a:r>
                      <a:r>
                        <a:rPr lang="it-IT" sz="1100" u="none" strike="noStrike" dirty="0">
                          <a:effectLst/>
                        </a:rPr>
                        <a:t>PRIMO MRI DR SURESCAN_DDMD3D1</a:t>
                      </a:r>
                      <a:endParaRPr lang="it-IT" sz="1100" b="0" i="0" u="none" strike="noStrike" dirty="0">
                        <a:effectLst/>
                        <a:latin typeface="Arial" panose="020B0604020202020204" pitchFamily="34" charset="0"/>
                      </a:endParaRPr>
                    </a:p>
                  </a:txBody>
                  <a:tcPr marL="8368" marR="8368" marT="8368" marB="0"/>
                </a:tc>
                <a:tc>
                  <a:txBody>
                    <a:bodyPr/>
                    <a:lstStyle/>
                    <a:p>
                      <a:pPr algn="l" fontAlgn="t"/>
                      <a:r>
                        <a:rPr lang="it-IT" sz="1100" u="none" strike="noStrike">
                          <a:effectLst/>
                        </a:rPr>
                        <a:t>PZ</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1,00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7.280,00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7.280,00</a:t>
                      </a:r>
                      <a:endParaRPr lang="it-IT" sz="1100" b="0" i="0" u="none" strike="noStrike">
                        <a:effectLst/>
                        <a:latin typeface="Arial" panose="020B0604020202020204" pitchFamily="34" charset="0"/>
                      </a:endParaRPr>
                    </a:p>
                  </a:txBody>
                  <a:tcPr marL="8368" marR="8368" marT="8368" marB="0"/>
                </a:tc>
                <a:extLst>
                  <a:ext uri="{0D108BD9-81ED-4DB2-BD59-A6C34878D82A}">
                    <a16:rowId xmlns:a16="http://schemas.microsoft.com/office/drawing/2014/main" val="1960424461"/>
                  </a:ext>
                </a:extLst>
              </a:tr>
              <a:tr h="219697">
                <a:tc>
                  <a:txBody>
                    <a:bodyPr/>
                    <a:lstStyle/>
                    <a:p>
                      <a:pPr algn="l" fontAlgn="t"/>
                      <a:r>
                        <a:rPr lang="it-IT" sz="1100" u="none" strike="noStrike" dirty="0">
                          <a:effectLst/>
                        </a:rPr>
                        <a:t>Defibrillatore Bicamerale con</a:t>
                      </a:r>
                      <a:r>
                        <a:rPr lang="it-IT" sz="1100" u="none" strike="noStrike" baseline="0" dirty="0">
                          <a:effectLst/>
                        </a:rPr>
                        <a:t> sensore </a:t>
                      </a:r>
                      <a:r>
                        <a:rPr lang="it-IT" sz="1100" u="none" strike="noStrike" dirty="0">
                          <a:effectLst/>
                        </a:rPr>
                        <a:t>FORTIFY ASSURA PM DR DF1 RIVES **CD235940C**</a:t>
                      </a:r>
                      <a:endParaRPr lang="it-IT" sz="1100" b="0" i="0" u="none" strike="noStrike" dirty="0">
                        <a:effectLst/>
                        <a:latin typeface="Arial" panose="020B0604020202020204" pitchFamily="34" charset="0"/>
                      </a:endParaRPr>
                    </a:p>
                  </a:txBody>
                  <a:tcPr marL="8368" marR="8368" marT="8368" marB="0"/>
                </a:tc>
                <a:tc>
                  <a:txBody>
                    <a:bodyPr/>
                    <a:lstStyle/>
                    <a:p>
                      <a:pPr algn="l" fontAlgn="t"/>
                      <a:r>
                        <a:rPr lang="it-IT" sz="1100" u="none" strike="noStrike">
                          <a:effectLst/>
                        </a:rPr>
                        <a:t>PZ</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1,00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u="none" strike="noStrike">
                          <a:effectLst/>
                        </a:rPr>
                        <a:t>6.760,00</a:t>
                      </a:r>
                      <a:endParaRPr lang="it-IT" sz="1100" b="0" i="0" u="none" strike="noStrike">
                        <a:effectLst/>
                        <a:latin typeface="Arial" panose="020B0604020202020204" pitchFamily="34" charset="0"/>
                      </a:endParaRPr>
                    </a:p>
                  </a:txBody>
                  <a:tcPr marL="8368" marR="8368" marT="8368" marB="0"/>
                </a:tc>
                <a:tc>
                  <a:txBody>
                    <a:bodyPr/>
                    <a:lstStyle/>
                    <a:p>
                      <a:pPr algn="r" fontAlgn="t"/>
                      <a:r>
                        <a:rPr lang="it-IT" sz="1100" b="1" u="none" strike="noStrike" dirty="0">
                          <a:effectLst/>
                        </a:rPr>
                        <a:t>6.760,00</a:t>
                      </a:r>
                      <a:endParaRPr lang="it-IT" sz="1100" b="1" i="0" u="none" strike="noStrike" dirty="0">
                        <a:effectLst/>
                        <a:latin typeface="Arial" panose="020B0604020202020204" pitchFamily="34" charset="0"/>
                      </a:endParaRPr>
                    </a:p>
                  </a:txBody>
                  <a:tcPr marL="8368" marR="8368" marT="8368" marB="0"/>
                </a:tc>
                <a:extLst>
                  <a:ext uri="{0D108BD9-81ED-4DB2-BD59-A6C34878D82A}">
                    <a16:rowId xmlns:a16="http://schemas.microsoft.com/office/drawing/2014/main" val="3681321294"/>
                  </a:ext>
                </a:extLst>
              </a:tr>
            </a:tbl>
          </a:graphicData>
        </a:graphic>
      </p:graphicFrame>
      <p:sp>
        <p:nvSpPr>
          <p:cNvPr id="6" name="CasellaDiTesto 5"/>
          <p:cNvSpPr txBox="1"/>
          <p:nvPr/>
        </p:nvSpPr>
        <p:spPr>
          <a:xfrm>
            <a:off x="7369729" y="2872977"/>
            <a:ext cx="1203125" cy="276999"/>
          </a:xfrm>
          <a:prstGeom prst="rect">
            <a:avLst/>
          </a:prstGeom>
          <a:noFill/>
        </p:spPr>
        <p:txBody>
          <a:bodyPr wrap="square" rtlCol="0">
            <a:spAutoFit/>
          </a:bodyPr>
          <a:lstStyle/>
          <a:p>
            <a:r>
              <a:rPr lang="it-IT" sz="1200" b="1" dirty="0">
                <a:solidFill>
                  <a:srgbClr val="C00000"/>
                </a:solidFill>
              </a:rPr>
              <a:t>Pezzi totali     16</a:t>
            </a:r>
          </a:p>
        </p:txBody>
      </p:sp>
      <p:sp>
        <p:nvSpPr>
          <p:cNvPr id="7" name="CasellaDiTesto 6"/>
          <p:cNvSpPr txBox="1"/>
          <p:nvPr/>
        </p:nvSpPr>
        <p:spPr>
          <a:xfrm>
            <a:off x="7369729" y="6080015"/>
            <a:ext cx="1203125" cy="276999"/>
          </a:xfrm>
          <a:prstGeom prst="rect">
            <a:avLst/>
          </a:prstGeom>
          <a:noFill/>
        </p:spPr>
        <p:txBody>
          <a:bodyPr wrap="square" rtlCol="0">
            <a:spAutoFit/>
          </a:bodyPr>
          <a:lstStyle/>
          <a:p>
            <a:r>
              <a:rPr lang="it-IT" sz="1200" b="1" dirty="0">
                <a:solidFill>
                  <a:srgbClr val="C00000"/>
                </a:solidFill>
              </a:rPr>
              <a:t>Pezzi totali  28</a:t>
            </a:r>
          </a:p>
        </p:txBody>
      </p:sp>
      <p:sp>
        <p:nvSpPr>
          <p:cNvPr id="8" name="Rettangolo 7"/>
          <p:cNvSpPr/>
          <p:nvPr/>
        </p:nvSpPr>
        <p:spPr>
          <a:xfrm>
            <a:off x="8663735" y="2872978"/>
            <a:ext cx="3164389" cy="276999"/>
          </a:xfrm>
          <a:prstGeom prst="rect">
            <a:avLst/>
          </a:prstGeom>
        </p:spPr>
        <p:txBody>
          <a:bodyPr wrap="square">
            <a:spAutoFit/>
          </a:bodyPr>
          <a:lstStyle/>
          <a:p>
            <a:r>
              <a:rPr lang="it-IT" sz="1200" b="1" dirty="0">
                <a:solidFill>
                  <a:srgbClr val="C00000"/>
                </a:solidFill>
                <a:latin typeface="Arial" panose="020B0604020202020204" pitchFamily="34" charset="0"/>
              </a:rPr>
              <a:t>Totale euro 108.524      p.m. euro 6.565 </a:t>
            </a:r>
            <a:endParaRPr lang="it-IT" sz="1200" b="1" dirty="0">
              <a:solidFill>
                <a:srgbClr val="C00000"/>
              </a:solidFill>
            </a:endParaRPr>
          </a:p>
        </p:txBody>
      </p:sp>
      <p:sp>
        <p:nvSpPr>
          <p:cNvPr id="9" name="Rettangolo 8"/>
          <p:cNvSpPr/>
          <p:nvPr/>
        </p:nvSpPr>
        <p:spPr>
          <a:xfrm>
            <a:off x="8950712" y="6080015"/>
            <a:ext cx="2936488" cy="276999"/>
          </a:xfrm>
          <a:prstGeom prst="rect">
            <a:avLst/>
          </a:prstGeom>
        </p:spPr>
        <p:txBody>
          <a:bodyPr wrap="square">
            <a:spAutoFit/>
          </a:bodyPr>
          <a:lstStyle/>
          <a:p>
            <a:r>
              <a:rPr lang="it-IT" sz="1200" b="1" dirty="0">
                <a:solidFill>
                  <a:srgbClr val="C00000"/>
                </a:solidFill>
                <a:latin typeface="Arial" panose="020B0604020202020204" pitchFamily="34" charset="0"/>
              </a:rPr>
              <a:t>Totale     248.020       p.m. euro 8276 </a:t>
            </a:r>
            <a:endParaRPr lang="it-IT" sz="1200" b="1" dirty="0">
              <a:solidFill>
                <a:srgbClr val="C00000"/>
              </a:solidFill>
            </a:endParaRPr>
          </a:p>
        </p:txBody>
      </p:sp>
      <p:sp>
        <p:nvSpPr>
          <p:cNvPr id="10" name="Rettangolo 9"/>
          <p:cNvSpPr/>
          <p:nvPr/>
        </p:nvSpPr>
        <p:spPr>
          <a:xfrm>
            <a:off x="2086781" y="2877192"/>
            <a:ext cx="4346126" cy="369332"/>
          </a:xfrm>
          <a:prstGeom prst="rect">
            <a:avLst/>
          </a:prstGeom>
        </p:spPr>
        <p:txBody>
          <a:bodyPr wrap="none">
            <a:spAutoFit/>
          </a:bodyPr>
          <a:lstStyle/>
          <a:p>
            <a:r>
              <a:rPr lang="it-IT" dirty="0"/>
              <a:t>Forchetta di spesa </a:t>
            </a:r>
            <a:r>
              <a:rPr lang="it-IT" b="1" dirty="0">
                <a:solidFill>
                  <a:schemeClr val="accent6">
                    <a:lumMod val="75000"/>
                  </a:schemeClr>
                </a:solidFill>
              </a:rPr>
              <a:t>da 94.848 </a:t>
            </a:r>
            <a:r>
              <a:rPr lang="it-IT" b="1" dirty="0">
                <a:solidFill>
                  <a:srgbClr val="C00000"/>
                </a:solidFill>
              </a:rPr>
              <a:t>a 127.920 </a:t>
            </a:r>
            <a:r>
              <a:rPr lang="it-IT" dirty="0"/>
              <a:t>euro</a:t>
            </a:r>
          </a:p>
        </p:txBody>
      </p:sp>
      <p:sp>
        <p:nvSpPr>
          <p:cNvPr id="11" name="Rettangolo 10"/>
          <p:cNvSpPr/>
          <p:nvPr/>
        </p:nvSpPr>
        <p:spPr>
          <a:xfrm>
            <a:off x="1632855" y="6218514"/>
            <a:ext cx="4463145" cy="369332"/>
          </a:xfrm>
          <a:prstGeom prst="rect">
            <a:avLst/>
          </a:prstGeom>
        </p:spPr>
        <p:txBody>
          <a:bodyPr wrap="none">
            <a:spAutoFit/>
          </a:bodyPr>
          <a:lstStyle/>
          <a:p>
            <a:r>
              <a:rPr lang="it-IT" dirty="0"/>
              <a:t>Forchetta di spesa </a:t>
            </a:r>
            <a:r>
              <a:rPr lang="it-IT" b="1" dirty="0">
                <a:solidFill>
                  <a:schemeClr val="accent6">
                    <a:lumMod val="75000"/>
                  </a:schemeClr>
                </a:solidFill>
              </a:rPr>
              <a:t>da 189.280 </a:t>
            </a:r>
            <a:r>
              <a:rPr lang="it-IT" b="1" dirty="0">
                <a:solidFill>
                  <a:srgbClr val="C00000"/>
                </a:solidFill>
              </a:rPr>
              <a:t>a 266.084 </a:t>
            </a:r>
            <a:r>
              <a:rPr lang="it-IT" dirty="0"/>
              <a:t>euro</a:t>
            </a:r>
          </a:p>
        </p:txBody>
      </p:sp>
      <p:pic>
        <p:nvPicPr>
          <p:cNvPr id="12" name="Immagine 11">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743942" y="0"/>
            <a:ext cx="1204856" cy="619640"/>
          </a:xfrm>
          <a:prstGeom prst="rect">
            <a:avLst/>
          </a:prstGeom>
        </p:spPr>
      </p:pic>
    </p:spTree>
    <p:extLst>
      <p:ext uri="{BB962C8B-B14F-4D97-AF65-F5344CB8AC3E}">
        <p14:creationId xmlns:p14="http://schemas.microsoft.com/office/powerpoint/2010/main" val="4161082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428074065"/>
              </p:ext>
            </p:extLst>
          </p:nvPr>
        </p:nvGraphicFramePr>
        <p:xfrm>
          <a:off x="265650" y="1087613"/>
          <a:ext cx="11386657" cy="2026327"/>
        </p:xfrm>
        <a:graphic>
          <a:graphicData uri="http://schemas.openxmlformats.org/drawingml/2006/table">
            <a:tbl>
              <a:tblPr>
                <a:tableStyleId>{5C22544A-7EE6-4342-B048-85BDC9FD1C3A}</a:tableStyleId>
              </a:tblPr>
              <a:tblGrid>
                <a:gridCol w="7905227">
                  <a:extLst>
                    <a:ext uri="{9D8B030D-6E8A-4147-A177-3AD203B41FA5}">
                      <a16:colId xmlns:a16="http://schemas.microsoft.com/office/drawing/2014/main" val="1880032477"/>
                    </a:ext>
                  </a:extLst>
                </a:gridCol>
                <a:gridCol w="570451">
                  <a:extLst>
                    <a:ext uri="{9D8B030D-6E8A-4147-A177-3AD203B41FA5}">
                      <a16:colId xmlns:a16="http://schemas.microsoft.com/office/drawing/2014/main" val="4008792420"/>
                    </a:ext>
                  </a:extLst>
                </a:gridCol>
                <a:gridCol w="822122">
                  <a:extLst>
                    <a:ext uri="{9D8B030D-6E8A-4147-A177-3AD203B41FA5}">
                      <a16:colId xmlns:a16="http://schemas.microsoft.com/office/drawing/2014/main" val="1834652264"/>
                    </a:ext>
                  </a:extLst>
                </a:gridCol>
                <a:gridCol w="880844">
                  <a:extLst>
                    <a:ext uri="{9D8B030D-6E8A-4147-A177-3AD203B41FA5}">
                      <a16:colId xmlns:a16="http://schemas.microsoft.com/office/drawing/2014/main" val="841514509"/>
                    </a:ext>
                  </a:extLst>
                </a:gridCol>
                <a:gridCol w="1208013">
                  <a:extLst>
                    <a:ext uri="{9D8B030D-6E8A-4147-A177-3AD203B41FA5}">
                      <a16:colId xmlns:a16="http://schemas.microsoft.com/office/drawing/2014/main" val="3978551453"/>
                    </a:ext>
                  </a:extLst>
                </a:gridCol>
              </a:tblGrid>
              <a:tr h="278317">
                <a:tc>
                  <a:txBody>
                    <a:bodyPr/>
                    <a:lstStyle/>
                    <a:p>
                      <a:pPr algn="l" fontAlgn="b"/>
                      <a:r>
                        <a:rPr lang="it-IT" sz="1200" b="1" u="none" strike="noStrike" dirty="0">
                          <a:effectLst/>
                        </a:rPr>
                        <a:t>Descrizione Prodotto Consumi 2021</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3928641356"/>
                  </a:ext>
                </a:extLst>
              </a:tr>
              <a:tr h="180700">
                <a:tc>
                  <a:txBody>
                    <a:bodyPr/>
                    <a:lstStyle/>
                    <a:p>
                      <a:pPr algn="l" fontAlgn="t"/>
                      <a:r>
                        <a:rPr lang="it-IT" sz="1050" b="0" i="0" u="none" strike="noStrike" dirty="0">
                          <a:effectLst/>
                          <a:latin typeface="+mn-lt"/>
                        </a:rPr>
                        <a:t>Defibrillatori </a:t>
                      </a:r>
                      <a:r>
                        <a:rPr lang="it-IT" sz="1050" b="0" i="0" u="none" strike="noStrike" dirty="0" err="1">
                          <a:effectLst/>
                          <a:latin typeface="+mn-lt"/>
                        </a:rPr>
                        <a:t>Tricamerali</a:t>
                      </a:r>
                      <a:r>
                        <a:rPr lang="it-IT" sz="1050" b="0" i="0" u="none" strike="noStrike" dirty="0">
                          <a:effectLst/>
                          <a:latin typeface="+mn-lt"/>
                        </a:rPr>
                        <a:t> Con Sensore </a:t>
                      </a:r>
                      <a:r>
                        <a:rPr lang="it-IT" sz="1050" b="0" i="0" u="none" strike="noStrike" dirty="0">
                          <a:effectLst/>
                          <a:latin typeface="Arial" panose="020B0604020202020204" pitchFamily="34" charset="0"/>
                        </a:rPr>
                        <a:t>RESONATE X4 CRT-D DEFIB **G447** </a:t>
                      </a:r>
                    </a:p>
                  </a:txBody>
                  <a:tcPr marL="9525" marR="9525" marT="9525" marB="0">
                    <a:solidFill>
                      <a:schemeClr val="accent2">
                        <a:lumMod val="40000"/>
                        <a:lumOff val="60000"/>
                      </a:schemeClr>
                    </a:solidFill>
                  </a:tcPr>
                </a:tc>
                <a:tc>
                  <a:txBody>
                    <a:bodyPr/>
                    <a:lstStyle/>
                    <a:p>
                      <a:pPr algn="l" fontAlgn="t"/>
                      <a:r>
                        <a:rPr lang="it-IT" sz="1050" b="0" i="0" u="none" strike="noStrike">
                          <a:effectLst/>
                          <a:latin typeface="Arial" panose="020B0604020202020204" pitchFamily="34" charset="0"/>
                        </a:rPr>
                        <a:t>PZ</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5,00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61.360,00</a:t>
                      </a:r>
                    </a:p>
                  </a:txBody>
                  <a:tcPr marL="9525" marR="9525" marT="9525" marB="0">
                    <a:solidFill>
                      <a:schemeClr val="accent2">
                        <a:lumMod val="40000"/>
                        <a:lumOff val="60000"/>
                      </a:schemeClr>
                    </a:solidFill>
                  </a:tcPr>
                </a:tc>
                <a:tc>
                  <a:txBody>
                    <a:bodyPr/>
                    <a:lstStyle/>
                    <a:p>
                      <a:pPr algn="r" fontAlgn="t"/>
                      <a:r>
                        <a:rPr lang="it-IT" sz="1050" b="1" i="0" u="none" strike="noStrike" dirty="0">
                          <a:effectLst/>
                          <a:latin typeface="Arial" panose="020B0604020202020204" pitchFamily="34" charset="0"/>
                        </a:rPr>
                        <a:t>12.272,00</a:t>
                      </a:r>
                    </a:p>
                  </a:txBody>
                  <a:tcPr marL="9525" marR="9525" marT="9525" marB="0">
                    <a:solidFill>
                      <a:schemeClr val="accent2">
                        <a:lumMod val="40000"/>
                        <a:lumOff val="60000"/>
                      </a:schemeClr>
                    </a:solidFill>
                  </a:tcPr>
                </a:tc>
                <a:extLst>
                  <a:ext uri="{0D108BD9-81ED-4DB2-BD59-A6C34878D82A}">
                    <a16:rowId xmlns:a16="http://schemas.microsoft.com/office/drawing/2014/main" val="2497795602"/>
                  </a:ext>
                </a:extLst>
              </a:tr>
              <a:tr h="185546">
                <a:tc>
                  <a:txBody>
                    <a:bodyPr/>
                    <a:lstStyle/>
                    <a:p>
                      <a:pPr algn="l" fontAlgn="t"/>
                      <a:r>
                        <a:rPr lang="it-IT" sz="1050" b="0" i="0" u="none" strike="noStrike" dirty="0">
                          <a:effectLst/>
                          <a:latin typeface="+mn-lt"/>
                        </a:rPr>
                        <a:t>Defibrillatori </a:t>
                      </a:r>
                      <a:r>
                        <a:rPr lang="it-IT" sz="1050" b="0" i="0" u="none" strike="noStrike" dirty="0" err="1">
                          <a:effectLst/>
                          <a:latin typeface="+mn-lt"/>
                        </a:rPr>
                        <a:t>Tricamerali</a:t>
                      </a:r>
                      <a:r>
                        <a:rPr lang="it-IT" sz="1050" b="0" i="0" u="none" strike="noStrike" dirty="0">
                          <a:effectLst/>
                          <a:latin typeface="+mn-lt"/>
                        </a:rPr>
                        <a:t> Con Sensore </a:t>
                      </a:r>
                      <a:r>
                        <a:rPr lang="it-IT" sz="1050" b="0" i="0" u="none" strike="noStrike" dirty="0">
                          <a:effectLst/>
                          <a:latin typeface="Arial" panose="020B0604020202020204" pitchFamily="34" charset="0"/>
                        </a:rPr>
                        <a:t>AMPLIA MRI QUAD CRT-D SURESCAN_DTMB2QQ</a:t>
                      </a:r>
                    </a:p>
                  </a:txBody>
                  <a:tcPr marL="9525" marR="9525" marT="9525" marB="0">
                    <a:solidFill>
                      <a:schemeClr val="accent2">
                        <a:lumMod val="40000"/>
                        <a:lumOff val="60000"/>
                      </a:schemeClr>
                    </a:solidFill>
                  </a:tcPr>
                </a:tc>
                <a:tc>
                  <a:txBody>
                    <a:bodyPr/>
                    <a:lstStyle/>
                    <a:p>
                      <a:pPr algn="l" fontAlgn="t"/>
                      <a:r>
                        <a:rPr lang="it-IT" sz="1050" b="0" i="0" u="none" strike="noStrike">
                          <a:effectLst/>
                          <a:latin typeface="Arial" panose="020B0604020202020204" pitchFamily="34" charset="0"/>
                        </a:rPr>
                        <a:t>PZ</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3,00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31.200,00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10.400,00</a:t>
                      </a:r>
                    </a:p>
                  </a:txBody>
                  <a:tcPr marL="9525" marR="9525" marT="9525" marB="0">
                    <a:solidFill>
                      <a:schemeClr val="accent2">
                        <a:lumMod val="40000"/>
                        <a:lumOff val="60000"/>
                      </a:schemeClr>
                    </a:solidFill>
                  </a:tcPr>
                </a:tc>
                <a:extLst>
                  <a:ext uri="{0D108BD9-81ED-4DB2-BD59-A6C34878D82A}">
                    <a16:rowId xmlns:a16="http://schemas.microsoft.com/office/drawing/2014/main" val="1363596432"/>
                  </a:ext>
                </a:extLst>
              </a:tr>
              <a:tr h="185546">
                <a:tc>
                  <a:txBody>
                    <a:bodyPr/>
                    <a:lstStyle/>
                    <a:p>
                      <a:pPr algn="l" fontAlgn="t"/>
                      <a:r>
                        <a:rPr lang="it-IT" sz="1050" b="0" i="0" u="none" strike="noStrike" dirty="0">
                          <a:effectLst/>
                          <a:latin typeface="+mn-lt"/>
                        </a:rPr>
                        <a:t>Defibrillatori </a:t>
                      </a:r>
                      <a:r>
                        <a:rPr lang="it-IT" sz="1050" b="0" i="0" u="none" strike="noStrike" dirty="0" err="1">
                          <a:effectLst/>
                          <a:latin typeface="+mn-lt"/>
                        </a:rPr>
                        <a:t>Tricamerali</a:t>
                      </a:r>
                      <a:r>
                        <a:rPr lang="it-IT" sz="1050" b="0" i="0" u="none" strike="noStrike" dirty="0">
                          <a:effectLst/>
                          <a:latin typeface="+mn-lt"/>
                        </a:rPr>
                        <a:t> Con Sensore </a:t>
                      </a:r>
                      <a:r>
                        <a:rPr lang="it-IT" sz="1050" b="0" i="0" u="none" strike="noStrike" dirty="0">
                          <a:effectLst/>
                          <a:latin typeface="Arial" panose="020B0604020202020204" pitchFamily="34" charset="0"/>
                        </a:rPr>
                        <a:t>AMPLIA MRI CRT-D SURESCAN_DTMB2D4</a:t>
                      </a:r>
                    </a:p>
                  </a:txBody>
                  <a:tcPr marL="9525" marR="9525" marT="9525" marB="0">
                    <a:solidFill>
                      <a:schemeClr val="accent2">
                        <a:lumMod val="40000"/>
                        <a:lumOff val="60000"/>
                      </a:schemeClr>
                    </a:solidFill>
                  </a:tcPr>
                </a:tc>
                <a:tc>
                  <a:txBody>
                    <a:bodyPr/>
                    <a:lstStyle/>
                    <a:p>
                      <a:pPr algn="l" fontAlgn="t"/>
                      <a:r>
                        <a:rPr lang="it-IT" sz="1050" b="0" i="0" u="none" strike="noStrike">
                          <a:effectLst/>
                          <a:latin typeface="Arial" panose="020B0604020202020204" pitchFamily="34" charset="0"/>
                        </a:rPr>
                        <a:t>PZ</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3,00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31.200,00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10.400,00</a:t>
                      </a:r>
                    </a:p>
                  </a:txBody>
                  <a:tcPr marL="9525" marR="9525" marT="9525" marB="0">
                    <a:solidFill>
                      <a:schemeClr val="accent2">
                        <a:lumMod val="40000"/>
                        <a:lumOff val="60000"/>
                      </a:schemeClr>
                    </a:solidFill>
                  </a:tcPr>
                </a:tc>
                <a:extLst>
                  <a:ext uri="{0D108BD9-81ED-4DB2-BD59-A6C34878D82A}">
                    <a16:rowId xmlns:a16="http://schemas.microsoft.com/office/drawing/2014/main" val="245162977"/>
                  </a:ext>
                </a:extLst>
              </a:tr>
              <a:tr h="212826">
                <a:tc>
                  <a:txBody>
                    <a:bodyPr/>
                    <a:lstStyle/>
                    <a:p>
                      <a:pPr algn="l" fontAlgn="t"/>
                      <a:r>
                        <a:rPr lang="it-IT" sz="1050" b="0" i="0" u="none" strike="noStrike" dirty="0">
                          <a:effectLst/>
                          <a:latin typeface="+mn-lt"/>
                        </a:rPr>
                        <a:t>Defibrillatori </a:t>
                      </a:r>
                      <a:r>
                        <a:rPr lang="it-IT" sz="1050" b="0" i="0" u="none" strike="noStrike" dirty="0" err="1">
                          <a:effectLst/>
                          <a:latin typeface="+mn-lt"/>
                        </a:rPr>
                        <a:t>Tricamerali</a:t>
                      </a:r>
                      <a:r>
                        <a:rPr lang="it-IT" sz="1050" b="0" i="0" u="none" strike="noStrike" dirty="0">
                          <a:effectLst/>
                          <a:latin typeface="+mn-lt"/>
                        </a:rPr>
                        <a:t> Con Sensore </a:t>
                      </a:r>
                      <a:r>
                        <a:rPr lang="it-IT" sz="1050" b="0" i="0" u="none" strike="noStrike" dirty="0">
                          <a:effectLst/>
                          <a:latin typeface="Arial" panose="020B0604020202020204" pitchFamily="34" charset="0"/>
                        </a:rPr>
                        <a:t>ENTRANT HF DEFIB TRBICAM DF-4 **CDHFA300Q** </a:t>
                      </a:r>
                    </a:p>
                  </a:txBody>
                  <a:tcPr marL="9525" marR="9525" marT="9525" marB="0">
                    <a:solidFill>
                      <a:schemeClr val="accent2">
                        <a:lumMod val="40000"/>
                        <a:lumOff val="60000"/>
                      </a:schemeClr>
                    </a:solidFill>
                  </a:tcPr>
                </a:tc>
                <a:tc>
                  <a:txBody>
                    <a:bodyPr/>
                    <a:lstStyle/>
                    <a:p>
                      <a:pPr algn="l" fontAlgn="t"/>
                      <a:r>
                        <a:rPr lang="it-IT" sz="1050" b="0" i="0" u="none" strike="noStrike">
                          <a:effectLst/>
                          <a:latin typeface="Arial" panose="020B0604020202020204" pitchFamily="34" charset="0"/>
                        </a:rPr>
                        <a:t>PZ</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5,00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52.000,00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10.400,00</a:t>
                      </a:r>
                    </a:p>
                  </a:txBody>
                  <a:tcPr marL="9525" marR="9525" marT="9525" marB="0">
                    <a:solidFill>
                      <a:schemeClr val="accent2">
                        <a:lumMod val="40000"/>
                        <a:lumOff val="60000"/>
                      </a:schemeClr>
                    </a:solidFill>
                  </a:tcPr>
                </a:tc>
                <a:extLst>
                  <a:ext uri="{0D108BD9-81ED-4DB2-BD59-A6C34878D82A}">
                    <a16:rowId xmlns:a16="http://schemas.microsoft.com/office/drawing/2014/main" val="2106220524"/>
                  </a:ext>
                </a:extLst>
              </a:tr>
              <a:tr h="185546">
                <a:tc>
                  <a:txBody>
                    <a:bodyPr/>
                    <a:lstStyle/>
                    <a:p>
                      <a:pPr algn="l" fontAlgn="t"/>
                      <a:r>
                        <a:rPr lang="it-IT" sz="1050" b="0" i="0" u="none" strike="noStrike" dirty="0">
                          <a:effectLst/>
                          <a:latin typeface="+mn-lt"/>
                        </a:rPr>
                        <a:t>Defibrillatori </a:t>
                      </a:r>
                      <a:r>
                        <a:rPr lang="it-IT" sz="1050" b="0" i="0" u="none" strike="noStrike" dirty="0" err="1">
                          <a:effectLst/>
                          <a:latin typeface="+mn-lt"/>
                        </a:rPr>
                        <a:t>Tricamerali</a:t>
                      </a:r>
                      <a:r>
                        <a:rPr lang="it-IT" sz="1050" b="0" i="0" u="none" strike="noStrike" dirty="0">
                          <a:effectLst/>
                          <a:latin typeface="+mn-lt"/>
                        </a:rPr>
                        <a:t> Con Sensore </a:t>
                      </a:r>
                      <a:r>
                        <a:rPr lang="it-IT" sz="1050" b="0" i="0" u="none" strike="noStrike" dirty="0">
                          <a:effectLst/>
                          <a:latin typeface="Arial" panose="020B0604020202020204" pitchFamily="34" charset="0"/>
                        </a:rPr>
                        <a:t>RIVACOR 5 HF-T QP DEFIB **429561** </a:t>
                      </a:r>
                    </a:p>
                  </a:txBody>
                  <a:tcPr marL="9525" marR="9525" marT="9525" marB="0">
                    <a:solidFill>
                      <a:schemeClr val="accent2">
                        <a:lumMod val="40000"/>
                        <a:lumOff val="60000"/>
                      </a:schemeClr>
                    </a:solidFill>
                  </a:tcPr>
                </a:tc>
                <a:tc>
                  <a:txBody>
                    <a:bodyPr/>
                    <a:lstStyle/>
                    <a:p>
                      <a:pPr algn="l" fontAlgn="t"/>
                      <a:r>
                        <a:rPr lang="it-IT" sz="1050" b="0" i="0" u="none" strike="noStrike">
                          <a:effectLst/>
                          <a:latin typeface="Arial" panose="020B0604020202020204" pitchFamily="34" charset="0"/>
                        </a:rPr>
                        <a:t>PZ</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2,00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19.864,00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9.932,00</a:t>
                      </a:r>
                    </a:p>
                  </a:txBody>
                  <a:tcPr marL="9525" marR="9525" marT="9525" marB="0">
                    <a:solidFill>
                      <a:schemeClr val="accent2">
                        <a:lumMod val="40000"/>
                        <a:lumOff val="60000"/>
                      </a:schemeClr>
                    </a:solidFill>
                  </a:tcPr>
                </a:tc>
                <a:extLst>
                  <a:ext uri="{0D108BD9-81ED-4DB2-BD59-A6C34878D82A}">
                    <a16:rowId xmlns:a16="http://schemas.microsoft.com/office/drawing/2014/main" val="2288933959"/>
                  </a:ext>
                </a:extLst>
              </a:tr>
              <a:tr h="185546">
                <a:tc>
                  <a:txBody>
                    <a:bodyPr/>
                    <a:lstStyle/>
                    <a:p>
                      <a:pPr algn="l" fontAlgn="t"/>
                      <a:r>
                        <a:rPr lang="it-IT" sz="1050" b="0" i="0" u="none" strike="noStrike" dirty="0">
                          <a:effectLst/>
                          <a:latin typeface="+mn-lt"/>
                        </a:rPr>
                        <a:t>Defibrillatori </a:t>
                      </a:r>
                      <a:r>
                        <a:rPr lang="it-IT" sz="1050" b="0" i="0" u="none" strike="noStrike" dirty="0" err="1">
                          <a:effectLst/>
                          <a:latin typeface="+mn-lt"/>
                        </a:rPr>
                        <a:t>Tricamerali</a:t>
                      </a:r>
                      <a:r>
                        <a:rPr lang="it-IT" sz="1050" b="0" i="0" u="none" strike="noStrike" dirty="0">
                          <a:effectLst/>
                          <a:latin typeface="+mn-lt"/>
                        </a:rPr>
                        <a:t> Con Sensore </a:t>
                      </a:r>
                      <a:r>
                        <a:rPr lang="it-IT" sz="1050" b="0" i="0" u="none" strike="noStrike" dirty="0">
                          <a:effectLst/>
                          <a:latin typeface="Arial" panose="020B0604020202020204" pitchFamily="34" charset="0"/>
                        </a:rPr>
                        <a:t>VIGILANT X4 CRT-D_G247</a:t>
                      </a:r>
                    </a:p>
                  </a:txBody>
                  <a:tcPr marL="9525" marR="9525" marT="9525" marB="0">
                    <a:solidFill>
                      <a:schemeClr val="accent2">
                        <a:lumMod val="40000"/>
                        <a:lumOff val="60000"/>
                      </a:schemeClr>
                    </a:solidFill>
                  </a:tcPr>
                </a:tc>
                <a:tc>
                  <a:txBody>
                    <a:bodyPr/>
                    <a:lstStyle/>
                    <a:p>
                      <a:pPr algn="l" fontAlgn="t"/>
                      <a:r>
                        <a:rPr lang="it-IT" sz="1050" b="0" i="0" u="none" strike="noStrike">
                          <a:effectLst/>
                          <a:latin typeface="Arial" panose="020B0604020202020204" pitchFamily="34" charset="0"/>
                        </a:rPr>
                        <a:t>PZ</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1,00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9.880,00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9.880,00</a:t>
                      </a:r>
                    </a:p>
                  </a:txBody>
                  <a:tcPr marL="9525" marR="9525" marT="9525" marB="0">
                    <a:solidFill>
                      <a:schemeClr val="accent2">
                        <a:lumMod val="40000"/>
                        <a:lumOff val="60000"/>
                      </a:schemeClr>
                    </a:solidFill>
                  </a:tcPr>
                </a:tc>
                <a:extLst>
                  <a:ext uri="{0D108BD9-81ED-4DB2-BD59-A6C34878D82A}">
                    <a16:rowId xmlns:a16="http://schemas.microsoft.com/office/drawing/2014/main" val="2770195207"/>
                  </a:ext>
                </a:extLst>
              </a:tr>
              <a:tr h="185546">
                <a:tc>
                  <a:txBody>
                    <a:bodyPr/>
                    <a:lstStyle/>
                    <a:p>
                      <a:pPr algn="l" fontAlgn="t"/>
                      <a:r>
                        <a:rPr lang="it-IT" sz="1050" b="0" i="0" u="none" strike="noStrike" dirty="0">
                          <a:effectLst/>
                          <a:latin typeface="+mn-lt"/>
                        </a:rPr>
                        <a:t>Defibrillatori </a:t>
                      </a:r>
                      <a:r>
                        <a:rPr lang="it-IT" sz="1050" b="0" i="0" u="none" strike="noStrike" dirty="0" err="1">
                          <a:effectLst/>
                          <a:latin typeface="+mn-lt"/>
                        </a:rPr>
                        <a:t>Tricamerali</a:t>
                      </a:r>
                      <a:r>
                        <a:rPr lang="it-IT" sz="1050" b="0" i="0" u="none" strike="noStrike" dirty="0">
                          <a:effectLst/>
                          <a:latin typeface="+mn-lt"/>
                        </a:rPr>
                        <a:t> Con Sensore </a:t>
                      </a:r>
                      <a:r>
                        <a:rPr lang="it-IT" sz="1050" b="0" i="0" u="none" strike="noStrike" dirty="0">
                          <a:effectLst/>
                          <a:latin typeface="Arial" panose="020B0604020202020204" pitchFamily="34" charset="0"/>
                        </a:rPr>
                        <a:t>CROME HF QUAD CRT-D SURE DF-4 **DTPC2QQ**</a:t>
                      </a:r>
                    </a:p>
                  </a:txBody>
                  <a:tcPr marL="9525" marR="9525" marT="9525" marB="0">
                    <a:solidFill>
                      <a:schemeClr val="accent2">
                        <a:lumMod val="40000"/>
                        <a:lumOff val="60000"/>
                      </a:schemeClr>
                    </a:solidFill>
                  </a:tcPr>
                </a:tc>
                <a:tc>
                  <a:txBody>
                    <a:bodyPr/>
                    <a:lstStyle/>
                    <a:p>
                      <a:pPr algn="l" fontAlgn="t"/>
                      <a:r>
                        <a:rPr lang="it-IT" sz="1050" b="0" i="0" u="none" strike="noStrike">
                          <a:effectLst/>
                          <a:latin typeface="Arial" panose="020B0604020202020204" pitchFamily="34" charset="0"/>
                        </a:rPr>
                        <a:t>PZ</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1,00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8.320,00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8.320,00</a:t>
                      </a:r>
                    </a:p>
                  </a:txBody>
                  <a:tcPr marL="9525" marR="9525" marT="9525" marB="0">
                    <a:solidFill>
                      <a:schemeClr val="accent2">
                        <a:lumMod val="40000"/>
                        <a:lumOff val="60000"/>
                      </a:schemeClr>
                    </a:solidFill>
                  </a:tcPr>
                </a:tc>
                <a:extLst>
                  <a:ext uri="{0D108BD9-81ED-4DB2-BD59-A6C34878D82A}">
                    <a16:rowId xmlns:a16="http://schemas.microsoft.com/office/drawing/2014/main" val="2804526233"/>
                  </a:ext>
                </a:extLst>
              </a:tr>
              <a:tr h="185546">
                <a:tc>
                  <a:txBody>
                    <a:bodyPr/>
                    <a:lstStyle/>
                    <a:p>
                      <a:pPr algn="l" fontAlgn="t"/>
                      <a:r>
                        <a:rPr lang="it-IT" sz="1050" b="0" i="0" u="none" strike="noStrike" dirty="0">
                          <a:effectLst/>
                          <a:latin typeface="+mn-lt"/>
                        </a:rPr>
                        <a:t>Defibrillatori </a:t>
                      </a:r>
                      <a:r>
                        <a:rPr lang="it-IT" sz="1050" b="0" i="0" u="none" strike="noStrike" dirty="0" err="1">
                          <a:effectLst/>
                          <a:latin typeface="+mn-lt"/>
                        </a:rPr>
                        <a:t>Tricamerali</a:t>
                      </a:r>
                      <a:r>
                        <a:rPr lang="it-IT" sz="1050" b="0" i="0" u="none" strike="noStrike" dirty="0">
                          <a:effectLst/>
                          <a:latin typeface="+mn-lt"/>
                        </a:rPr>
                        <a:t> Con Sensore </a:t>
                      </a:r>
                      <a:r>
                        <a:rPr lang="it-IT" sz="1050" b="0" i="0" u="none" strike="noStrike" dirty="0">
                          <a:effectLst/>
                          <a:latin typeface="Arial" panose="020B0604020202020204" pitchFamily="34" charset="0"/>
                        </a:rPr>
                        <a:t>UNIFY ASSURA DEFIB DF4 RIVEST **CD336140QC**</a:t>
                      </a:r>
                    </a:p>
                  </a:txBody>
                  <a:tcPr marL="9525" marR="9525" marT="9525" marB="0">
                    <a:solidFill>
                      <a:schemeClr val="accent2">
                        <a:lumMod val="40000"/>
                        <a:lumOff val="60000"/>
                      </a:schemeClr>
                    </a:solidFill>
                  </a:tcPr>
                </a:tc>
                <a:tc>
                  <a:txBody>
                    <a:bodyPr/>
                    <a:lstStyle/>
                    <a:p>
                      <a:pPr algn="l" fontAlgn="t"/>
                      <a:r>
                        <a:rPr lang="it-IT" sz="1050" b="0" i="0" u="none" strike="noStrike">
                          <a:effectLst/>
                          <a:latin typeface="Arial" panose="020B0604020202020204" pitchFamily="34" charset="0"/>
                        </a:rPr>
                        <a:t>PZ</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1,00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7.280,00</a:t>
                      </a:r>
                    </a:p>
                  </a:txBody>
                  <a:tcPr marL="9525" marR="9525" marT="9525" marB="0">
                    <a:solidFill>
                      <a:schemeClr val="accent2">
                        <a:lumMod val="40000"/>
                        <a:lumOff val="60000"/>
                      </a:schemeClr>
                    </a:solidFill>
                  </a:tcPr>
                </a:tc>
                <a:tc>
                  <a:txBody>
                    <a:bodyPr/>
                    <a:lstStyle/>
                    <a:p>
                      <a:pPr algn="r" fontAlgn="t"/>
                      <a:r>
                        <a:rPr lang="it-IT" sz="1050" b="0" i="0" u="none" strike="noStrike">
                          <a:effectLst/>
                          <a:latin typeface="Arial" panose="020B0604020202020204" pitchFamily="34" charset="0"/>
                        </a:rPr>
                        <a:t>7.280,00</a:t>
                      </a:r>
                    </a:p>
                  </a:txBody>
                  <a:tcPr marL="9525" marR="9525" marT="9525" marB="0">
                    <a:solidFill>
                      <a:schemeClr val="accent2">
                        <a:lumMod val="40000"/>
                        <a:lumOff val="60000"/>
                      </a:schemeClr>
                    </a:solidFill>
                  </a:tcPr>
                </a:tc>
                <a:extLst>
                  <a:ext uri="{0D108BD9-81ED-4DB2-BD59-A6C34878D82A}">
                    <a16:rowId xmlns:a16="http://schemas.microsoft.com/office/drawing/2014/main" val="3611674856"/>
                  </a:ext>
                </a:extLst>
              </a:tr>
              <a:tr h="241208">
                <a:tc>
                  <a:txBody>
                    <a:bodyPr/>
                    <a:lstStyle/>
                    <a:p>
                      <a:pPr algn="l" fontAlgn="t"/>
                      <a:r>
                        <a:rPr lang="it-IT" sz="1050" b="0" i="0" u="none" strike="noStrike" dirty="0">
                          <a:effectLst/>
                          <a:latin typeface="+mn-lt"/>
                        </a:rPr>
                        <a:t>Defibrillatori </a:t>
                      </a:r>
                      <a:r>
                        <a:rPr lang="it-IT" sz="1050" b="0" i="0" u="none" strike="noStrike" dirty="0" err="1">
                          <a:effectLst/>
                          <a:latin typeface="+mn-lt"/>
                        </a:rPr>
                        <a:t>Tricamerali</a:t>
                      </a:r>
                      <a:r>
                        <a:rPr lang="it-IT" sz="1050" b="0" i="0" u="none" strike="noStrike" dirty="0">
                          <a:effectLst/>
                          <a:latin typeface="+mn-lt"/>
                        </a:rPr>
                        <a:t> Con Sensore </a:t>
                      </a:r>
                      <a:r>
                        <a:rPr lang="it-IT" sz="1050" b="0" i="0" u="none" strike="noStrike" dirty="0">
                          <a:effectLst/>
                          <a:latin typeface="Arial" panose="020B0604020202020204" pitchFamily="34" charset="0"/>
                        </a:rPr>
                        <a:t>NEUTRINO NXT HF DEFIB TRICAM **CDHFA600Q**</a:t>
                      </a:r>
                    </a:p>
                  </a:txBody>
                  <a:tcPr marL="9525" marR="9525" marT="9525" marB="0">
                    <a:solidFill>
                      <a:schemeClr val="accent2">
                        <a:lumMod val="40000"/>
                        <a:lumOff val="60000"/>
                      </a:schemeClr>
                    </a:solidFill>
                  </a:tcPr>
                </a:tc>
                <a:tc>
                  <a:txBody>
                    <a:bodyPr/>
                    <a:lstStyle/>
                    <a:p>
                      <a:pPr algn="l" fontAlgn="t"/>
                      <a:r>
                        <a:rPr lang="it-IT" sz="1050" b="0" i="0" u="none" strike="noStrike" dirty="0">
                          <a:effectLst/>
                          <a:latin typeface="Arial" panose="020B0604020202020204" pitchFamily="34" charset="0"/>
                        </a:rPr>
                        <a:t>PZ</a:t>
                      </a:r>
                    </a:p>
                  </a:txBody>
                  <a:tcPr marL="9525" marR="9525" marT="9525" marB="0">
                    <a:solidFill>
                      <a:schemeClr val="accent2">
                        <a:lumMod val="40000"/>
                        <a:lumOff val="60000"/>
                      </a:schemeClr>
                    </a:solidFill>
                  </a:tcPr>
                </a:tc>
                <a:tc>
                  <a:txBody>
                    <a:bodyPr/>
                    <a:lstStyle/>
                    <a:p>
                      <a:pPr algn="r" fontAlgn="t"/>
                      <a:r>
                        <a:rPr lang="it-IT" sz="1050" b="0" i="0" u="none" strike="noStrike" dirty="0">
                          <a:effectLst/>
                          <a:latin typeface="Arial" panose="020B0604020202020204" pitchFamily="34" charset="0"/>
                        </a:rPr>
                        <a:t>5,00</a:t>
                      </a:r>
                    </a:p>
                  </a:txBody>
                  <a:tcPr marL="9525" marR="9525" marT="9525" marB="0">
                    <a:solidFill>
                      <a:schemeClr val="accent2">
                        <a:lumMod val="40000"/>
                        <a:lumOff val="60000"/>
                      </a:schemeClr>
                    </a:solidFill>
                  </a:tcPr>
                </a:tc>
                <a:tc>
                  <a:txBody>
                    <a:bodyPr/>
                    <a:lstStyle/>
                    <a:p>
                      <a:pPr algn="r" fontAlgn="t"/>
                      <a:r>
                        <a:rPr lang="it-IT" sz="1050" b="0" i="0" u="none" strike="noStrike" dirty="0">
                          <a:effectLst/>
                          <a:latin typeface="Arial" panose="020B0604020202020204" pitchFamily="34" charset="0"/>
                        </a:rPr>
                        <a:t>36.400,00</a:t>
                      </a:r>
                    </a:p>
                  </a:txBody>
                  <a:tcPr marL="9525" marR="9525" marT="9525" marB="0">
                    <a:solidFill>
                      <a:schemeClr val="accent2">
                        <a:lumMod val="40000"/>
                        <a:lumOff val="60000"/>
                      </a:schemeClr>
                    </a:solidFill>
                  </a:tcPr>
                </a:tc>
                <a:tc>
                  <a:txBody>
                    <a:bodyPr/>
                    <a:lstStyle/>
                    <a:p>
                      <a:pPr algn="r" fontAlgn="t"/>
                      <a:r>
                        <a:rPr lang="it-IT" sz="1050" b="1" i="0" u="none" strike="noStrike" dirty="0">
                          <a:effectLst/>
                          <a:latin typeface="Arial" panose="020B0604020202020204" pitchFamily="34" charset="0"/>
                        </a:rPr>
                        <a:t>7.280,00</a:t>
                      </a:r>
                    </a:p>
                  </a:txBody>
                  <a:tcPr marL="9525" marR="9525" marT="9525" marB="0">
                    <a:solidFill>
                      <a:schemeClr val="accent2">
                        <a:lumMod val="40000"/>
                        <a:lumOff val="60000"/>
                      </a:schemeClr>
                    </a:solidFill>
                  </a:tcPr>
                </a:tc>
                <a:extLst>
                  <a:ext uri="{0D108BD9-81ED-4DB2-BD59-A6C34878D82A}">
                    <a16:rowId xmlns:a16="http://schemas.microsoft.com/office/drawing/2014/main" val="2510383212"/>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2641536372"/>
              </p:ext>
            </p:extLst>
          </p:nvPr>
        </p:nvGraphicFramePr>
        <p:xfrm>
          <a:off x="253888" y="4415153"/>
          <a:ext cx="11386656" cy="974898"/>
        </p:xfrm>
        <a:graphic>
          <a:graphicData uri="http://schemas.openxmlformats.org/drawingml/2006/table">
            <a:tbl>
              <a:tblPr>
                <a:tableStyleId>{5C22544A-7EE6-4342-B048-85BDC9FD1C3A}</a:tableStyleId>
              </a:tblPr>
              <a:tblGrid>
                <a:gridCol w="7801761">
                  <a:extLst>
                    <a:ext uri="{9D8B030D-6E8A-4147-A177-3AD203B41FA5}">
                      <a16:colId xmlns:a16="http://schemas.microsoft.com/office/drawing/2014/main" val="3922453676"/>
                    </a:ext>
                  </a:extLst>
                </a:gridCol>
                <a:gridCol w="528506">
                  <a:extLst>
                    <a:ext uri="{9D8B030D-6E8A-4147-A177-3AD203B41FA5}">
                      <a16:colId xmlns:a16="http://schemas.microsoft.com/office/drawing/2014/main" val="2573071172"/>
                    </a:ext>
                  </a:extLst>
                </a:gridCol>
                <a:gridCol w="964734">
                  <a:extLst>
                    <a:ext uri="{9D8B030D-6E8A-4147-A177-3AD203B41FA5}">
                      <a16:colId xmlns:a16="http://schemas.microsoft.com/office/drawing/2014/main" val="449735055"/>
                    </a:ext>
                  </a:extLst>
                </a:gridCol>
                <a:gridCol w="838899">
                  <a:extLst>
                    <a:ext uri="{9D8B030D-6E8A-4147-A177-3AD203B41FA5}">
                      <a16:colId xmlns:a16="http://schemas.microsoft.com/office/drawing/2014/main" val="4227406395"/>
                    </a:ext>
                  </a:extLst>
                </a:gridCol>
                <a:gridCol w="1252756">
                  <a:extLst>
                    <a:ext uri="{9D8B030D-6E8A-4147-A177-3AD203B41FA5}">
                      <a16:colId xmlns:a16="http://schemas.microsoft.com/office/drawing/2014/main" val="1702302387"/>
                    </a:ext>
                  </a:extLst>
                </a:gridCol>
              </a:tblGrid>
              <a:tr h="430121">
                <a:tc>
                  <a:txBody>
                    <a:bodyPr/>
                    <a:lstStyle/>
                    <a:p>
                      <a:pPr algn="l" fontAlgn="b"/>
                      <a:r>
                        <a:rPr lang="it-IT" sz="1200" b="1" u="none" strike="noStrike" dirty="0">
                          <a:effectLst/>
                        </a:rPr>
                        <a:t>Descrizione Prodotto Consumi 2021</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600454557"/>
                  </a:ext>
                </a:extLst>
              </a:tr>
              <a:tr h="258030">
                <a:tc>
                  <a:txBody>
                    <a:bodyPr/>
                    <a:lstStyle/>
                    <a:p>
                      <a:pPr algn="l" fontAlgn="t"/>
                      <a:r>
                        <a:rPr lang="it-IT" sz="1050" u="none" strike="noStrike" dirty="0">
                          <a:effectLst/>
                        </a:rPr>
                        <a:t>Defibrillatore impiantabile</a:t>
                      </a:r>
                      <a:r>
                        <a:rPr lang="it-IT" sz="1050" u="none" strike="noStrike" baseline="0" dirty="0">
                          <a:effectLst/>
                        </a:rPr>
                        <a:t> </a:t>
                      </a:r>
                      <a:r>
                        <a:rPr lang="it-IT" sz="1050" b="0" i="0" u="none" strike="noStrike" dirty="0">
                          <a:effectLst/>
                          <a:latin typeface="Arial" panose="020B0604020202020204" pitchFamily="34" charset="0"/>
                        </a:rPr>
                        <a:t>EMBLEM MRI S-ICD_A219</a:t>
                      </a:r>
                    </a:p>
                  </a:txBody>
                  <a:tcPr marL="9525" marR="9525" marT="9525" marB="0"/>
                </a:tc>
                <a:tc>
                  <a:txBody>
                    <a:bodyPr/>
                    <a:lstStyle/>
                    <a:p>
                      <a:pPr algn="l" fontAlgn="t"/>
                      <a:r>
                        <a:rPr lang="it-IT" sz="1050" b="0" i="0" u="none" strike="noStrike">
                          <a:effectLst/>
                          <a:latin typeface="Arial" panose="020B0604020202020204" pitchFamily="34" charset="0"/>
                        </a:rPr>
                        <a:t>PZ</a:t>
                      </a:r>
                    </a:p>
                  </a:txBody>
                  <a:tcPr marL="9525" marR="9525" marT="9525" marB="0"/>
                </a:tc>
                <a:tc>
                  <a:txBody>
                    <a:bodyPr/>
                    <a:lstStyle/>
                    <a:p>
                      <a:pPr algn="r" fontAlgn="t"/>
                      <a:r>
                        <a:rPr lang="it-IT" sz="1050" b="0" i="0" u="none" strike="noStrike">
                          <a:effectLst/>
                          <a:latin typeface="Arial" panose="020B0604020202020204" pitchFamily="34" charset="0"/>
                        </a:rPr>
                        <a:t>8,00</a:t>
                      </a:r>
                    </a:p>
                  </a:txBody>
                  <a:tcPr marL="9525" marR="9525" marT="9525" marB="0"/>
                </a:tc>
                <a:tc>
                  <a:txBody>
                    <a:bodyPr/>
                    <a:lstStyle/>
                    <a:p>
                      <a:pPr algn="r" fontAlgn="t"/>
                      <a:r>
                        <a:rPr lang="it-IT" sz="1050" b="0" i="0" u="none" strike="noStrike">
                          <a:effectLst/>
                          <a:latin typeface="Arial" panose="020B0604020202020204" pitchFamily="34" charset="0"/>
                        </a:rPr>
                        <a:t>130.624,00</a:t>
                      </a:r>
                    </a:p>
                  </a:txBody>
                  <a:tcPr marL="9525" marR="9525" marT="9525" marB="0"/>
                </a:tc>
                <a:tc>
                  <a:txBody>
                    <a:bodyPr/>
                    <a:lstStyle/>
                    <a:p>
                      <a:pPr algn="r" fontAlgn="t"/>
                      <a:r>
                        <a:rPr lang="it-IT" sz="1050" b="1" i="0" u="none" strike="noStrike" dirty="0">
                          <a:effectLst/>
                          <a:latin typeface="Arial" panose="020B0604020202020204" pitchFamily="34" charset="0"/>
                        </a:rPr>
                        <a:t>16.328,00</a:t>
                      </a:r>
                    </a:p>
                  </a:txBody>
                  <a:tcPr marL="9525" marR="9525" marT="9525" marB="0"/>
                </a:tc>
                <a:extLst>
                  <a:ext uri="{0D108BD9-81ED-4DB2-BD59-A6C34878D82A}">
                    <a16:rowId xmlns:a16="http://schemas.microsoft.com/office/drawing/2014/main" val="817738483"/>
                  </a:ext>
                </a:extLst>
              </a:tr>
              <a:tr h="286747">
                <a:tc>
                  <a:txBody>
                    <a:bodyPr/>
                    <a:lstStyle/>
                    <a:p>
                      <a:pPr algn="l" fontAlgn="t"/>
                      <a:r>
                        <a:rPr lang="it-IT" sz="1050" b="0" i="0" u="none" strike="noStrike" dirty="0">
                          <a:effectLst/>
                          <a:latin typeface="Arial" panose="020B0604020202020204" pitchFamily="34" charset="0"/>
                        </a:rPr>
                        <a:t>Defibrillatore Indossabile LIFEVEST WCD-4000</a:t>
                      </a:r>
                    </a:p>
                  </a:txBody>
                  <a:tcPr marL="9525" marR="9525" marT="9525" marB="0"/>
                </a:tc>
                <a:tc>
                  <a:txBody>
                    <a:bodyPr/>
                    <a:lstStyle/>
                    <a:p>
                      <a:pPr algn="l" fontAlgn="t"/>
                      <a:r>
                        <a:rPr lang="it-IT" sz="1050" b="0" i="0" u="none" strike="noStrike" dirty="0">
                          <a:effectLst/>
                          <a:latin typeface="Arial" panose="020B0604020202020204" pitchFamily="34" charset="0"/>
                        </a:rPr>
                        <a:t>PZ</a:t>
                      </a:r>
                    </a:p>
                  </a:txBody>
                  <a:tcPr marL="9525" marR="9525" marT="9525" marB="0"/>
                </a:tc>
                <a:tc>
                  <a:txBody>
                    <a:bodyPr/>
                    <a:lstStyle/>
                    <a:p>
                      <a:pPr algn="r" fontAlgn="t"/>
                      <a:r>
                        <a:rPr lang="it-IT" sz="1050" b="0" i="0" u="none" strike="noStrike" dirty="0">
                          <a:effectLst/>
                          <a:latin typeface="Arial" panose="020B0604020202020204" pitchFamily="34" charset="0"/>
                        </a:rPr>
                        <a:t>6,00</a:t>
                      </a:r>
                    </a:p>
                  </a:txBody>
                  <a:tcPr marL="9525" marR="9525" marT="9525" marB="0"/>
                </a:tc>
                <a:tc>
                  <a:txBody>
                    <a:bodyPr/>
                    <a:lstStyle/>
                    <a:p>
                      <a:pPr algn="r" fontAlgn="t"/>
                      <a:r>
                        <a:rPr lang="it-IT" sz="1050" b="0" i="0" u="none" strike="noStrike" dirty="0">
                          <a:effectLst/>
                          <a:latin typeface="Arial" panose="020B0604020202020204" pitchFamily="34" charset="0"/>
                        </a:rPr>
                        <a:t>21.840,00</a:t>
                      </a:r>
                    </a:p>
                  </a:txBody>
                  <a:tcPr marL="9525" marR="9525" marT="9525" marB="0"/>
                </a:tc>
                <a:tc>
                  <a:txBody>
                    <a:bodyPr/>
                    <a:lstStyle/>
                    <a:p>
                      <a:pPr algn="r" fontAlgn="t"/>
                      <a:r>
                        <a:rPr lang="it-IT" sz="1050" b="1" i="0" u="none" strike="noStrike" dirty="0">
                          <a:effectLst/>
                          <a:latin typeface="Arial" panose="020B0604020202020204" pitchFamily="34" charset="0"/>
                        </a:rPr>
                        <a:t>3.640,00</a:t>
                      </a:r>
                    </a:p>
                  </a:txBody>
                  <a:tcPr marL="9525" marR="9525" marT="9525" marB="0"/>
                </a:tc>
                <a:extLst>
                  <a:ext uri="{0D108BD9-81ED-4DB2-BD59-A6C34878D82A}">
                    <a16:rowId xmlns:a16="http://schemas.microsoft.com/office/drawing/2014/main" val="3466869982"/>
                  </a:ext>
                </a:extLst>
              </a:tr>
            </a:tbl>
          </a:graphicData>
        </a:graphic>
      </p:graphicFrame>
      <p:sp>
        <p:nvSpPr>
          <p:cNvPr id="6" name="Rettangolo 5"/>
          <p:cNvSpPr/>
          <p:nvPr/>
        </p:nvSpPr>
        <p:spPr>
          <a:xfrm>
            <a:off x="8887216" y="3223295"/>
            <a:ext cx="2832204" cy="276999"/>
          </a:xfrm>
          <a:prstGeom prst="rect">
            <a:avLst/>
          </a:prstGeom>
        </p:spPr>
        <p:txBody>
          <a:bodyPr wrap="square">
            <a:spAutoFit/>
          </a:bodyPr>
          <a:lstStyle/>
          <a:p>
            <a:r>
              <a:rPr lang="it-IT" sz="1200" b="1" dirty="0">
                <a:solidFill>
                  <a:srgbClr val="C00000"/>
                </a:solidFill>
                <a:latin typeface="Arial" panose="020B0604020202020204" pitchFamily="34" charset="0"/>
              </a:rPr>
              <a:t>Totale euro 257.504  p.m. euro 9.574 </a:t>
            </a:r>
            <a:endParaRPr lang="it-IT" sz="1200" b="1" dirty="0">
              <a:solidFill>
                <a:srgbClr val="C00000"/>
              </a:solidFill>
            </a:endParaRPr>
          </a:p>
        </p:txBody>
      </p:sp>
      <p:sp>
        <p:nvSpPr>
          <p:cNvPr id="7" name="CasellaDiTesto 6"/>
          <p:cNvSpPr txBox="1"/>
          <p:nvPr/>
        </p:nvSpPr>
        <p:spPr>
          <a:xfrm>
            <a:off x="7460610" y="3189869"/>
            <a:ext cx="1364608" cy="276999"/>
          </a:xfrm>
          <a:prstGeom prst="rect">
            <a:avLst/>
          </a:prstGeom>
          <a:noFill/>
        </p:spPr>
        <p:txBody>
          <a:bodyPr wrap="square" rtlCol="0">
            <a:spAutoFit/>
          </a:bodyPr>
          <a:lstStyle/>
          <a:p>
            <a:r>
              <a:rPr lang="it-IT" sz="1200" b="1" dirty="0">
                <a:solidFill>
                  <a:srgbClr val="C00000"/>
                </a:solidFill>
              </a:rPr>
              <a:t>Pezzi totali      26</a:t>
            </a:r>
          </a:p>
        </p:txBody>
      </p:sp>
      <p:sp>
        <p:nvSpPr>
          <p:cNvPr id="8" name="Rettangolo 7"/>
          <p:cNvSpPr/>
          <p:nvPr/>
        </p:nvSpPr>
        <p:spPr>
          <a:xfrm>
            <a:off x="6972669" y="6304910"/>
            <a:ext cx="4891083" cy="369332"/>
          </a:xfrm>
          <a:prstGeom prst="rect">
            <a:avLst/>
          </a:prstGeom>
        </p:spPr>
        <p:txBody>
          <a:bodyPr wrap="none">
            <a:spAutoFit/>
          </a:bodyPr>
          <a:lstStyle/>
          <a:p>
            <a:r>
              <a:rPr lang="it-IT" b="1" dirty="0">
                <a:latin typeface="Arial" panose="020B0604020202020204" pitchFamily="34" charset="0"/>
              </a:rPr>
              <a:t>Impianti totali n.84 costi totali euro 766.512</a:t>
            </a:r>
            <a:endParaRPr lang="it-IT" b="1" dirty="0"/>
          </a:p>
        </p:txBody>
      </p:sp>
      <p:sp>
        <p:nvSpPr>
          <p:cNvPr id="9" name="CasellaDiTesto 8"/>
          <p:cNvSpPr txBox="1"/>
          <p:nvPr/>
        </p:nvSpPr>
        <p:spPr>
          <a:xfrm>
            <a:off x="3223094" y="120236"/>
            <a:ext cx="5754524" cy="584775"/>
          </a:xfrm>
          <a:prstGeom prst="rect">
            <a:avLst/>
          </a:prstGeom>
          <a:noFill/>
        </p:spPr>
        <p:txBody>
          <a:bodyPr wrap="none" rtlCol="0">
            <a:spAutoFit/>
          </a:bodyPr>
          <a:lstStyle/>
          <a:p>
            <a:r>
              <a:rPr lang="it-IT" sz="3200" b="1" dirty="0">
                <a:solidFill>
                  <a:srgbClr val="C00000"/>
                </a:solidFill>
              </a:rPr>
              <a:t>Defibrillatori utilizzati anno 2021</a:t>
            </a:r>
          </a:p>
        </p:txBody>
      </p:sp>
      <p:sp>
        <p:nvSpPr>
          <p:cNvPr id="10" name="CasellaDiTesto 9"/>
          <p:cNvSpPr txBox="1"/>
          <p:nvPr/>
        </p:nvSpPr>
        <p:spPr>
          <a:xfrm>
            <a:off x="7613010" y="5570481"/>
            <a:ext cx="1364608" cy="276999"/>
          </a:xfrm>
          <a:prstGeom prst="rect">
            <a:avLst/>
          </a:prstGeom>
          <a:noFill/>
        </p:spPr>
        <p:txBody>
          <a:bodyPr wrap="square" rtlCol="0">
            <a:spAutoFit/>
          </a:bodyPr>
          <a:lstStyle/>
          <a:p>
            <a:r>
              <a:rPr lang="it-IT" sz="1200" b="1" dirty="0">
                <a:solidFill>
                  <a:srgbClr val="C00000"/>
                </a:solidFill>
              </a:rPr>
              <a:t>Pezzi totali      14</a:t>
            </a:r>
          </a:p>
        </p:txBody>
      </p:sp>
      <p:sp>
        <p:nvSpPr>
          <p:cNvPr id="12" name="Rettangolo 11"/>
          <p:cNvSpPr/>
          <p:nvPr/>
        </p:nvSpPr>
        <p:spPr>
          <a:xfrm>
            <a:off x="9031548" y="5570480"/>
            <a:ext cx="2832204" cy="276999"/>
          </a:xfrm>
          <a:prstGeom prst="rect">
            <a:avLst/>
          </a:prstGeom>
        </p:spPr>
        <p:txBody>
          <a:bodyPr wrap="square">
            <a:spAutoFit/>
          </a:bodyPr>
          <a:lstStyle/>
          <a:p>
            <a:r>
              <a:rPr lang="it-IT" sz="1200" b="1" dirty="0">
                <a:solidFill>
                  <a:srgbClr val="C00000"/>
                </a:solidFill>
                <a:latin typeface="Arial" panose="020B0604020202020204" pitchFamily="34" charset="0"/>
              </a:rPr>
              <a:t>Totale euro 152.464</a:t>
            </a:r>
            <a:endParaRPr lang="it-IT" sz="1200" b="1" dirty="0">
              <a:solidFill>
                <a:srgbClr val="C00000"/>
              </a:solidFill>
            </a:endParaRPr>
          </a:p>
        </p:txBody>
      </p:sp>
      <p:sp>
        <p:nvSpPr>
          <p:cNvPr id="11" name="Rettangolo 10"/>
          <p:cNvSpPr/>
          <p:nvPr/>
        </p:nvSpPr>
        <p:spPr>
          <a:xfrm>
            <a:off x="1977724" y="3466868"/>
            <a:ext cx="4463145" cy="369332"/>
          </a:xfrm>
          <a:prstGeom prst="rect">
            <a:avLst/>
          </a:prstGeom>
        </p:spPr>
        <p:txBody>
          <a:bodyPr wrap="none">
            <a:spAutoFit/>
          </a:bodyPr>
          <a:lstStyle/>
          <a:p>
            <a:r>
              <a:rPr lang="it-IT" dirty="0"/>
              <a:t>Forchetta di spesa </a:t>
            </a:r>
            <a:r>
              <a:rPr lang="it-IT" b="1" dirty="0">
                <a:solidFill>
                  <a:schemeClr val="accent6">
                    <a:lumMod val="75000"/>
                  </a:schemeClr>
                </a:solidFill>
              </a:rPr>
              <a:t>da 189.280 </a:t>
            </a:r>
            <a:r>
              <a:rPr lang="it-IT" b="1" dirty="0">
                <a:solidFill>
                  <a:srgbClr val="C00000"/>
                </a:solidFill>
              </a:rPr>
              <a:t>a 319.072 </a:t>
            </a:r>
            <a:r>
              <a:rPr lang="it-IT" dirty="0"/>
              <a:t>euro</a:t>
            </a:r>
          </a:p>
        </p:txBody>
      </p:sp>
      <p:pic>
        <p:nvPicPr>
          <p:cNvPr id="13" name="Immagine 12">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2318713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Grp="1"/>
          </p:cNvSpPr>
          <p:nvPr>
            <p:ph type="title"/>
          </p:nvPr>
        </p:nvSpPr>
        <p:spPr>
          <a:xfrm>
            <a:off x="3269340" y="0"/>
            <a:ext cx="5545749" cy="535531"/>
          </a:xfrm>
          <a:prstGeom prst="rect">
            <a:avLst/>
          </a:prstGeom>
          <a:noFill/>
        </p:spPr>
        <p:txBody>
          <a:bodyPr wrap="none" rtlCol="0">
            <a:spAutoFit/>
          </a:bodyPr>
          <a:lstStyle/>
          <a:p>
            <a:r>
              <a:rPr lang="it-IT" sz="3200" b="1" dirty="0">
                <a:solidFill>
                  <a:srgbClr val="C00000"/>
                </a:solidFill>
                <a:latin typeface="+mn-lt"/>
              </a:rPr>
              <a:t>Pace maker utilizzati anno 2021</a:t>
            </a:r>
          </a:p>
        </p:txBody>
      </p:sp>
      <p:graphicFrame>
        <p:nvGraphicFramePr>
          <p:cNvPr id="5" name="Tabella 4"/>
          <p:cNvGraphicFramePr>
            <a:graphicFrameLocks noGrp="1"/>
          </p:cNvGraphicFramePr>
          <p:nvPr>
            <p:extLst>
              <p:ext uri="{D42A27DB-BD31-4B8C-83A1-F6EECF244321}">
                <p14:modId xmlns:p14="http://schemas.microsoft.com/office/powerpoint/2010/main" val="1505757667"/>
              </p:ext>
            </p:extLst>
          </p:nvPr>
        </p:nvGraphicFramePr>
        <p:xfrm>
          <a:off x="164944" y="750188"/>
          <a:ext cx="11395085" cy="1578665"/>
        </p:xfrm>
        <a:graphic>
          <a:graphicData uri="http://schemas.openxmlformats.org/drawingml/2006/table">
            <a:tbl>
              <a:tblPr>
                <a:tableStyleId>{5C22544A-7EE6-4342-B048-85BDC9FD1C3A}</a:tableStyleId>
              </a:tblPr>
              <a:tblGrid>
                <a:gridCol w="6280133">
                  <a:extLst>
                    <a:ext uri="{9D8B030D-6E8A-4147-A177-3AD203B41FA5}">
                      <a16:colId xmlns:a16="http://schemas.microsoft.com/office/drawing/2014/main" val="298319153"/>
                    </a:ext>
                  </a:extLst>
                </a:gridCol>
                <a:gridCol w="947945">
                  <a:extLst>
                    <a:ext uri="{9D8B030D-6E8A-4147-A177-3AD203B41FA5}">
                      <a16:colId xmlns:a16="http://schemas.microsoft.com/office/drawing/2014/main" val="4280637596"/>
                    </a:ext>
                  </a:extLst>
                </a:gridCol>
                <a:gridCol w="1145434">
                  <a:extLst>
                    <a:ext uri="{9D8B030D-6E8A-4147-A177-3AD203B41FA5}">
                      <a16:colId xmlns:a16="http://schemas.microsoft.com/office/drawing/2014/main" val="602599389"/>
                    </a:ext>
                  </a:extLst>
                </a:gridCol>
                <a:gridCol w="1184931">
                  <a:extLst>
                    <a:ext uri="{9D8B030D-6E8A-4147-A177-3AD203B41FA5}">
                      <a16:colId xmlns:a16="http://schemas.microsoft.com/office/drawing/2014/main" val="12104260"/>
                    </a:ext>
                  </a:extLst>
                </a:gridCol>
                <a:gridCol w="1836642">
                  <a:extLst>
                    <a:ext uri="{9D8B030D-6E8A-4147-A177-3AD203B41FA5}">
                      <a16:colId xmlns:a16="http://schemas.microsoft.com/office/drawing/2014/main" val="3703755932"/>
                    </a:ext>
                  </a:extLst>
                </a:gridCol>
              </a:tblGrid>
              <a:tr h="178432">
                <a:tc>
                  <a:txBody>
                    <a:bodyPr/>
                    <a:lstStyle/>
                    <a:p>
                      <a:pPr algn="l" fontAlgn="b"/>
                      <a:r>
                        <a:rPr lang="it-IT" sz="1200" b="1" u="none" strike="noStrike" dirty="0">
                          <a:effectLst/>
                        </a:rPr>
                        <a:t>Descrizione Prodotto Consumi 2021</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rgbClr val="FFC000"/>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rgbClr val="FFC000"/>
                    </a:solidFill>
                  </a:tcPr>
                </a:tc>
                <a:extLst>
                  <a:ext uri="{0D108BD9-81ED-4DB2-BD59-A6C34878D82A}">
                    <a16:rowId xmlns:a16="http://schemas.microsoft.com/office/drawing/2014/main" val="1834976931"/>
                  </a:ext>
                </a:extLst>
              </a:tr>
              <a:tr h="158850">
                <a:tc>
                  <a:txBody>
                    <a:bodyPr/>
                    <a:lstStyle/>
                    <a:p>
                      <a:pPr algn="l" fontAlgn="t"/>
                      <a:r>
                        <a:rPr lang="it-IT" sz="1000" u="none" strike="noStrike" dirty="0">
                          <a:effectLst/>
                        </a:rPr>
                        <a:t>pace maker monocamerale funzioni avanzate PROPONENT MRI SR MOD. L210</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l" fontAlgn="t"/>
                      <a:r>
                        <a:rPr lang="it-IT" sz="1000" u="none" strike="noStrike" dirty="0">
                          <a:effectLst/>
                        </a:rPr>
                        <a:t>PZ</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dirty="0">
                          <a:effectLst/>
                        </a:rPr>
                        <a:t>1,00</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dirty="0">
                          <a:effectLst/>
                        </a:rPr>
                        <a:t>1.248,00</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b="1" u="none" strike="noStrike" dirty="0">
                          <a:effectLst/>
                        </a:rPr>
                        <a:t>1.248,00</a:t>
                      </a:r>
                      <a:endParaRPr lang="it-IT" sz="1000" b="1" i="0" u="none" strike="noStrike" dirty="0">
                        <a:effectLst/>
                        <a:latin typeface="Arial" panose="020B0604020202020204" pitchFamily="34" charset="0"/>
                      </a:endParaRPr>
                    </a:p>
                  </a:txBody>
                  <a:tcPr marL="8043" marR="8043" marT="8043" marB="0">
                    <a:solidFill>
                      <a:schemeClr val="accent6">
                        <a:lumMod val="20000"/>
                        <a:lumOff val="80000"/>
                      </a:schemeClr>
                    </a:solidFill>
                  </a:tcPr>
                </a:tc>
                <a:extLst>
                  <a:ext uri="{0D108BD9-81ED-4DB2-BD59-A6C34878D82A}">
                    <a16:rowId xmlns:a16="http://schemas.microsoft.com/office/drawing/2014/main" val="2909977905"/>
                  </a:ext>
                </a:extLst>
              </a:tr>
              <a:tr h="211801">
                <a:tc>
                  <a:txBody>
                    <a:bodyPr/>
                    <a:lstStyle/>
                    <a:p>
                      <a:pPr algn="l" fontAlgn="t"/>
                      <a:r>
                        <a:rPr lang="it-IT" sz="1000" u="none" strike="noStrike" dirty="0">
                          <a:effectLst/>
                        </a:rPr>
                        <a:t>pace maker monocamerale con sensore SR__ENITRA 8 SR-T_407159</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2,00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2.392,00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1.196,00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extLst>
                  <a:ext uri="{0D108BD9-81ED-4DB2-BD59-A6C34878D82A}">
                    <a16:rowId xmlns:a16="http://schemas.microsoft.com/office/drawing/2014/main" val="1103146336"/>
                  </a:ext>
                </a:extLst>
              </a:tr>
              <a:tr h="211801">
                <a:tc>
                  <a:txBody>
                    <a:bodyPr/>
                    <a:lstStyle/>
                    <a:p>
                      <a:pPr algn="l" fontAlgn="t"/>
                      <a:r>
                        <a:rPr lang="it-IT" sz="1000" u="none" strike="noStrike" dirty="0">
                          <a:effectLst/>
                        </a:rPr>
                        <a:t>pace maker monocamerale con sensore </a:t>
                      </a:r>
                      <a:r>
                        <a:rPr lang="pt-BR" sz="1000" u="none" strike="noStrike" dirty="0">
                          <a:effectLst/>
                        </a:rPr>
                        <a:t>SR__EVITY 8 SR-T_407158</a:t>
                      </a:r>
                      <a:endParaRPr lang="pt-BR"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3,00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3.120,00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1.040,00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extLst>
                  <a:ext uri="{0D108BD9-81ED-4DB2-BD59-A6C34878D82A}">
                    <a16:rowId xmlns:a16="http://schemas.microsoft.com/office/drawing/2014/main" val="3272671152"/>
                  </a:ext>
                </a:extLst>
              </a:tr>
              <a:tr h="158850">
                <a:tc>
                  <a:txBody>
                    <a:bodyPr/>
                    <a:lstStyle/>
                    <a:p>
                      <a:pPr algn="l" fontAlgn="t"/>
                      <a:r>
                        <a:rPr lang="it-IT" sz="1000" u="none" strike="noStrike" dirty="0">
                          <a:effectLst/>
                        </a:rPr>
                        <a:t>pace maker monocamerale con sensore SPHERA PM SR MRI SURESCAN **SPSR01**</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7,00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6.188,00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884,00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extLst>
                  <a:ext uri="{0D108BD9-81ED-4DB2-BD59-A6C34878D82A}">
                    <a16:rowId xmlns:a16="http://schemas.microsoft.com/office/drawing/2014/main" val="1909963420"/>
                  </a:ext>
                </a:extLst>
              </a:tr>
              <a:tr h="158850">
                <a:tc>
                  <a:txBody>
                    <a:bodyPr/>
                    <a:lstStyle/>
                    <a:p>
                      <a:pPr algn="l" fontAlgn="t"/>
                      <a:r>
                        <a:rPr lang="it-IT" sz="1000" u="none" strike="noStrike" dirty="0">
                          <a:effectLst/>
                        </a:rPr>
                        <a:t>pace maker monocamerale con sensore </a:t>
                      </a:r>
                      <a:r>
                        <a:rPr lang="pt-BR" sz="1000" u="none" strike="noStrike" dirty="0">
                          <a:effectLst/>
                        </a:rPr>
                        <a:t>SR_CLASSIC_TEO SR_TPM017C</a:t>
                      </a:r>
                      <a:endParaRPr lang="pt-BR"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l" fontAlgn="t"/>
                      <a:r>
                        <a:rPr lang="it-IT" sz="1000" u="none" strike="noStrike" dirty="0">
                          <a:effectLst/>
                        </a:rPr>
                        <a:t>PZ</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2,00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1.726,40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863,20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extLst>
                  <a:ext uri="{0D108BD9-81ED-4DB2-BD59-A6C34878D82A}">
                    <a16:rowId xmlns:a16="http://schemas.microsoft.com/office/drawing/2014/main" val="4265850865"/>
                  </a:ext>
                </a:extLst>
              </a:tr>
              <a:tr h="158850">
                <a:tc>
                  <a:txBody>
                    <a:bodyPr/>
                    <a:lstStyle/>
                    <a:p>
                      <a:pPr algn="l" fontAlgn="t"/>
                      <a:r>
                        <a:rPr lang="it-IT" sz="1000" u="none" strike="noStrike" dirty="0">
                          <a:effectLst/>
                        </a:rPr>
                        <a:t>pace maker monocamerale con sensore ENDURITY PM SR MRI MONOCAM **PM1162</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l" fontAlgn="t"/>
                      <a:r>
                        <a:rPr lang="it-IT" sz="1000" u="none" strike="noStrike" dirty="0">
                          <a:effectLst/>
                        </a:rPr>
                        <a:t>PZ</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1,00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738,40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738,40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extLst>
                  <a:ext uri="{0D108BD9-81ED-4DB2-BD59-A6C34878D82A}">
                    <a16:rowId xmlns:a16="http://schemas.microsoft.com/office/drawing/2014/main" val="2508046078"/>
                  </a:ext>
                </a:extLst>
              </a:tr>
              <a:tr h="158850">
                <a:tc>
                  <a:txBody>
                    <a:bodyPr/>
                    <a:lstStyle/>
                    <a:p>
                      <a:pPr algn="l" fontAlgn="t"/>
                      <a:r>
                        <a:rPr lang="it-IT" sz="1000" u="none" strike="noStrike" dirty="0">
                          <a:effectLst/>
                        </a:rPr>
                        <a:t>pace maker monocamerale con sensore ENDURITY CORE PM SR MRI MONOC **PM1152**</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l" fontAlgn="t"/>
                      <a:r>
                        <a:rPr lang="it-IT" sz="1000" u="none" strike="noStrike" dirty="0">
                          <a:effectLst/>
                        </a:rPr>
                        <a:t>PZ</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dirty="0">
                          <a:effectLst/>
                        </a:rPr>
                        <a:t>4,00</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a:effectLst/>
                        </a:rPr>
                        <a:t>2.704,00</a:t>
                      </a:r>
                      <a:endParaRPr lang="it-IT" sz="1000" b="0" i="0" u="none" strike="noStrike">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dirty="0">
                          <a:effectLst/>
                        </a:rPr>
                        <a:t>676,00</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extLst>
                  <a:ext uri="{0D108BD9-81ED-4DB2-BD59-A6C34878D82A}">
                    <a16:rowId xmlns:a16="http://schemas.microsoft.com/office/drawing/2014/main" val="1207514848"/>
                  </a:ext>
                </a:extLst>
              </a:tr>
              <a:tr h="158850">
                <a:tc>
                  <a:txBody>
                    <a:bodyPr/>
                    <a:lstStyle/>
                    <a:p>
                      <a:pPr algn="l" fontAlgn="t"/>
                      <a:r>
                        <a:rPr lang="it-IT" sz="1000" u="none" strike="noStrike" dirty="0">
                          <a:effectLst/>
                        </a:rPr>
                        <a:t>pace maker monocamerale con sensore KORA 250 SR MONOCAMERALE MRI **TPM013C</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l" fontAlgn="t"/>
                      <a:r>
                        <a:rPr lang="it-IT" sz="1000" u="none" strike="noStrike" dirty="0">
                          <a:effectLst/>
                        </a:rPr>
                        <a:t>PZ</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dirty="0">
                          <a:effectLst/>
                        </a:rPr>
                        <a:t>3,00</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u="none" strike="noStrike" dirty="0">
                          <a:effectLst/>
                        </a:rPr>
                        <a:t>2.028,00</a:t>
                      </a:r>
                      <a:endParaRPr lang="it-IT" sz="1000" b="0" i="0" u="none" strike="noStrike" dirty="0">
                        <a:effectLst/>
                        <a:latin typeface="Arial" panose="020B0604020202020204" pitchFamily="34" charset="0"/>
                      </a:endParaRPr>
                    </a:p>
                  </a:txBody>
                  <a:tcPr marL="8043" marR="8043" marT="8043" marB="0">
                    <a:solidFill>
                      <a:schemeClr val="accent6">
                        <a:lumMod val="20000"/>
                        <a:lumOff val="80000"/>
                      </a:schemeClr>
                    </a:solidFill>
                  </a:tcPr>
                </a:tc>
                <a:tc>
                  <a:txBody>
                    <a:bodyPr/>
                    <a:lstStyle/>
                    <a:p>
                      <a:pPr algn="r" fontAlgn="t"/>
                      <a:r>
                        <a:rPr lang="it-IT" sz="1000" b="1" u="none" strike="noStrike" dirty="0">
                          <a:effectLst/>
                        </a:rPr>
                        <a:t>676,00</a:t>
                      </a:r>
                      <a:endParaRPr lang="it-IT" sz="1000" b="1" i="0" u="none" strike="noStrike" dirty="0">
                        <a:effectLst/>
                        <a:latin typeface="Arial" panose="020B0604020202020204" pitchFamily="34" charset="0"/>
                      </a:endParaRPr>
                    </a:p>
                  </a:txBody>
                  <a:tcPr marL="8043" marR="8043" marT="8043" marB="0">
                    <a:solidFill>
                      <a:schemeClr val="accent6">
                        <a:lumMod val="20000"/>
                        <a:lumOff val="80000"/>
                      </a:schemeClr>
                    </a:solidFill>
                  </a:tcPr>
                </a:tc>
                <a:extLst>
                  <a:ext uri="{0D108BD9-81ED-4DB2-BD59-A6C34878D82A}">
                    <a16:rowId xmlns:a16="http://schemas.microsoft.com/office/drawing/2014/main" val="1399756113"/>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3143528794"/>
              </p:ext>
            </p:extLst>
          </p:nvPr>
        </p:nvGraphicFramePr>
        <p:xfrm>
          <a:off x="245460" y="2937137"/>
          <a:ext cx="11395084" cy="3323607"/>
        </p:xfrm>
        <a:graphic>
          <a:graphicData uri="http://schemas.openxmlformats.org/drawingml/2006/table">
            <a:tbl>
              <a:tblPr>
                <a:tableStyleId>{5C22544A-7EE6-4342-B048-85BDC9FD1C3A}</a:tableStyleId>
              </a:tblPr>
              <a:tblGrid>
                <a:gridCol w="6280134">
                  <a:extLst>
                    <a:ext uri="{9D8B030D-6E8A-4147-A177-3AD203B41FA5}">
                      <a16:colId xmlns:a16="http://schemas.microsoft.com/office/drawing/2014/main" val="4270997671"/>
                    </a:ext>
                  </a:extLst>
                </a:gridCol>
                <a:gridCol w="947944">
                  <a:extLst>
                    <a:ext uri="{9D8B030D-6E8A-4147-A177-3AD203B41FA5}">
                      <a16:colId xmlns:a16="http://schemas.microsoft.com/office/drawing/2014/main" val="3438891619"/>
                    </a:ext>
                  </a:extLst>
                </a:gridCol>
                <a:gridCol w="1145432">
                  <a:extLst>
                    <a:ext uri="{9D8B030D-6E8A-4147-A177-3AD203B41FA5}">
                      <a16:colId xmlns:a16="http://schemas.microsoft.com/office/drawing/2014/main" val="1134032703"/>
                    </a:ext>
                  </a:extLst>
                </a:gridCol>
                <a:gridCol w="1184932">
                  <a:extLst>
                    <a:ext uri="{9D8B030D-6E8A-4147-A177-3AD203B41FA5}">
                      <a16:colId xmlns:a16="http://schemas.microsoft.com/office/drawing/2014/main" val="3512048761"/>
                    </a:ext>
                  </a:extLst>
                </a:gridCol>
                <a:gridCol w="1836642">
                  <a:extLst>
                    <a:ext uri="{9D8B030D-6E8A-4147-A177-3AD203B41FA5}">
                      <a16:colId xmlns:a16="http://schemas.microsoft.com/office/drawing/2014/main" val="3296187875"/>
                    </a:ext>
                  </a:extLst>
                </a:gridCol>
              </a:tblGrid>
              <a:tr h="202095">
                <a:tc>
                  <a:txBody>
                    <a:bodyPr/>
                    <a:lstStyle/>
                    <a:p>
                      <a:pPr algn="l" fontAlgn="b"/>
                      <a:r>
                        <a:rPr lang="it-IT" sz="1200" b="1" u="none" strike="noStrike" dirty="0">
                          <a:effectLst/>
                        </a:rPr>
                        <a:t>Descrizione Prodotto Consumi 2021</a:t>
                      </a:r>
                      <a:endParaRPr lang="it-IT" sz="1200" b="1" i="0" u="none" strike="noStrike" dirty="0">
                        <a:effectLst/>
                        <a:latin typeface="Arial" panose="020B0604020202020204" pitchFamily="34" charset="0"/>
                      </a:endParaRPr>
                    </a:p>
                  </a:txBody>
                  <a:tcPr marL="9525" marR="9525" marT="9525" marB="0" anchor="b">
                    <a:solidFill>
                      <a:schemeClr val="accent4">
                        <a:lumMod val="60000"/>
                        <a:lumOff val="40000"/>
                      </a:schemeClr>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chemeClr val="accent4">
                        <a:lumMod val="60000"/>
                        <a:lumOff val="40000"/>
                      </a:schemeClr>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chemeClr val="accent4">
                        <a:lumMod val="60000"/>
                        <a:lumOff val="40000"/>
                      </a:schemeClr>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chemeClr val="accent4">
                        <a:lumMod val="60000"/>
                        <a:lumOff val="40000"/>
                      </a:schemeClr>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4204226304"/>
                  </a:ext>
                </a:extLst>
              </a:tr>
              <a:tr h="202095">
                <a:tc>
                  <a:txBody>
                    <a:bodyPr/>
                    <a:lstStyle/>
                    <a:p>
                      <a:pPr algn="l" fontAlgn="t"/>
                      <a:r>
                        <a:rPr lang="it-IT" sz="1000" u="none" strike="noStrike" dirty="0">
                          <a:effectLst/>
                        </a:rPr>
                        <a:t>pace maker bicamerali con sensore DR ENDURITY CORE PM DR BICAM **PM2152**</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dirty="0">
                          <a:effectLst/>
                        </a:rPr>
                        <a:t>PZ</a:t>
                      </a:r>
                      <a:endParaRPr lang="it-IT" sz="1000" b="0" i="0" u="none" strike="noStrike" dirty="0">
                        <a:effectLst/>
                        <a:latin typeface="Arial" panose="020B0604020202020204" pitchFamily="34" charset="0"/>
                      </a:endParaRPr>
                    </a:p>
                  </a:txBody>
                  <a:tcPr marL="4500" marR="4500" marT="4500" marB="0"/>
                </a:tc>
                <a:tc>
                  <a:txBody>
                    <a:bodyPr/>
                    <a:lstStyle/>
                    <a:p>
                      <a:pPr algn="r" fontAlgn="t"/>
                      <a:r>
                        <a:rPr lang="it-IT" sz="1000" u="none" strike="noStrike" dirty="0">
                          <a:effectLst/>
                        </a:rPr>
                        <a:t>6,00</a:t>
                      </a:r>
                      <a:endParaRPr lang="it-IT" sz="1000" b="0" i="0" u="none" strike="noStrike" dirty="0">
                        <a:effectLst/>
                        <a:latin typeface="Arial" panose="020B0604020202020204" pitchFamily="34" charset="0"/>
                      </a:endParaRPr>
                    </a:p>
                  </a:txBody>
                  <a:tcPr marL="4500" marR="4500" marT="4500" marB="0"/>
                </a:tc>
                <a:tc>
                  <a:txBody>
                    <a:bodyPr/>
                    <a:lstStyle/>
                    <a:p>
                      <a:pPr algn="r" fontAlgn="t"/>
                      <a:r>
                        <a:rPr lang="it-IT" sz="1000" u="none" strike="noStrike">
                          <a:effectLst/>
                        </a:rPr>
                        <a:t>6.801,60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b="1" u="none" strike="noStrike" dirty="0">
                          <a:effectLst/>
                        </a:rPr>
                        <a:t>1.133,60</a:t>
                      </a:r>
                      <a:endParaRPr lang="it-IT" sz="1000" b="1" i="0" u="none" strike="noStrike" dirty="0">
                        <a:effectLst/>
                        <a:latin typeface="Arial" panose="020B0604020202020204" pitchFamily="34" charset="0"/>
                      </a:endParaRPr>
                    </a:p>
                  </a:txBody>
                  <a:tcPr marL="4500" marR="4500" marT="4500" marB="0"/>
                </a:tc>
                <a:extLst>
                  <a:ext uri="{0D108BD9-81ED-4DB2-BD59-A6C34878D82A}">
                    <a16:rowId xmlns:a16="http://schemas.microsoft.com/office/drawing/2014/main" val="1866518174"/>
                  </a:ext>
                </a:extLst>
              </a:tr>
              <a:tr h="202095">
                <a:tc>
                  <a:txBody>
                    <a:bodyPr/>
                    <a:lstStyle/>
                    <a:p>
                      <a:pPr algn="l" fontAlgn="t"/>
                      <a:r>
                        <a:rPr lang="it-IT" sz="1000" u="none" strike="noStrike" dirty="0">
                          <a:effectLst/>
                        </a:rPr>
                        <a:t>pace maker bicamerali con sensore DR</a:t>
                      </a:r>
                      <a:r>
                        <a:rPr lang="it-IT" sz="1000" u="none" strike="noStrike" baseline="0" dirty="0">
                          <a:effectLst/>
                        </a:rPr>
                        <a:t> </a:t>
                      </a:r>
                      <a:r>
                        <a:rPr lang="it-IT" sz="1000" u="none" strike="noStrike" dirty="0">
                          <a:effectLst/>
                        </a:rPr>
                        <a:t>ACCOLADE MRI DR_L311</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2.600,00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b="1" u="none" strike="noStrike" dirty="0">
                          <a:effectLst/>
                        </a:rPr>
                        <a:t>2.600,00</a:t>
                      </a:r>
                      <a:endParaRPr lang="it-IT" sz="1000" b="1" i="0" u="none" strike="noStrike" dirty="0">
                        <a:effectLst/>
                        <a:latin typeface="Arial" panose="020B0604020202020204" pitchFamily="34" charset="0"/>
                      </a:endParaRPr>
                    </a:p>
                  </a:txBody>
                  <a:tcPr marL="4500" marR="4500" marT="4500" marB="0"/>
                </a:tc>
                <a:extLst>
                  <a:ext uri="{0D108BD9-81ED-4DB2-BD59-A6C34878D82A}">
                    <a16:rowId xmlns:a16="http://schemas.microsoft.com/office/drawing/2014/main" val="2348519870"/>
                  </a:ext>
                </a:extLst>
              </a:tr>
              <a:tr h="202095">
                <a:tc>
                  <a:txBody>
                    <a:bodyPr/>
                    <a:lstStyle/>
                    <a:p>
                      <a:pPr algn="l" fontAlgn="t"/>
                      <a:r>
                        <a:rPr lang="it-IT" sz="1000" u="none" strike="noStrike" dirty="0">
                          <a:effectLst/>
                        </a:rPr>
                        <a:t>pace maker bicamerali con sensore ASSURITY PM DR MRI BICAM RF **PM2272**</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21,00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51.055,98</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2.431,24</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1811518971"/>
                  </a:ext>
                </a:extLst>
              </a:tr>
              <a:tr h="225672">
                <a:tc>
                  <a:txBody>
                    <a:bodyPr/>
                    <a:lstStyle/>
                    <a:p>
                      <a:pPr algn="l" fontAlgn="t"/>
                      <a:r>
                        <a:rPr lang="it-IT" sz="1000" u="none" strike="noStrike" dirty="0">
                          <a:effectLst/>
                        </a:rPr>
                        <a:t>pace maker bicamerali con sensore ADAPTA PM DR STD 3,2MM **ADDR03**</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2.132,00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2.132,00</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1019644295"/>
                  </a:ext>
                </a:extLst>
              </a:tr>
              <a:tr h="202095">
                <a:tc>
                  <a:txBody>
                    <a:bodyPr/>
                    <a:lstStyle/>
                    <a:p>
                      <a:pPr algn="l" fontAlgn="t"/>
                      <a:r>
                        <a:rPr lang="it-IT" sz="1000" u="none" strike="noStrike" dirty="0">
                          <a:effectLst/>
                        </a:rPr>
                        <a:t>pace maker bicamerali con sensore AZURE S PM DR MRI SURESCAN **W3DR01**</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16,00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32.084,00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2.005,25</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1133600208"/>
                  </a:ext>
                </a:extLst>
              </a:tr>
              <a:tr h="150458">
                <a:tc>
                  <a:txBody>
                    <a:bodyPr/>
                    <a:lstStyle/>
                    <a:p>
                      <a:pPr algn="l" fontAlgn="t"/>
                      <a:r>
                        <a:rPr lang="it-IT" sz="1000" u="none" strike="noStrike" dirty="0">
                          <a:effectLst/>
                        </a:rPr>
                        <a:t>pace maker bicamerali con sensore DR TEO PM DR BICAM DDDR MRI **TPM016C**</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16,00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27.404,00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1.712,75</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4099826306"/>
                  </a:ext>
                </a:extLst>
              </a:tr>
              <a:tr h="202095">
                <a:tc>
                  <a:txBody>
                    <a:bodyPr/>
                    <a:lstStyle/>
                    <a:p>
                      <a:pPr algn="l" fontAlgn="t"/>
                      <a:r>
                        <a:rPr lang="it-IT" sz="1000" u="none" strike="noStrike" dirty="0">
                          <a:effectLst/>
                        </a:rPr>
                        <a:t>pace maker bicamerali con sensore EVITY 8 PM DR-T PROMRI BICAM **407146** </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18,00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29.952,00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1.664,00</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3994557706"/>
                  </a:ext>
                </a:extLst>
              </a:tr>
              <a:tr h="202095">
                <a:tc>
                  <a:txBody>
                    <a:bodyPr/>
                    <a:lstStyle/>
                    <a:p>
                      <a:pPr algn="l" fontAlgn="t"/>
                      <a:r>
                        <a:rPr lang="it-IT" sz="1000" u="none" strike="noStrike" dirty="0">
                          <a:effectLst/>
                        </a:rPr>
                        <a:t>pace maker bicamerali con sensore GEA PM VDDR BICAM IS **PMGEAVDR** MONOCATETERE VDDR</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2.964,00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1.482,00</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929222921"/>
                  </a:ext>
                </a:extLst>
              </a:tr>
              <a:tr h="202095">
                <a:tc>
                  <a:txBody>
                    <a:bodyPr/>
                    <a:lstStyle/>
                    <a:p>
                      <a:pPr algn="l" fontAlgn="t"/>
                      <a:r>
                        <a:rPr lang="it-IT" sz="1000" u="none" strike="noStrike" dirty="0">
                          <a:effectLst/>
                        </a:rPr>
                        <a:t>pace maker bicamerali con sensore IRIS PM VDDR BICAM IS1 **PMIRISVDR**MONOCATETERE VDDR</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2.964,00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1.482,00</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513501579"/>
                  </a:ext>
                </a:extLst>
              </a:tr>
              <a:tr h="202095">
                <a:tc>
                  <a:txBody>
                    <a:bodyPr/>
                    <a:lstStyle/>
                    <a:p>
                      <a:pPr algn="l" fontAlgn="t"/>
                      <a:r>
                        <a:rPr lang="it-IT" sz="1000" u="none" strike="noStrike" dirty="0">
                          <a:effectLst/>
                        </a:rPr>
                        <a:t>pace maker bicamerali con sensore DR ENDURITY MRI_PM2172</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3.952,00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1.976,00</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1309595711"/>
                  </a:ext>
                </a:extLst>
              </a:tr>
              <a:tr h="150458">
                <a:tc>
                  <a:txBody>
                    <a:bodyPr/>
                    <a:lstStyle/>
                    <a:p>
                      <a:pPr algn="l" fontAlgn="t"/>
                      <a:r>
                        <a:rPr lang="it-IT" sz="1000" u="none" strike="noStrike" dirty="0">
                          <a:effectLst/>
                        </a:rPr>
                        <a:t>pace maker bicamerali con sensore DR PROPONENT PM DR MRI BICAM **L211**</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17,00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33.384,00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1.963,76</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348752996"/>
                  </a:ext>
                </a:extLst>
              </a:tr>
              <a:tr h="150458">
                <a:tc>
                  <a:txBody>
                    <a:bodyPr/>
                    <a:lstStyle/>
                    <a:p>
                      <a:pPr algn="l" fontAlgn="t"/>
                      <a:r>
                        <a:rPr lang="it-IT" sz="1000" u="none" strike="noStrike" dirty="0">
                          <a:effectLst/>
                        </a:rPr>
                        <a:t>pace maker bicamerali con sensore DR ENITRA 8 PM DR-T CRT BICAM **407147**</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34,00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65.302,77</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1.920,67</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3563799570"/>
                  </a:ext>
                </a:extLst>
              </a:tr>
              <a:tr h="202095">
                <a:tc>
                  <a:txBody>
                    <a:bodyPr/>
                    <a:lstStyle/>
                    <a:p>
                      <a:pPr algn="l" fontAlgn="t"/>
                      <a:r>
                        <a:rPr lang="it-IT" sz="1000" u="none" strike="noStrike" dirty="0">
                          <a:effectLst/>
                        </a:rPr>
                        <a:t>pace maker bicamerali con sensore DR ATTESTA DR MRI SURESCAN PM **ATDR01**</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10,00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18.824,00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1.882,40</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1171721733"/>
                  </a:ext>
                </a:extLst>
              </a:tr>
              <a:tr h="202095">
                <a:tc>
                  <a:txBody>
                    <a:bodyPr/>
                    <a:lstStyle/>
                    <a:p>
                      <a:pPr algn="l" fontAlgn="t"/>
                      <a:r>
                        <a:rPr lang="it-IT" sz="1000" u="none" strike="noStrike" dirty="0">
                          <a:effectLst/>
                        </a:rPr>
                        <a:t>pace maker bicamerali con sensore KADMOS VDD MR PM BICAM IS-1 **PMKADMOSVDDM** MONOCATETERE VDDR</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dirty="0">
                          <a:effectLst/>
                        </a:rPr>
                        <a:t>PZ</a:t>
                      </a:r>
                      <a:endParaRPr lang="it-IT" sz="1000" b="0" i="0" u="none" strike="noStrike" dirty="0">
                        <a:effectLst/>
                        <a:latin typeface="Arial" panose="020B0604020202020204" pitchFamily="34" charset="0"/>
                      </a:endParaRPr>
                    </a:p>
                  </a:txBody>
                  <a:tcPr marL="4500" marR="4500" marT="4500" marB="0"/>
                </a:tc>
                <a:tc>
                  <a:txBody>
                    <a:bodyPr/>
                    <a:lstStyle/>
                    <a:p>
                      <a:pPr algn="r" fontAlgn="t"/>
                      <a:r>
                        <a:rPr lang="it-IT" sz="1000" u="none" strike="noStrike">
                          <a:effectLst/>
                        </a:rPr>
                        <a:t>4,00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5.928,00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1.482,00</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2247402073"/>
                  </a:ext>
                </a:extLst>
              </a:tr>
              <a:tr h="202095">
                <a:tc>
                  <a:txBody>
                    <a:bodyPr/>
                    <a:lstStyle/>
                    <a:p>
                      <a:pPr algn="l" fontAlgn="t"/>
                      <a:r>
                        <a:rPr lang="it-IT" sz="1000" u="none" strike="noStrike" dirty="0">
                          <a:effectLst/>
                        </a:rPr>
                        <a:t>pace maker bicamerali con sensore DR SPHERA PM DR MRI SURESCAN 9YR **SPDR01**</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dirty="0">
                          <a:effectLst/>
                        </a:rPr>
                        <a:t>PZ</a:t>
                      </a:r>
                      <a:endParaRPr lang="it-IT" sz="1000" b="0" i="0" u="none" strike="noStrike" dirty="0">
                        <a:effectLst/>
                        <a:latin typeface="Arial" panose="020B0604020202020204" pitchFamily="34" charset="0"/>
                      </a:endParaRPr>
                    </a:p>
                  </a:txBody>
                  <a:tcPr marL="4500" marR="4500" marT="4500" marB="0"/>
                </a:tc>
                <a:tc>
                  <a:txBody>
                    <a:bodyPr/>
                    <a:lstStyle/>
                    <a:p>
                      <a:pPr algn="r" fontAlgn="t"/>
                      <a:r>
                        <a:rPr lang="it-IT" sz="1000" u="none" strike="noStrike" dirty="0">
                          <a:effectLst/>
                        </a:rPr>
                        <a:t>4,00</a:t>
                      </a:r>
                      <a:endParaRPr lang="it-IT" sz="1000" b="0" i="0" u="none" strike="noStrike" dirty="0">
                        <a:effectLst/>
                        <a:latin typeface="Arial" panose="020B0604020202020204" pitchFamily="34" charset="0"/>
                      </a:endParaRPr>
                    </a:p>
                  </a:txBody>
                  <a:tcPr marL="4500" marR="4500" marT="4500" marB="0"/>
                </a:tc>
                <a:tc>
                  <a:txBody>
                    <a:bodyPr/>
                    <a:lstStyle/>
                    <a:p>
                      <a:pPr algn="r" fontAlgn="t"/>
                      <a:r>
                        <a:rPr lang="it-IT" sz="1000" u="none" strike="noStrike" dirty="0">
                          <a:effectLst/>
                        </a:rPr>
                        <a:t>5.408,00</a:t>
                      </a:r>
                      <a:endParaRPr lang="it-IT" sz="1000" b="0" i="0" u="none" strike="noStrike" dirty="0">
                        <a:effectLst/>
                        <a:latin typeface="Arial" panose="020B0604020202020204" pitchFamily="34" charset="0"/>
                      </a:endParaRPr>
                    </a:p>
                  </a:txBody>
                  <a:tcPr marL="4500" marR="4500" marT="4500" marB="0"/>
                </a:tc>
                <a:tc>
                  <a:txBody>
                    <a:bodyPr/>
                    <a:lstStyle/>
                    <a:p>
                      <a:pPr algn="r" fontAlgn="t"/>
                      <a:r>
                        <a:rPr lang="it-IT" sz="1000" u="none" strike="noStrike">
                          <a:effectLst/>
                        </a:rPr>
                        <a:t>1.352,00</a:t>
                      </a:r>
                      <a:endParaRPr lang="it-IT" sz="1000" b="0" i="0" u="none" strike="noStrike">
                        <a:effectLst/>
                        <a:latin typeface="Arial" panose="020B0604020202020204" pitchFamily="34" charset="0"/>
                      </a:endParaRPr>
                    </a:p>
                  </a:txBody>
                  <a:tcPr marL="4500" marR="4500" marT="4500" marB="0"/>
                </a:tc>
                <a:extLst>
                  <a:ext uri="{0D108BD9-81ED-4DB2-BD59-A6C34878D82A}">
                    <a16:rowId xmlns:a16="http://schemas.microsoft.com/office/drawing/2014/main" val="2814369444"/>
                  </a:ext>
                </a:extLst>
              </a:tr>
              <a:tr h="202095">
                <a:tc>
                  <a:txBody>
                    <a:bodyPr/>
                    <a:lstStyle/>
                    <a:p>
                      <a:pPr algn="l" fontAlgn="t"/>
                      <a:r>
                        <a:rPr lang="it-IT" sz="1000" u="none" strike="noStrike" dirty="0">
                          <a:effectLst/>
                        </a:rPr>
                        <a:t>pace maker bicamerali con sensore KORA 250 PM DR MRI BICAM **TPM010C**</a:t>
                      </a:r>
                      <a:endParaRPr lang="it-IT" sz="1000" b="0" i="0" u="none" strike="noStrike" dirty="0">
                        <a:effectLst/>
                        <a:latin typeface="Arial" panose="020B0604020202020204" pitchFamily="34" charset="0"/>
                      </a:endParaRPr>
                    </a:p>
                  </a:txBody>
                  <a:tcPr marL="4500" marR="4500" marT="4500" marB="0"/>
                </a:tc>
                <a:tc>
                  <a:txBody>
                    <a:bodyPr/>
                    <a:lstStyle/>
                    <a:p>
                      <a:pPr algn="l" fontAlgn="t"/>
                      <a:r>
                        <a:rPr lang="it-IT" sz="1000" u="none" strike="noStrike">
                          <a:effectLst/>
                        </a:rPr>
                        <a:t>PZ</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a:effectLst/>
                        </a:rPr>
                        <a:t>2,00</a:t>
                      </a:r>
                      <a:endParaRPr lang="it-IT" sz="1000" b="0" i="0" u="none" strike="noStrike">
                        <a:effectLst/>
                        <a:latin typeface="Arial" panose="020B0604020202020204" pitchFamily="34" charset="0"/>
                      </a:endParaRPr>
                    </a:p>
                  </a:txBody>
                  <a:tcPr marL="4500" marR="4500" marT="4500" marB="0"/>
                </a:tc>
                <a:tc>
                  <a:txBody>
                    <a:bodyPr/>
                    <a:lstStyle/>
                    <a:p>
                      <a:pPr algn="r" fontAlgn="t"/>
                      <a:r>
                        <a:rPr lang="it-IT" sz="1000" u="none" strike="noStrike" dirty="0">
                          <a:effectLst/>
                        </a:rPr>
                        <a:t>2.496,00</a:t>
                      </a:r>
                      <a:endParaRPr lang="it-IT" sz="1000" b="0" i="0" u="none" strike="noStrike" dirty="0">
                        <a:effectLst/>
                        <a:latin typeface="Arial" panose="020B0604020202020204" pitchFamily="34" charset="0"/>
                      </a:endParaRPr>
                    </a:p>
                  </a:txBody>
                  <a:tcPr marL="4500" marR="4500" marT="4500" marB="0"/>
                </a:tc>
                <a:tc>
                  <a:txBody>
                    <a:bodyPr/>
                    <a:lstStyle/>
                    <a:p>
                      <a:pPr algn="r" fontAlgn="t"/>
                      <a:r>
                        <a:rPr lang="it-IT" sz="1000" u="none" strike="noStrike" dirty="0">
                          <a:effectLst/>
                        </a:rPr>
                        <a:t>1.248,00</a:t>
                      </a:r>
                      <a:endParaRPr lang="it-IT" sz="1000" b="0" i="0" u="none" strike="noStrike" dirty="0">
                        <a:effectLst/>
                        <a:latin typeface="Arial" panose="020B0604020202020204" pitchFamily="34" charset="0"/>
                      </a:endParaRPr>
                    </a:p>
                  </a:txBody>
                  <a:tcPr marL="4500" marR="4500" marT="4500" marB="0"/>
                </a:tc>
                <a:extLst>
                  <a:ext uri="{0D108BD9-81ED-4DB2-BD59-A6C34878D82A}">
                    <a16:rowId xmlns:a16="http://schemas.microsoft.com/office/drawing/2014/main" val="598564781"/>
                  </a:ext>
                </a:extLst>
              </a:tr>
            </a:tbl>
          </a:graphicData>
        </a:graphic>
      </p:graphicFrame>
      <p:sp>
        <p:nvSpPr>
          <p:cNvPr id="9" name="CasellaDiTesto 8"/>
          <p:cNvSpPr txBox="1"/>
          <p:nvPr/>
        </p:nvSpPr>
        <p:spPr>
          <a:xfrm>
            <a:off x="7477388" y="2429190"/>
            <a:ext cx="1203125" cy="276999"/>
          </a:xfrm>
          <a:prstGeom prst="rect">
            <a:avLst/>
          </a:prstGeom>
          <a:noFill/>
        </p:spPr>
        <p:txBody>
          <a:bodyPr wrap="square" rtlCol="0">
            <a:spAutoFit/>
          </a:bodyPr>
          <a:lstStyle/>
          <a:p>
            <a:r>
              <a:rPr lang="it-IT" sz="1200" b="1" dirty="0">
                <a:solidFill>
                  <a:srgbClr val="C00000"/>
                </a:solidFill>
              </a:rPr>
              <a:t>Pezzi totali 23</a:t>
            </a:r>
          </a:p>
        </p:txBody>
      </p:sp>
      <p:sp>
        <p:nvSpPr>
          <p:cNvPr id="10" name="Rettangolo 9"/>
          <p:cNvSpPr/>
          <p:nvPr/>
        </p:nvSpPr>
        <p:spPr>
          <a:xfrm>
            <a:off x="8815089" y="2421301"/>
            <a:ext cx="2954665" cy="276999"/>
          </a:xfrm>
          <a:prstGeom prst="rect">
            <a:avLst/>
          </a:prstGeom>
        </p:spPr>
        <p:txBody>
          <a:bodyPr wrap="square">
            <a:spAutoFit/>
          </a:bodyPr>
          <a:lstStyle/>
          <a:p>
            <a:r>
              <a:rPr lang="it-IT" sz="1200" b="1" dirty="0">
                <a:solidFill>
                  <a:srgbClr val="C00000"/>
                </a:solidFill>
                <a:latin typeface="Arial" panose="020B0604020202020204" pitchFamily="34" charset="0"/>
              </a:rPr>
              <a:t>Totale euro 20.145       p.m. euro 915 </a:t>
            </a:r>
            <a:endParaRPr lang="it-IT" sz="1200" b="1" dirty="0">
              <a:solidFill>
                <a:srgbClr val="C00000"/>
              </a:solidFill>
            </a:endParaRPr>
          </a:p>
        </p:txBody>
      </p:sp>
      <p:sp>
        <p:nvSpPr>
          <p:cNvPr id="11" name="CasellaDiTesto 10"/>
          <p:cNvSpPr txBox="1"/>
          <p:nvPr/>
        </p:nvSpPr>
        <p:spPr>
          <a:xfrm>
            <a:off x="7687465" y="6361081"/>
            <a:ext cx="1203125" cy="276999"/>
          </a:xfrm>
          <a:prstGeom prst="rect">
            <a:avLst/>
          </a:prstGeom>
          <a:noFill/>
        </p:spPr>
        <p:txBody>
          <a:bodyPr wrap="square" rtlCol="0">
            <a:spAutoFit/>
          </a:bodyPr>
          <a:lstStyle/>
          <a:p>
            <a:r>
              <a:rPr lang="it-IT" sz="1200" b="1" dirty="0">
                <a:solidFill>
                  <a:srgbClr val="C00000"/>
                </a:solidFill>
              </a:rPr>
              <a:t>Pezzi totali 156</a:t>
            </a:r>
          </a:p>
        </p:txBody>
      </p:sp>
      <p:sp>
        <p:nvSpPr>
          <p:cNvPr id="12" name="Rettangolo 11"/>
          <p:cNvSpPr/>
          <p:nvPr/>
        </p:nvSpPr>
        <p:spPr>
          <a:xfrm>
            <a:off x="9034601" y="6380097"/>
            <a:ext cx="2954665" cy="276999"/>
          </a:xfrm>
          <a:prstGeom prst="rect">
            <a:avLst/>
          </a:prstGeom>
        </p:spPr>
        <p:txBody>
          <a:bodyPr wrap="square">
            <a:spAutoFit/>
          </a:bodyPr>
          <a:lstStyle/>
          <a:p>
            <a:r>
              <a:rPr lang="it-IT" sz="1200" b="1" dirty="0">
                <a:solidFill>
                  <a:srgbClr val="C00000"/>
                </a:solidFill>
                <a:latin typeface="Arial" panose="020B0604020202020204" pitchFamily="34" charset="0"/>
              </a:rPr>
              <a:t>Totale euro 293.252 p.m. euro 1780</a:t>
            </a:r>
            <a:endParaRPr lang="it-IT" sz="1200" b="1" dirty="0">
              <a:solidFill>
                <a:srgbClr val="C00000"/>
              </a:solidFill>
            </a:endParaRPr>
          </a:p>
        </p:txBody>
      </p:sp>
      <p:sp>
        <p:nvSpPr>
          <p:cNvPr id="13" name="Rettangolo 12"/>
          <p:cNvSpPr/>
          <p:nvPr/>
        </p:nvSpPr>
        <p:spPr>
          <a:xfrm>
            <a:off x="785667" y="2359746"/>
            <a:ext cx="3825471" cy="338554"/>
          </a:xfrm>
          <a:prstGeom prst="rect">
            <a:avLst/>
          </a:prstGeom>
        </p:spPr>
        <p:txBody>
          <a:bodyPr wrap="none">
            <a:spAutoFit/>
          </a:bodyPr>
          <a:lstStyle/>
          <a:p>
            <a:r>
              <a:rPr lang="it-IT" sz="1600" dirty="0"/>
              <a:t>Forchetta di spesa </a:t>
            </a:r>
            <a:r>
              <a:rPr lang="it-IT" sz="1600" b="1" dirty="0">
                <a:solidFill>
                  <a:schemeClr val="accent6">
                    <a:lumMod val="75000"/>
                  </a:schemeClr>
                </a:solidFill>
              </a:rPr>
              <a:t>da 15.548 </a:t>
            </a:r>
            <a:r>
              <a:rPr lang="it-IT" sz="1600" b="1" dirty="0">
                <a:solidFill>
                  <a:srgbClr val="C00000"/>
                </a:solidFill>
              </a:rPr>
              <a:t>a  28.704 </a:t>
            </a:r>
            <a:r>
              <a:rPr lang="it-IT" sz="1600" dirty="0"/>
              <a:t>euro</a:t>
            </a:r>
          </a:p>
        </p:txBody>
      </p:sp>
      <p:sp>
        <p:nvSpPr>
          <p:cNvPr id="14" name="Rettangolo 13"/>
          <p:cNvSpPr/>
          <p:nvPr/>
        </p:nvSpPr>
        <p:spPr>
          <a:xfrm>
            <a:off x="374607" y="6297047"/>
            <a:ext cx="4033861" cy="338554"/>
          </a:xfrm>
          <a:prstGeom prst="rect">
            <a:avLst/>
          </a:prstGeom>
        </p:spPr>
        <p:txBody>
          <a:bodyPr wrap="none">
            <a:spAutoFit/>
          </a:bodyPr>
          <a:lstStyle/>
          <a:p>
            <a:r>
              <a:rPr lang="it-IT" sz="1600" dirty="0"/>
              <a:t>Forchetta di spesa </a:t>
            </a:r>
            <a:r>
              <a:rPr lang="it-IT" sz="1600" b="1" dirty="0">
                <a:solidFill>
                  <a:schemeClr val="accent6">
                    <a:lumMod val="75000"/>
                  </a:schemeClr>
                </a:solidFill>
              </a:rPr>
              <a:t>da 176.842 </a:t>
            </a:r>
            <a:r>
              <a:rPr lang="it-IT" sz="1600" b="1" dirty="0">
                <a:solidFill>
                  <a:srgbClr val="C00000"/>
                </a:solidFill>
              </a:rPr>
              <a:t>a  405.600 </a:t>
            </a:r>
            <a:r>
              <a:rPr lang="it-IT" sz="1600" dirty="0"/>
              <a:t>euro</a:t>
            </a:r>
          </a:p>
        </p:txBody>
      </p:sp>
      <p:pic>
        <p:nvPicPr>
          <p:cNvPr id="15" name="Immagine 14">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689376" y="23220"/>
            <a:ext cx="1204856" cy="619640"/>
          </a:xfrm>
          <a:prstGeom prst="rect">
            <a:avLst/>
          </a:prstGeom>
        </p:spPr>
      </p:pic>
    </p:spTree>
    <p:extLst>
      <p:ext uri="{BB962C8B-B14F-4D97-AF65-F5344CB8AC3E}">
        <p14:creationId xmlns:p14="http://schemas.microsoft.com/office/powerpoint/2010/main" val="16981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4851918" cy="6871769"/>
          </a:xfrm>
          <a:prstGeom prst="rect">
            <a:avLst/>
          </a:prstGeom>
        </p:spPr>
      </p:pic>
      <p:pic>
        <p:nvPicPr>
          <p:cNvPr id="3" name="Immagine 2"/>
          <p:cNvPicPr>
            <a:picLocks noChangeAspect="1"/>
          </p:cNvPicPr>
          <p:nvPr/>
        </p:nvPicPr>
        <p:blipFill>
          <a:blip r:embed="rId4"/>
          <a:stretch>
            <a:fillRect/>
          </a:stretch>
        </p:blipFill>
        <p:spPr>
          <a:xfrm>
            <a:off x="4736430" y="943946"/>
            <a:ext cx="7306350" cy="5150521"/>
          </a:xfrm>
          <a:prstGeom prst="rect">
            <a:avLst/>
          </a:prstGeom>
        </p:spPr>
      </p:pic>
      <p:sp>
        <p:nvSpPr>
          <p:cNvPr id="4" name="Ovale 3"/>
          <p:cNvSpPr/>
          <p:nvPr/>
        </p:nvSpPr>
        <p:spPr>
          <a:xfrm>
            <a:off x="8723220" y="1210698"/>
            <a:ext cx="1384185" cy="14177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5"/>
          <a:stretch>
            <a:fillRect/>
          </a:stretch>
        </p:blipFill>
        <p:spPr>
          <a:xfrm>
            <a:off x="10107405" y="1631646"/>
            <a:ext cx="1238427" cy="1270318"/>
          </a:xfrm>
          <a:prstGeom prst="rect">
            <a:avLst/>
          </a:prstGeom>
        </p:spPr>
      </p:pic>
      <p:cxnSp>
        <p:nvCxnSpPr>
          <p:cNvPr id="7" name="Connettore 2 6"/>
          <p:cNvCxnSpPr/>
          <p:nvPr/>
        </p:nvCxnSpPr>
        <p:spPr>
          <a:xfrm flipH="1">
            <a:off x="9809249" y="817057"/>
            <a:ext cx="645951" cy="45300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10455200" y="819580"/>
            <a:ext cx="201336" cy="68789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A7311778-16A5-CF9A-45CC-3472993A71A7}"/>
              </a:ext>
            </a:extLst>
          </p:cNvPr>
          <p:cNvPicPr>
            <a:picLocks noChangeAspect="1"/>
          </p:cNvPicPr>
          <p:nvPr/>
        </p:nvPicPr>
        <p:blipFill>
          <a:blip r:embed="rId6"/>
          <a:stretch>
            <a:fillRect/>
          </a:stretch>
        </p:blipFill>
        <p:spPr>
          <a:xfrm>
            <a:off x="10872132" y="12414"/>
            <a:ext cx="1204856" cy="619640"/>
          </a:xfrm>
          <a:prstGeom prst="rect">
            <a:avLst/>
          </a:prstGeom>
        </p:spPr>
      </p:pic>
    </p:spTree>
    <p:extLst>
      <p:ext uri="{BB962C8B-B14F-4D97-AF65-F5344CB8AC3E}">
        <p14:creationId xmlns:p14="http://schemas.microsoft.com/office/powerpoint/2010/main" val="2128043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Grp="1"/>
          </p:cNvSpPr>
          <p:nvPr>
            <p:ph type="title"/>
          </p:nvPr>
        </p:nvSpPr>
        <p:spPr>
          <a:xfrm>
            <a:off x="3320720" y="34306"/>
            <a:ext cx="5545749" cy="535531"/>
          </a:xfrm>
          <a:prstGeom prst="rect">
            <a:avLst/>
          </a:prstGeom>
          <a:noFill/>
        </p:spPr>
        <p:txBody>
          <a:bodyPr wrap="none" rtlCol="0">
            <a:spAutoFit/>
          </a:bodyPr>
          <a:lstStyle/>
          <a:p>
            <a:pPr algn="ctr"/>
            <a:r>
              <a:rPr lang="it-IT" sz="3200" b="1" dirty="0">
                <a:solidFill>
                  <a:srgbClr val="C00000"/>
                </a:solidFill>
                <a:latin typeface="+mn-lt"/>
              </a:rPr>
              <a:t>Pace maker utilizzati anno 2021</a:t>
            </a:r>
          </a:p>
        </p:txBody>
      </p:sp>
      <p:graphicFrame>
        <p:nvGraphicFramePr>
          <p:cNvPr id="5" name="Tabella 4"/>
          <p:cNvGraphicFramePr>
            <a:graphicFrameLocks noGrp="1"/>
          </p:cNvGraphicFramePr>
          <p:nvPr>
            <p:extLst>
              <p:ext uri="{D42A27DB-BD31-4B8C-83A1-F6EECF244321}">
                <p14:modId xmlns:p14="http://schemas.microsoft.com/office/powerpoint/2010/main" val="1470179262"/>
              </p:ext>
            </p:extLst>
          </p:nvPr>
        </p:nvGraphicFramePr>
        <p:xfrm>
          <a:off x="209725" y="1181187"/>
          <a:ext cx="11383860" cy="1025117"/>
        </p:xfrm>
        <a:graphic>
          <a:graphicData uri="http://schemas.openxmlformats.org/drawingml/2006/table">
            <a:tbl>
              <a:tblPr>
                <a:tableStyleId>{5C22544A-7EE6-4342-B048-85BDC9FD1C3A}</a:tableStyleId>
              </a:tblPr>
              <a:tblGrid>
                <a:gridCol w="7877262">
                  <a:extLst>
                    <a:ext uri="{9D8B030D-6E8A-4147-A177-3AD203B41FA5}">
                      <a16:colId xmlns:a16="http://schemas.microsoft.com/office/drawing/2014/main" val="3227228275"/>
                    </a:ext>
                  </a:extLst>
                </a:gridCol>
                <a:gridCol w="629174">
                  <a:extLst>
                    <a:ext uri="{9D8B030D-6E8A-4147-A177-3AD203B41FA5}">
                      <a16:colId xmlns:a16="http://schemas.microsoft.com/office/drawing/2014/main" val="1959900115"/>
                    </a:ext>
                  </a:extLst>
                </a:gridCol>
                <a:gridCol w="721454">
                  <a:extLst>
                    <a:ext uri="{9D8B030D-6E8A-4147-A177-3AD203B41FA5}">
                      <a16:colId xmlns:a16="http://schemas.microsoft.com/office/drawing/2014/main" val="1056898424"/>
                    </a:ext>
                  </a:extLst>
                </a:gridCol>
                <a:gridCol w="1006679">
                  <a:extLst>
                    <a:ext uri="{9D8B030D-6E8A-4147-A177-3AD203B41FA5}">
                      <a16:colId xmlns:a16="http://schemas.microsoft.com/office/drawing/2014/main" val="2990900845"/>
                    </a:ext>
                  </a:extLst>
                </a:gridCol>
                <a:gridCol w="1149291">
                  <a:extLst>
                    <a:ext uri="{9D8B030D-6E8A-4147-A177-3AD203B41FA5}">
                      <a16:colId xmlns:a16="http://schemas.microsoft.com/office/drawing/2014/main" val="1989578739"/>
                    </a:ext>
                  </a:extLst>
                </a:gridCol>
              </a:tblGrid>
              <a:tr h="265393">
                <a:tc>
                  <a:txBody>
                    <a:bodyPr/>
                    <a:lstStyle/>
                    <a:p>
                      <a:pPr algn="l" fontAlgn="b"/>
                      <a:r>
                        <a:rPr lang="it-IT" sz="1200" b="1" u="none" strike="noStrike" dirty="0">
                          <a:effectLst/>
                        </a:rPr>
                        <a:t>Descrizione Prodotto Consumi 2021</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3557541428"/>
                  </a:ext>
                </a:extLst>
              </a:tr>
              <a:tr h="206646">
                <a:tc>
                  <a:txBody>
                    <a:bodyPr/>
                    <a:lstStyle/>
                    <a:p>
                      <a:pPr algn="l" fontAlgn="t"/>
                      <a:r>
                        <a:rPr lang="pt-BR" sz="1200" u="none" strike="noStrike" dirty="0">
                          <a:effectLst/>
                        </a:rPr>
                        <a:t>Pace maker tricamerale TR </a:t>
                      </a:r>
                      <a:r>
                        <a:rPr lang="it-IT" sz="1200" u="none" strike="noStrike" dirty="0">
                          <a:effectLst/>
                        </a:rPr>
                        <a:t>QUADRA ALLURE MP_PM3562</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a:effectLst/>
                        </a:rPr>
                        <a:t>1,00</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a:effectLst/>
                        </a:rPr>
                        <a:t>3.224,00</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b="1" u="none" strike="noStrike" dirty="0">
                          <a:effectLst/>
                        </a:rPr>
                        <a:t>3.224,00</a:t>
                      </a:r>
                      <a:endParaRPr lang="it-IT" sz="1200" b="1" i="0" u="none" strike="noStrike" dirty="0">
                        <a:effectLst/>
                        <a:latin typeface="Arial" panose="020B0604020202020204" pitchFamily="34" charset="0"/>
                      </a:endParaRPr>
                    </a:p>
                  </a:txBody>
                  <a:tcPr marL="9525" marR="9525" marT="9525" marB="0">
                    <a:solidFill>
                      <a:schemeClr val="accent2">
                        <a:lumMod val="40000"/>
                        <a:lumOff val="60000"/>
                      </a:schemeClr>
                    </a:solidFill>
                  </a:tcPr>
                </a:tc>
                <a:extLst>
                  <a:ext uri="{0D108BD9-81ED-4DB2-BD59-A6C34878D82A}">
                    <a16:rowId xmlns:a16="http://schemas.microsoft.com/office/drawing/2014/main" val="2512952773"/>
                  </a:ext>
                </a:extLst>
              </a:tr>
              <a:tr h="346432">
                <a:tc>
                  <a:txBody>
                    <a:bodyPr/>
                    <a:lstStyle/>
                    <a:p>
                      <a:pPr algn="l" fontAlgn="t"/>
                      <a:r>
                        <a:rPr lang="pt-BR" sz="1200" u="none" strike="noStrike" dirty="0">
                          <a:effectLst/>
                        </a:rPr>
                        <a:t>Pace maker tricamerale TR </a:t>
                      </a:r>
                      <a:r>
                        <a:rPr lang="it-IT" sz="1200" u="none" strike="noStrike" dirty="0">
                          <a:effectLst/>
                        </a:rPr>
                        <a:t>SERENA CRT-P QUAD PM MRI SURES **W4TR05** per resincronizzazione cardiaca</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a:effectLst/>
                        </a:rPr>
                        <a:t>1,00</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a:effectLst/>
                        </a:rPr>
                        <a:t>2.912,00</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a:effectLst/>
                        </a:rPr>
                        <a:t>2.912,00</a:t>
                      </a:r>
                      <a:endParaRPr lang="it-IT" sz="1200" b="0" i="0" u="none" strike="noStrike">
                        <a:effectLst/>
                        <a:latin typeface="Arial" panose="020B0604020202020204" pitchFamily="34" charset="0"/>
                      </a:endParaRPr>
                    </a:p>
                  </a:txBody>
                  <a:tcPr marL="9525" marR="9525" marT="9525" marB="0">
                    <a:solidFill>
                      <a:schemeClr val="accent2">
                        <a:lumMod val="40000"/>
                        <a:lumOff val="60000"/>
                      </a:schemeClr>
                    </a:solidFill>
                  </a:tcPr>
                </a:tc>
                <a:extLst>
                  <a:ext uri="{0D108BD9-81ED-4DB2-BD59-A6C34878D82A}">
                    <a16:rowId xmlns:a16="http://schemas.microsoft.com/office/drawing/2014/main" val="2202507375"/>
                  </a:ext>
                </a:extLst>
              </a:tr>
              <a:tr h="206646">
                <a:tc>
                  <a:txBody>
                    <a:bodyPr/>
                    <a:lstStyle/>
                    <a:p>
                      <a:pPr algn="l" fontAlgn="t"/>
                      <a:r>
                        <a:rPr lang="pt-BR" sz="1200" u="none" strike="noStrike" dirty="0">
                          <a:effectLst/>
                        </a:rPr>
                        <a:t>Pace maker tricamerale TR </a:t>
                      </a:r>
                      <a:r>
                        <a:rPr lang="it-IT" sz="1200" u="none" strike="noStrike" dirty="0">
                          <a:effectLst/>
                        </a:rPr>
                        <a:t>ENITRA 8 HF-T QP PM CRT TRICAM **407141** J01010401 per resincronizzazione cardiaca </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l" fontAlgn="t"/>
                      <a:r>
                        <a:rPr lang="it-IT" sz="1200" u="none" strike="noStrike" dirty="0">
                          <a:effectLst/>
                        </a:rPr>
                        <a:t>PZ</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dirty="0">
                          <a:effectLst/>
                        </a:rPr>
                        <a:t>1,00</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u="none" strike="noStrike" dirty="0">
                          <a:effectLst/>
                        </a:rPr>
                        <a:t>2.596,04</a:t>
                      </a:r>
                      <a:endParaRPr lang="it-IT" sz="1200" b="0" i="0" u="none" strike="noStrike" dirty="0">
                        <a:effectLst/>
                        <a:latin typeface="Arial" panose="020B0604020202020204" pitchFamily="34" charset="0"/>
                      </a:endParaRPr>
                    </a:p>
                  </a:txBody>
                  <a:tcPr marL="9525" marR="9525" marT="9525" marB="0">
                    <a:solidFill>
                      <a:schemeClr val="accent2">
                        <a:lumMod val="40000"/>
                        <a:lumOff val="60000"/>
                      </a:schemeClr>
                    </a:solidFill>
                  </a:tcPr>
                </a:tc>
                <a:tc>
                  <a:txBody>
                    <a:bodyPr/>
                    <a:lstStyle/>
                    <a:p>
                      <a:pPr algn="r" fontAlgn="t"/>
                      <a:r>
                        <a:rPr lang="it-IT" sz="1200" b="1" u="none" strike="noStrike" dirty="0">
                          <a:effectLst/>
                        </a:rPr>
                        <a:t>2.596,04</a:t>
                      </a:r>
                      <a:endParaRPr lang="it-IT" sz="1200" b="1" i="0" u="none" strike="noStrike" dirty="0">
                        <a:effectLst/>
                        <a:latin typeface="Arial" panose="020B0604020202020204" pitchFamily="34" charset="0"/>
                      </a:endParaRPr>
                    </a:p>
                  </a:txBody>
                  <a:tcPr marL="9525" marR="9525" marT="9525" marB="0">
                    <a:solidFill>
                      <a:schemeClr val="accent2">
                        <a:lumMod val="40000"/>
                        <a:lumOff val="60000"/>
                      </a:schemeClr>
                    </a:solidFill>
                  </a:tcPr>
                </a:tc>
                <a:extLst>
                  <a:ext uri="{0D108BD9-81ED-4DB2-BD59-A6C34878D82A}">
                    <a16:rowId xmlns:a16="http://schemas.microsoft.com/office/drawing/2014/main" val="2191978542"/>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523249986"/>
              </p:ext>
            </p:extLst>
          </p:nvPr>
        </p:nvGraphicFramePr>
        <p:xfrm>
          <a:off x="209725" y="3429000"/>
          <a:ext cx="11241246" cy="1320931"/>
        </p:xfrm>
        <a:graphic>
          <a:graphicData uri="http://schemas.openxmlformats.org/drawingml/2006/table">
            <a:tbl>
              <a:tblPr>
                <a:tableStyleId>{5C22544A-7EE6-4342-B048-85BDC9FD1C3A}</a:tableStyleId>
              </a:tblPr>
              <a:tblGrid>
                <a:gridCol w="7667540">
                  <a:extLst>
                    <a:ext uri="{9D8B030D-6E8A-4147-A177-3AD203B41FA5}">
                      <a16:colId xmlns:a16="http://schemas.microsoft.com/office/drawing/2014/main" val="1338381301"/>
                    </a:ext>
                  </a:extLst>
                </a:gridCol>
                <a:gridCol w="607354">
                  <a:extLst>
                    <a:ext uri="{9D8B030D-6E8A-4147-A177-3AD203B41FA5}">
                      <a16:colId xmlns:a16="http://schemas.microsoft.com/office/drawing/2014/main" val="2465619810"/>
                    </a:ext>
                  </a:extLst>
                </a:gridCol>
                <a:gridCol w="774597">
                  <a:extLst>
                    <a:ext uri="{9D8B030D-6E8A-4147-A177-3AD203B41FA5}">
                      <a16:colId xmlns:a16="http://schemas.microsoft.com/office/drawing/2014/main" val="1940172940"/>
                    </a:ext>
                  </a:extLst>
                </a:gridCol>
                <a:gridCol w="994652">
                  <a:extLst>
                    <a:ext uri="{9D8B030D-6E8A-4147-A177-3AD203B41FA5}">
                      <a16:colId xmlns:a16="http://schemas.microsoft.com/office/drawing/2014/main" val="1619894329"/>
                    </a:ext>
                  </a:extLst>
                </a:gridCol>
                <a:gridCol w="1197103">
                  <a:extLst>
                    <a:ext uri="{9D8B030D-6E8A-4147-A177-3AD203B41FA5}">
                      <a16:colId xmlns:a16="http://schemas.microsoft.com/office/drawing/2014/main" val="1894334888"/>
                    </a:ext>
                  </a:extLst>
                </a:gridCol>
              </a:tblGrid>
              <a:tr h="171374">
                <a:tc>
                  <a:txBody>
                    <a:bodyPr/>
                    <a:lstStyle/>
                    <a:p>
                      <a:pPr algn="l" fontAlgn="b"/>
                      <a:r>
                        <a:rPr lang="it-IT" sz="1200" b="1" u="none" strike="noStrike" dirty="0">
                          <a:effectLst/>
                        </a:rPr>
                        <a:t>Descrizione Prodotto Consumi 2021</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UM</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Quantità</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Valore</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tc>
                  <a:txBody>
                    <a:bodyPr/>
                    <a:lstStyle/>
                    <a:p>
                      <a:pPr algn="l" fontAlgn="b"/>
                      <a:r>
                        <a:rPr lang="it-IT" sz="1200" b="1" u="none" strike="noStrike" dirty="0">
                          <a:effectLst/>
                        </a:rPr>
                        <a:t>Prezzo unitario</a:t>
                      </a:r>
                      <a:endParaRPr lang="it-IT" sz="1200" b="1" i="0" u="none" strike="noStrike" dirty="0">
                        <a:effectLst/>
                        <a:latin typeface="Arial" panose="020B060402020202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3541223063"/>
                  </a:ext>
                </a:extLst>
              </a:tr>
              <a:tr h="26269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it-IT" sz="1200" u="none" strike="noStrike" dirty="0">
                          <a:effectLst/>
                        </a:rPr>
                        <a:t>dispositivi impiantabili </a:t>
                      </a:r>
                      <a:r>
                        <a:rPr lang="it-IT" sz="1200" u="none" strike="noStrike" dirty="0">
                          <a:solidFill>
                            <a:srgbClr val="C00000"/>
                          </a:solidFill>
                          <a:effectLst/>
                        </a:rPr>
                        <a:t>diagnostici</a:t>
                      </a:r>
                      <a:r>
                        <a:rPr lang="it-IT" sz="1200" u="none" strike="noStrike" dirty="0">
                          <a:effectLst/>
                        </a:rPr>
                        <a:t> per la registrazione delle aritmie CONFIRM RX_DM3500</a:t>
                      </a:r>
                      <a:endParaRPr lang="it-IT" sz="1200" b="0" i="0" u="none" strike="noStrike" dirty="0">
                        <a:effectLst/>
                        <a:latin typeface="Arial" panose="020B0604020202020204" pitchFamily="34" charset="0"/>
                      </a:endParaRPr>
                    </a:p>
                  </a:txBody>
                  <a:tcPr marL="9525" marR="9525" marT="9525"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u="none" strike="noStrike">
                          <a:effectLst/>
                        </a:rPr>
                        <a:t>1,00</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u="none" strike="noStrike">
                          <a:effectLst/>
                        </a:rPr>
                        <a:t>2.589,60</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b="1" u="none" strike="noStrike" dirty="0">
                          <a:effectLst/>
                        </a:rPr>
                        <a:t>2.589,60</a:t>
                      </a:r>
                      <a:endParaRPr lang="it-IT" sz="1200" b="1" i="0" u="none" strike="noStrike" dirty="0">
                        <a:effectLst/>
                        <a:latin typeface="Arial" panose="020B0604020202020204" pitchFamily="34" charset="0"/>
                      </a:endParaRPr>
                    </a:p>
                  </a:txBody>
                  <a:tcPr marL="9525" marR="9525" marT="9525" marB="0"/>
                </a:tc>
                <a:extLst>
                  <a:ext uri="{0D108BD9-81ED-4DB2-BD59-A6C34878D82A}">
                    <a16:rowId xmlns:a16="http://schemas.microsoft.com/office/drawing/2014/main" val="2055498458"/>
                  </a:ext>
                </a:extLst>
              </a:tr>
              <a:tr h="313147">
                <a:tc>
                  <a:txBody>
                    <a:bodyPr/>
                    <a:lstStyle/>
                    <a:p>
                      <a:pPr algn="l" fontAlgn="t"/>
                      <a:r>
                        <a:rPr lang="it-IT" sz="1200" u="none" strike="noStrike" dirty="0">
                          <a:effectLst/>
                        </a:rPr>
                        <a:t>dispositivi impiantabili </a:t>
                      </a:r>
                      <a:r>
                        <a:rPr lang="it-IT" sz="1200" u="none" strike="noStrike" dirty="0">
                          <a:solidFill>
                            <a:srgbClr val="C00000"/>
                          </a:solidFill>
                          <a:effectLst/>
                        </a:rPr>
                        <a:t>diagnostici</a:t>
                      </a:r>
                      <a:r>
                        <a:rPr lang="it-IT" sz="1200" u="none" strike="noStrike" dirty="0">
                          <a:effectLst/>
                        </a:rPr>
                        <a:t> per funzionalità cardiaca REVEAL LINQ_LNQ11</a:t>
                      </a:r>
                      <a:endParaRPr lang="it-IT" sz="1200" b="0" i="0" u="none" strike="noStrike" dirty="0">
                        <a:effectLst/>
                        <a:latin typeface="Arial" panose="020B0604020202020204" pitchFamily="34" charset="0"/>
                      </a:endParaRPr>
                    </a:p>
                  </a:txBody>
                  <a:tcPr marL="9525" marR="9525" marT="9525"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u="none" strike="noStrike">
                          <a:effectLst/>
                        </a:rPr>
                        <a:t>20,00</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u="none" strike="noStrike">
                          <a:effectLst/>
                        </a:rPr>
                        <a:t>45.864,00</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u="none" strike="noStrike" dirty="0">
                          <a:effectLst/>
                        </a:rPr>
                        <a:t>2.293,20</a:t>
                      </a:r>
                      <a:endParaRPr lang="it-IT" sz="1200" b="0" i="0" u="none" strike="noStrike" dirty="0">
                        <a:effectLst/>
                        <a:latin typeface="Arial" panose="020B0604020202020204" pitchFamily="34" charset="0"/>
                      </a:endParaRPr>
                    </a:p>
                  </a:txBody>
                  <a:tcPr marL="9525" marR="9525" marT="9525" marB="0"/>
                </a:tc>
                <a:extLst>
                  <a:ext uri="{0D108BD9-81ED-4DB2-BD59-A6C34878D82A}">
                    <a16:rowId xmlns:a16="http://schemas.microsoft.com/office/drawing/2014/main" val="3702080861"/>
                  </a:ext>
                </a:extLst>
              </a:tr>
              <a:tr h="29562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it-IT" sz="1200" u="none" strike="noStrike" dirty="0">
                          <a:effectLst/>
                        </a:rPr>
                        <a:t>dispositivi impiantabili </a:t>
                      </a:r>
                      <a:r>
                        <a:rPr lang="it-IT" sz="1200" u="none" strike="noStrike" dirty="0">
                          <a:solidFill>
                            <a:srgbClr val="C00000"/>
                          </a:solidFill>
                          <a:effectLst/>
                        </a:rPr>
                        <a:t>diagnostici </a:t>
                      </a:r>
                      <a:r>
                        <a:rPr lang="it-IT" sz="1200" u="none" strike="noStrike" dirty="0">
                          <a:effectLst/>
                        </a:rPr>
                        <a:t>per la registrazione delle aritmie BIOMONITOR 3M MONITOR CARD IMP **450218**</a:t>
                      </a:r>
                      <a:endParaRPr lang="it-IT" sz="1200" b="0" i="0" u="none" strike="noStrike" dirty="0">
                        <a:effectLst/>
                        <a:latin typeface="Arial" panose="020B0604020202020204" pitchFamily="34" charset="0"/>
                      </a:endParaRPr>
                    </a:p>
                  </a:txBody>
                  <a:tcPr marL="9525" marR="9525" marT="9525"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u="none" strike="noStrike">
                          <a:effectLst/>
                        </a:rPr>
                        <a:t>7,00</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u="none" strike="noStrike">
                          <a:effectLst/>
                        </a:rPr>
                        <a:t>13.104,00</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u="none" strike="noStrike">
                          <a:effectLst/>
                        </a:rPr>
                        <a:t>1.872,00</a:t>
                      </a:r>
                      <a:endParaRPr lang="it-IT" sz="1200" b="0" i="0" u="none" strike="noStrike">
                        <a:effectLst/>
                        <a:latin typeface="Arial" panose="020B0604020202020204" pitchFamily="34" charset="0"/>
                      </a:endParaRPr>
                    </a:p>
                  </a:txBody>
                  <a:tcPr marL="9525" marR="9525" marT="9525" marB="0"/>
                </a:tc>
                <a:extLst>
                  <a:ext uri="{0D108BD9-81ED-4DB2-BD59-A6C34878D82A}">
                    <a16:rowId xmlns:a16="http://schemas.microsoft.com/office/drawing/2014/main" val="1282176237"/>
                  </a:ext>
                </a:extLst>
              </a:tr>
              <a:tr h="257061">
                <a:tc>
                  <a:txBody>
                    <a:bodyPr/>
                    <a:lstStyle/>
                    <a:p>
                      <a:pPr algn="l" fontAlgn="t"/>
                      <a:r>
                        <a:rPr lang="it-IT" sz="1200" u="none" strike="noStrike" dirty="0">
                          <a:effectLst/>
                        </a:rPr>
                        <a:t>dispositivi impiantabili </a:t>
                      </a:r>
                      <a:r>
                        <a:rPr lang="it-IT" sz="1200" u="none" strike="noStrike" dirty="0">
                          <a:solidFill>
                            <a:srgbClr val="C00000"/>
                          </a:solidFill>
                          <a:effectLst/>
                        </a:rPr>
                        <a:t>diagnostici</a:t>
                      </a:r>
                      <a:r>
                        <a:rPr lang="it-IT" sz="1200" u="none" strike="noStrike" dirty="0">
                          <a:effectLst/>
                        </a:rPr>
                        <a:t> per funzionalità cardiaca – altri REVEAL XT MONITOR CARDIACO 15 **9529**</a:t>
                      </a:r>
                      <a:endParaRPr lang="it-IT" sz="1200" b="0" i="0" u="none" strike="noStrike" dirty="0">
                        <a:effectLst/>
                        <a:latin typeface="Arial" panose="020B0604020202020204" pitchFamily="34" charset="0"/>
                      </a:endParaRPr>
                    </a:p>
                  </a:txBody>
                  <a:tcPr marL="9525" marR="9525" marT="9525" marB="0"/>
                </a:tc>
                <a:tc>
                  <a:txBody>
                    <a:bodyPr/>
                    <a:lstStyle/>
                    <a:p>
                      <a:pPr algn="l" fontAlgn="t"/>
                      <a:r>
                        <a:rPr lang="it-IT" sz="1200" u="none" strike="noStrike">
                          <a:effectLst/>
                        </a:rPr>
                        <a:t>PZ</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u="none" strike="noStrike">
                          <a:effectLst/>
                        </a:rPr>
                        <a:t>1,00</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u="none" strike="noStrike">
                          <a:effectLst/>
                        </a:rPr>
                        <a:t>1.456,00</a:t>
                      </a:r>
                      <a:endParaRPr lang="it-IT" sz="1200" b="0" i="0" u="none" strike="noStrike">
                        <a:effectLst/>
                        <a:latin typeface="Arial" panose="020B0604020202020204" pitchFamily="34" charset="0"/>
                      </a:endParaRPr>
                    </a:p>
                  </a:txBody>
                  <a:tcPr marL="9525" marR="9525" marT="9525" marB="0"/>
                </a:tc>
                <a:tc>
                  <a:txBody>
                    <a:bodyPr/>
                    <a:lstStyle/>
                    <a:p>
                      <a:pPr algn="r" fontAlgn="t"/>
                      <a:r>
                        <a:rPr lang="it-IT" sz="1200" b="1" u="none" strike="noStrike" dirty="0">
                          <a:effectLst/>
                        </a:rPr>
                        <a:t>1.456,00</a:t>
                      </a:r>
                      <a:endParaRPr lang="it-IT" sz="1200" b="1" i="0" u="none" strike="noStrike" dirty="0">
                        <a:effectLst/>
                        <a:latin typeface="Arial" panose="020B0604020202020204" pitchFamily="34" charset="0"/>
                      </a:endParaRPr>
                    </a:p>
                  </a:txBody>
                  <a:tcPr marL="9525" marR="9525" marT="9525" marB="0"/>
                </a:tc>
                <a:extLst>
                  <a:ext uri="{0D108BD9-81ED-4DB2-BD59-A6C34878D82A}">
                    <a16:rowId xmlns:a16="http://schemas.microsoft.com/office/drawing/2014/main" val="1478845535"/>
                  </a:ext>
                </a:extLst>
              </a:tr>
            </a:tbl>
          </a:graphicData>
        </a:graphic>
      </p:graphicFrame>
      <p:sp>
        <p:nvSpPr>
          <p:cNvPr id="7" name="Rettangolo 6"/>
          <p:cNvSpPr/>
          <p:nvPr/>
        </p:nvSpPr>
        <p:spPr>
          <a:xfrm>
            <a:off x="8986318" y="2556378"/>
            <a:ext cx="2986481" cy="276999"/>
          </a:xfrm>
          <a:prstGeom prst="rect">
            <a:avLst/>
          </a:prstGeom>
        </p:spPr>
        <p:txBody>
          <a:bodyPr wrap="square">
            <a:spAutoFit/>
          </a:bodyPr>
          <a:lstStyle/>
          <a:p>
            <a:r>
              <a:rPr lang="it-IT" sz="1200" b="1" dirty="0">
                <a:solidFill>
                  <a:srgbClr val="C00000"/>
                </a:solidFill>
                <a:latin typeface="Arial" panose="020B0604020202020204" pitchFamily="34" charset="0"/>
              </a:rPr>
              <a:t>Totale euro 8.732     p.m. euro 2.910</a:t>
            </a:r>
            <a:endParaRPr lang="it-IT" sz="1200" b="1" dirty="0">
              <a:solidFill>
                <a:srgbClr val="C00000"/>
              </a:solidFill>
            </a:endParaRPr>
          </a:p>
        </p:txBody>
      </p:sp>
      <p:sp>
        <p:nvSpPr>
          <p:cNvPr id="8" name="CasellaDiTesto 7"/>
          <p:cNvSpPr txBox="1"/>
          <p:nvPr/>
        </p:nvSpPr>
        <p:spPr>
          <a:xfrm>
            <a:off x="7783194" y="2540651"/>
            <a:ext cx="1203125" cy="276999"/>
          </a:xfrm>
          <a:prstGeom prst="rect">
            <a:avLst/>
          </a:prstGeom>
          <a:noFill/>
        </p:spPr>
        <p:txBody>
          <a:bodyPr wrap="square" rtlCol="0">
            <a:spAutoFit/>
          </a:bodyPr>
          <a:lstStyle/>
          <a:p>
            <a:r>
              <a:rPr lang="it-IT" sz="1200" b="1" dirty="0">
                <a:solidFill>
                  <a:srgbClr val="C00000"/>
                </a:solidFill>
              </a:rPr>
              <a:t>Pezzi totali 3</a:t>
            </a:r>
          </a:p>
        </p:txBody>
      </p:sp>
      <p:sp>
        <p:nvSpPr>
          <p:cNvPr id="9" name="CasellaDiTesto 8"/>
          <p:cNvSpPr txBox="1"/>
          <p:nvPr/>
        </p:nvSpPr>
        <p:spPr>
          <a:xfrm>
            <a:off x="7663344" y="4906600"/>
            <a:ext cx="1203125" cy="276999"/>
          </a:xfrm>
          <a:prstGeom prst="rect">
            <a:avLst/>
          </a:prstGeom>
          <a:noFill/>
        </p:spPr>
        <p:txBody>
          <a:bodyPr wrap="square" rtlCol="0">
            <a:spAutoFit/>
          </a:bodyPr>
          <a:lstStyle/>
          <a:p>
            <a:r>
              <a:rPr lang="it-IT" sz="1200" b="1" dirty="0">
                <a:solidFill>
                  <a:srgbClr val="C00000"/>
                </a:solidFill>
              </a:rPr>
              <a:t>Pezzi totali 29</a:t>
            </a:r>
          </a:p>
        </p:txBody>
      </p:sp>
      <p:sp>
        <p:nvSpPr>
          <p:cNvPr id="10" name="Rettangolo 9"/>
          <p:cNvSpPr/>
          <p:nvPr/>
        </p:nvSpPr>
        <p:spPr>
          <a:xfrm>
            <a:off x="8986319" y="4906600"/>
            <a:ext cx="2986481" cy="276999"/>
          </a:xfrm>
          <a:prstGeom prst="rect">
            <a:avLst/>
          </a:prstGeom>
        </p:spPr>
        <p:txBody>
          <a:bodyPr wrap="square">
            <a:spAutoFit/>
          </a:bodyPr>
          <a:lstStyle/>
          <a:p>
            <a:r>
              <a:rPr lang="it-IT" sz="1200" b="1" dirty="0">
                <a:solidFill>
                  <a:srgbClr val="C00000"/>
                </a:solidFill>
                <a:latin typeface="Arial" panose="020B0604020202020204" pitchFamily="34" charset="0"/>
              </a:rPr>
              <a:t>Totale euro 63.014     p.m. euro 2.052</a:t>
            </a:r>
            <a:endParaRPr lang="it-IT" sz="1200" b="1" dirty="0">
              <a:solidFill>
                <a:srgbClr val="C00000"/>
              </a:solidFill>
            </a:endParaRPr>
          </a:p>
        </p:txBody>
      </p:sp>
      <p:sp>
        <p:nvSpPr>
          <p:cNvPr id="11" name="Rettangolo 10"/>
          <p:cNvSpPr/>
          <p:nvPr/>
        </p:nvSpPr>
        <p:spPr>
          <a:xfrm>
            <a:off x="6493079" y="6304910"/>
            <a:ext cx="5550273" cy="369332"/>
          </a:xfrm>
          <a:prstGeom prst="rect">
            <a:avLst/>
          </a:prstGeom>
        </p:spPr>
        <p:txBody>
          <a:bodyPr wrap="square">
            <a:spAutoFit/>
          </a:bodyPr>
          <a:lstStyle/>
          <a:p>
            <a:r>
              <a:rPr lang="it-IT" b="1" dirty="0">
                <a:latin typeface="Arial" panose="020B0604020202020204" pitchFamily="34" charset="0"/>
              </a:rPr>
              <a:t>Impianti totali n. 211     costi totali euro 385.143</a:t>
            </a:r>
            <a:endParaRPr lang="it-IT" b="1" dirty="0"/>
          </a:p>
        </p:txBody>
      </p:sp>
      <p:sp>
        <p:nvSpPr>
          <p:cNvPr id="12" name="Rettangolo 11"/>
          <p:cNvSpPr/>
          <p:nvPr/>
        </p:nvSpPr>
        <p:spPr>
          <a:xfrm>
            <a:off x="1062504" y="2326986"/>
            <a:ext cx="3617080" cy="338554"/>
          </a:xfrm>
          <a:prstGeom prst="rect">
            <a:avLst/>
          </a:prstGeom>
        </p:spPr>
        <p:txBody>
          <a:bodyPr wrap="none">
            <a:spAutoFit/>
          </a:bodyPr>
          <a:lstStyle/>
          <a:p>
            <a:r>
              <a:rPr lang="it-IT" sz="1600" dirty="0"/>
              <a:t>Forchetta di spesa </a:t>
            </a:r>
            <a:r>
              <a:rPr lang="it-IT" sz="1600" b="1" dirty="0">
                <a:solidFill>
                  <a:schemeClr val="accent6">
                    <a:lumMod val="75000"/>
                  </a:schemeClr>
                </a:solidFill>
              </a:rPr>
              <a:t>da 7.788 </a:t>
            </a:r>
            <a:r>
              <a:rPr lang="it-IT" sz="1600" b="1" dirty="0">
                <a:solidFill>
                  <a:srgbClr val="C00000"/>
                </a:solidFill>
              </a:rPr>
              <a:t>a  9.672 </a:t>
            </a:r>
            <a:r>
              <a:rPr lang="it-IT" sz="1600" dirty="0"/>
              <a:t>euro</a:t>
            </a:r>
          </a:p>
        </p:txBody>
      </p:sp>
      <p:pic>
        <p:nvPicPr>
          <p:cNvPr id="13" name="Immagine 12">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3329338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2604463493"/>
              </p:ext>
            </p:extLst>
          </p:nvPr>
        </p:nvGraphicFramePr>
        <p:xfrm>
          <a:off x="251669" y="568664"/>
          <a:ext cx="11862036" cy="5964917"/>
        </p:xfrm>
        <a:graphic>
          <a:graphicData uri="http://schemas.openxmlformats.org/drawingml/2006/table">
            <a:tbl>
              <a:tblPr firstRow="1" bandRow="1">
                <a:tableStyleId>{5C22544A-7EE6-4342-B048-85BDC9FD1C3A}</a:tableStyleId>
              </a:tblPr>
              <a:tblGrid>
                <a:gridCol w="604008">
                  <a:extLst>
                    <a:ext uri="{9D8B030D-6E8A-4147-A177-3AD203B41FA5}">
                      <a16:colId xmlns:a16="http://schemas.microsoft.com/office/drawing/2014/main" val="670625504"/>
                    </a:ext>
                  </a:extLst>
                </a:gridCol>
                <a:gridCol w="6283354">
                  <a:extLst>
                    <a:ext uri="{9D8B030D-6E8A-4147-A177-3AD203B41FA5}">
                      <a16:colId xmlns:a16="http://schemas.microsoft.com/office/drawing/2014/main" val="3883544485"/>
                    </a:ext>
                  </a:extLst>
                </a:gridCol>
                <a:gridCol w="1551963">
                  <a:extLst>
                    <a:ext uri="{9D8B030D-6E8A-4147-A177-3AD203B41FA5}">
                      <a16:colId xmlns:a16="http://schemas.microsoft.com/office/drawing/2014/main" val="4194160480"/>
                    </a:ext>
                  </a:extLst>
                </a:gridCol>
                <a:gridCol w="1526797">
                  <a:extLst>
                    <a:ext uri="{9D8B030D-6E8A-4147-A177-3AD203B41FA5}">
                      <a16:colId xmlns:a16="http://schemas.microsoft.com/office/drawing/2014/main" val="2480986501"/>
                    </a:ext>
                  </a:extLst>
                </a:gridCol>
                <a:gridCol w="1191237">
                  <a:extLst>
                    <a:ext uri="{9D8B030D-6E8A-4147-A177-3AD203B41FA5}">
                      <a16:colId xmlns:a16="http://schemas.microsoft.com/office/drawing/2014/main" val="1189200727"/>
                    </a:ext>
                  </a:extLst>
                </a:gridCol>
                <a:gridCol w="704677">
                  <a:extLst>
                    <a:ext uri="{9D8B030D-6E8A-4147-A177-3AD203B41FA5}">
                      <a16:colId xmlns:a16="http://schemas.microsoft.com/office/drawing/2014/main" val="1701186271"/>
                    </a:ext>
                  </a:extLst>
                </a:gridCol>
              </a:tblGrid>
              <a:tr h="284776">
                <a:tc>
                  <a:txBody>
                    <a:bodyPr/>
                    <a:lstStyle/>
                    <a:p>
                      <a:r>
                        <a:rPr lang="it-IT" dirty="0"/>
                        <a:t>DRG</a:t>
                      </a:r>
                    </a:p>
                  </a:txBody>
                  <a:tcPr/>
                </a:tc>
                <a:tc>
                  <a:txBody>
                    <a:bodyPr/>
                    <a:lstStyle/>
                    <a:p>
                      <a:r>
                        <a:rPr lang="it-IT" dirty="0"/>
                        <a:t>Descrizione DRG</a:t>
                      </a:r>
                    </a:p>
                  </a:txBody>
                  <a:tcPr/>
                </a:tc>
                <a:tc>
                  <a:txBody>
                    <a:bodyPr/>
                    <a:lstStyle/>
                    <a:p>
                      <a:r>
                        <a:rPr lang="it-IT" dirty="0"/>
                        <a:t>Peso specifico</a:t>
                      </a:r>
                    </a:p>
                  </a:txBody>
                  <a:tcPr/>
                </a:tc>
                <a:tc>
                  <a:txBody>
                    <a:bodyPr/>
                    <a:lstStyle/>
                    <a:p>
                      <a:r>
                        <a:rPr lang="it-IT"/>
                        <a:t>Costo totale</a:t>
                      </a:r>
                      <a:endParaRPr lang="it-IT" dirty="0"/>
                    </a:p>
                  </a:txBody>
                  <a:tcPr/>
                </a:tc>
                <a:tc>
                  <a:txBody>
                    <a:bodyPr/>
                    <a:lstStyle/>
                    <a:p>
                      <a:r>
                        <a:rPr lang="it-IT"/>
                        <a:t>Frequenza</a:t>
                      </a:r>
                      <a:endParaRPr lang="it-IT" dirty="0"/>
                    </a:p>
                  </a:txBody>
                  <a:tcPr/>
                </a:tc>
                <a:tc>
                  <a:txBody>
                    <a:bodyPr/>
                    <a:lstStyle/>
                    <a:p>
                      <a:r>
                        <a:rPr lang="it-IT"/>
                        <a:t>%</a:t>
                      </a:r>
                      <a:endParaRPr lang="it-IT" dirty="0"/>
                    </a:p>
                  </a:txBody>
                  <a:tcPr/>
                </a:tc>
                <a:extLst>
                  <a:ext uri="{0D108BD9-81ED-4DB2-BD59-A6C34878D82A}">
                    <a16:rowId xmlns:a16="http://schemas.microsoft.com/office/drawing/2014/main" val="4227821703"/>
                  </a:ext>
                </a:extLst>
              </a:tr>
              <a:tr h="355230">
                <a:tc>
                  <a:txBody>
                    <a:bodyPr/>
                    <a:lstStyle/>
                    <a:p>
                      <a:r>
                        <a:rPr lang="it-IT" dirty="0">
                          <a:solidFill>
                            <a:srgbClr val="C00000"/>
                          </a:solidFill>
                        </a:rPr>
                        <a:t>138</a:t>
                      </a:r>
                    </a:p>
                  </a:txBody>
                  <a:tcPr/>
                </a:tc>
                <a:tc>
                  <a:txBody>
                    <a:bodyPr/>
                    <a:lstStyle/>
                    <a:p>
                      <a:r>
                        <a:rPr lang="it-IT" sz="1400" dirty="0"/>
                        <a:t>aritmia e alterazioni della conduzione cardiaca con cc</a:t>
                      </a:r>
                    </a:p>
                  </a:txBody>
                  <a:tcPr/>
                </a:tc>
                <a:tc>
                  <a:txBody>
                    <a:bodyPr/>
                    <a:lstStyle/>
                    <a:p>
                      <a:pPr algn="ctr"/>
                      <a:r>
                        <a:rPr lang="it-IT" dirty="0"/>
                        <a:t>0.8028</a:t>
                      </a:r>
                    </a:p>
                  </a:txBody>
                  <a:tcPr/>
                </a:tc>
                <a:tc>
                  <a:txBody>
                    <a:bodyPr/>
                    <a:lstStyle/>
                    <a:p>
                      <a:pPr algn="ctr"/>
                      <a:r>
                        <a:rPr lang="it-IT" dirty="0"/>
                        <a:t>21.584,00</a:t>
                      </a:r>
                    </a:p>
                  </a:txBody>
                  <a:tcPr/>
                </a:tc>
                <a:tc>
                  <a:txBody>
                    <a:bodyPr/>
                    <a:lstStyle/>
                    <a:p>
                      <a:pPr algn="ctr"/>
                      <a:r>
                        <a:rPr lang="it-IT" dirty="0"/>
                        <a:t>9</a:t>
                      </a:r>
                    </a:p>
                  </a:txBody>
                  <a:tcPr/>
                </a:tc>
                <a:tc>
                  <a:txBody>
                    <a:bodyPr/>
                    <a:lstStyle/>
                    <a:p>
                      <a:pPr algn="ctr"/>
                      <a:r>
                        <a:rPr lang="it-IT" dirty="0"/>
                        <a:t>0.97</a:t>
                      </a:r>
                    </a:p>
                  </a:txBody>
                  <a:tcPr/>
                </a:tc>
                <a:extLst>
                  <a:ext uri="{0D108BD9-81ED-4DB2-BD59-A6C34878D82A}">
                    <a16:rowId xmlns:a16="http://schemas.microsoft.com/office/drawing/2014/main" val="1464333787"/>
                  </a:ext>
                </a:extLst>
              </a:tr>
              <a:tr h="355230">
                <a:tc>
                  <a:txBody>
                    <a:bodyPr/>
                    <a:lstStyle/>
                    <a:p>
                      <a:r>
                        <a:rPr lang="it-IT" dirty="0">
                          <a:solidFill>
                            <a:srgbClr val="C00000"/>
                          </a:solidFill>
                        </a:rPr>
                        <a:t>141</a:t>
                      </a:r>
                    </a:p>
                  </a:txBody>
                  <a:tcPr/>
                </a:tc>
                <a:tc>
                  <a:txBody>
                    <a:bodyPr/>
                    <a:lstStyle/>
                    <a:p>
                      <a:r>
                        <a:rPr lang="it-IT" sz="1400" dirty="0"/>
                        <a:t>Sincope e collasso con cc</a:t>
                      </a:r>
                    </a:p>
                  </a:txBody>
                  <a:tcPr/>
                </a:tc>
                <a:tc>
                  <a:txBody>
                    <a:bodyPr/>
                    <a:lstStyle/>
                    <a:p>
                      <a:pPr algn="ctr"/>
                      <a:r>
                        <a:rPr lang="it-IT" dirty="0"/>
                        <a:t>0.7693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2.393,00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0.11 </a:t>
                      </a:r>
                    </a:p>
                  </a:txBody>
                  <a:tcPr/>
                </a:tc>
                <a:extLst>
                  <a:ext uri="{0D108BD9-81ED-4DB2-BD59-A6C34878D82A}">
                    <a16:rowId xmlns:a16="http://schemas.microsoft.com/office/drawing/2014/main" val="489533302"/>
                  </a:ext>
                </a:extLst>
              </a:tr>
              <a:tr h="621653">
                <a:tc>
                  <a:txBody>
                    <a:bodyPr/>
                    <a:lstStyle/>
                    <a:p>
                      <a:r>
                        <a:rPr lang="it-IT" dirty="0"/>
                        <a:t>551</a:t>
                      </a:r>
                    </a:p>
                  </a:txBody>
                  <a:tcPr/>
                </a:tc>
                <a:tc>
                  <a:txBody>
                    <a:bodyPr/>
                    <a:lstStyle/>
                    <a:p>
                      <a:r>
                        <a:rPr lang="it-IT" sz="1400" dirty="0"/>
                        <a:t>impianto di pacemaker cardiaco permanente con diagnosi cardiovascolare maggiore o di defibrillatore automatico (</a:t>
                      </a:r>
                      <a:r>
                        <a:rPr lang="it-IT" sz="1400" dirty="0" err="1"/>
                        <a:t>aicd</a:t>
                      </a:r>
                      <a:r>
                        <a:rPr lang="it-IT" sz="1400" dirty="0"/>
                        <a:t>) o di generatore di impulsi</a:t>
                      </a:r>
                    </a:p>
                  </a:txBody>
                  <a:tcPr/>
                </a:tc>
                <a:tc>
                  <a:txBody>
                    <a:bodyPr/>
                    <a:lstStyle/>
                    <a:p>
                      <a:pPr algn="ctr"/>
                      <a:r>
                        <a:rPr lang="it-IT" dirty="0"/>
                        <a:t>2.3045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320.631,00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37</a:t>
                      </a:r>
                    </a:p>
                    <a:p>
                      <a:pPr algn="ctr"/>
                      <a:endParaRPr lang="it-IT" dirty="0"/>
                    </a:p>
                  </a:txBody>
                  <a:tcPr/>
                </a:tc>
                <a:tc>
                  <a:txBody>
                    <a:bodyPr/>
                    <a:lstStyle/>
                    <a:p>
                      <a:pPr algn="ctr"/>
                      <a:r>
                        <a:rPr lang="it-IT" dirty="0"/>
                        <a:t>3.97</a:t>
                      </a:r>
                    </a:p>
                  </a:txBody>
                  <a:tcPr/>
                </a:tc>
                <a:extLst>
                  <a:ext uri="{0D108BD9-81ED-4DB2-BD59-A6C34878D82A}">
                    <a16:rowId xmlns:a16="http://schemas.microsoft.com/office/drawing/2014/main" val="3392458714"/>
                  </a:ext>
                </a:extLst>
              </a:tr>
              <a:tr h="503243">
                <a:tc>
                  <a:txBody>
                    <a:bodyPr/>
                    <a:lstStyle/>
                    <a:p>
                      <a:r>
                        <a:rPr lang="it-IT" dirty="0"/>
                        <a:t>535</a:t>
                      </a:r>
                    </a:p>
                  </a:txBody>
                  <a:tcPr/>
                </a:tc>
                <a:tc>
                  <a:txBody>
                    <a:bodyPr/>
                    <a:lstStyle/>
                    <a:p>
                      <a:r>
                        <a:rPr lang="it-IT" sz="1400" dirty="0"/>
                        <a:t>impianto di defibrillatore cardiaco con cateterismo cardiaco con infarto miocardico acuto, insufficienza cardiaca o shock</a:t>
                      </a:r>
                    </a:p>
                  </a:txBody>
                  <a:tcPr/>
                </a:tc>
                <a:tc>
                  <a:txBody>
                    <a:bodyPr/>
                    <a:lstStyle/>
                    <a:p>
                      <a:pPr algn="ctr"/>
                      <a:r>
                        <a:rPr lang="it-IT" dirty="0"/>
                        <a:t>6.3257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289.176,00</a:t>
                      </a:r>
                    </a:p>
                  </a:txBody>
                  <a:tcPr/>
                </a:tc>
                <a:tc>
                  <a:txBody>
                    <a:bodyPr/>
                    <a:lstStyle/>
                    <a:p>
                      <a:pPr algn="ctr"/>
                      <a:r>
                        <a:rPr lang="it-IT" dirty="0"/>
                        <a:t>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1.29</a:t>
                      </a:r>
                    </a:p>
                  </a:txBody>
                  <a:tcPr/>
                </a:tc>
                <a:extLst>
                  <a:ext uri="{0D108BD9-81ED-4DB2-BD59-A6C34878D82A}">
                    <a16:rowId xmlns:a16="http://schemas.microsoft.com/office/drawing/2014/main" val="1008596864"/>
                  </a:ext>
                </a:extLst>
              </a:tr>
              <a:tr h="355230">
                <a:tc>
                  <a:txBody>
                    <a:bodyPr/>
                    <a:lstStyle/>
                    <a:p>
                      <a:r>
                        <a:rPr lang="it-IT" dirty="0"/>
                        <a:t>118</a:t>
                      </a:r>
                    </a:p>
                  </a:txBody>
                  <a:tcPr/>
                </a:tc>
                <a:tc>
                  <a:txBody>
                    <a:bodyPr/>
                    <a:lstStyle/>
                    <a:p>
                      <a:r>
                        <a:rPr lang="it-IT" sz="1400" dirty="0"/>
                        <a:t>sostituzione di pacemaker cardiaco</a:t>
                      </a:r>
                    </a:p>
                  </a:txBody>
                  <a:tcPr/>
                </a:tc>
                <a:tc>
                  <a:txBody>
                    <a:bodyPr/>
                    <a:lstStyle/>
                    <a:p>
                      <a:pPr algn="ctr"/>
                      <a:r>
                        <a:rPr lang="it-IT" dirty="0"/>
                        <a:t>1.0532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163.557,10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57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6.12</a:t>
                      </a:r>
                    </a:p>
                  </a:txBody>
                  <a:tcPr/>
                </a:tc>
                <a:extLst>
                  <a:ext uri="{0D108BD9-81ED-4DB2-BD59-A6C34878D82A}">
                    <a16:rowId xmlns:a16="http://schemas.microsoft.com/office/drawing/2014/main" val="3633940636"/>
                  </a:ext>
                </a:extLst>
              </a:tr>
              <a:tr h="355230">
                <a:tc>
                  <a:txBody>
                    <a:bodyPr/>
                    <a:lstStyle/>
                    <a:p>
                      <a:r>
                        <a:rPr lang="it-IT" dirty="0">
                          <a:solidFill>
                            <a:srgbClr val="C00000"/>
                          </a:solidFill>
                        </a:rPr>
                        <a:t>129</a:t>
                      </a:r>
                    </a:p>
                  </a:txBody>
                  <a:tcPr/>
                </a:tc>
                <a:tc>
                  <a:txBody>
                    <a:bodyPr/>
                    <a:lstStyle/>
                    <a:p>
                      <a:r>
                        <a:rPr lang="it-IT" sz="1400" dirty="0"/>
                        <a:t>Arresto cardiaco senza causa apparente</a:t>
                      </a:r>
                    </a:p>
                  </a:txBody>
                  <a:tcPr/>
                </a:tc>
                <a:tc>
                  <a:txBody>
                    <a:bodyPr/>
                    <a:lstStyle/>
                    <a:p>
                      <a:pPr algn="ctr"/>
                      <a:endParaRPr lang="it-I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718946492"/>
                  </a:ext>
                </a:extLst>
              </a:tr>
              <a:tr h="355230">
                <a:tc>
                  <a:txBody>
                    <a:bodyPr/>
                    <a:lstStyle/>
                    <a:p>
                      <a:r>
                        <a:rPr lang="it-IT" dirty="0"/>
                        <a:t>515</a:t>
                      </a:r>
                    </a:p>
                  </a:txBody>
                  <a:tcPr/>
                </a:tc>
                <a:tc>
                  <a:txBody>
                    <a:bodyPr/>
                    <a:lstStyle/>
                    <a:p>
                      <a:r>
                        <a:rPr lang="it-IT" sz="1400" dirty="0"/>
                        <a:t>impianto di defibrillatore cardiaco senza cateterismo cardiaco</a:t>
                      </a:r>
                    </a:p>
                  </a:txBody>
                  <a:tcPr/>
                </a:tc>
                <a:tc>
                  <a:txBody>
                    <a:bodyPr/>
                    <a:lstStyle/>
                    <a:p>
                      <a:pPr algn="ctr"/>
                      <a:r>
                        <a:rPr lang="it-IT" dirty="0"/>
                        <a:t>4.0897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314.887,00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2.04</a:t>
                      </a:r>
                    </a:p>
                  </a:txBody>
                  <a:tcPr/>
                </a:tc>
                <a:extLst>
                  <a:ext uri="{0D108BD9-81ED-4DB2-BD59-A6C34878D82A}">
                    <a16:rowId xmlns:a16="http://schemas.microsoft.com/office/drawing/2014/main" val="936567938"/>
                  </a:ext>
                </a:extLst>
              </a:tr>
              <a:tr h="503243">
                <a:tc>
                  <a:txBody>
                    <a:bodyPr/>
                    <a:lstStyle/>
                    <a:p>
                      <a:r>
                        <a:rPr lang="it-IT" dirty="0"/>
                        <a:t>552</a:t>
                      </a:r>
                    </a:p>
                  </a:txBody>
                  <a:tcPr/>
                </a:tc>
                <a:tc>
                  <a:txBody>
                    <a:bodyPr/>
                    <a:lstStyle/>
                    <a:p>
                      <a:r>
                        <a:rPr lang="it-IT" sz="1400" dirty="0"/>
                        <a:t>altro impianto di pacemaker cardiaco permanente senza diagnosi cardiovascolare maggiore</a:t>
                      </a:r>
                    </a:p>
                  </a:txBody>
                  <a:tcPr/>
                </a:tc>
                <a:tc>
                  <a:txBody>
                    <a:bodyPr/>
                    <a:lstStyle/>
                    <a:p>
                      <a:pPr algn="ctr"/>
                      <a:r>
                        <a:rPr lang="it-IT" dirty="0"/>
                        <a:t>1.5894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491726,76</a:t>
                      </a:r>
                    </a:p>
                  </a:txBody>
                  <a:tcPr/>
                </a:tc>
                <a:tc>
                  <a:txBody>
                    <a:bodyPr/>
                    <a:lstStyle/>
                    <a:p>
                      <a:pPr algn="ctr"/>
                      <a:r>
                        <a:rPr lang="it-IT" dirty="0"/>
                        <a:t>105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11.28</a:t>
                      </a:r>
                    </a:p>
                  </a:txBody>
                  <a:tcPr/>
                </a:tc>
                <a:extLst>
                  <a:ext uri="{0D108BD9-81ED-4DB2-BD59-A6C34878D82A}">
                    <a16:rowId xmlns:a16="http://schemas.microsoft.com/office/drawing/2014/main" val="1576367963"/>
                  </a:ext>
                </a:extLst>
              </a:tr>
              <a:tr h="355230">
                <a:tc>
                  <a:txBody>
                    <a:bodyPr/>
                    <a:lstStyle/>
                    <a:p>
                      <a:r>
                        <a:rPr lang="it-IT" dirty="0">
                          <a:solidFill>
                            <a:srgbClr val="C00000"/>
                          </a:solidFill>
                        </a:rPr>
                        <a:t>127</a:t>
                      </a:r>
                    </a:p>
                  </a:txBody>
                  <a:tcPr/>
                </a:tc>
                <a:tc>
                  <a:txBody>
                    <a:bodyPr/>
                    <a:lstStyle/>
                    <a:p>
                      <a:r>
                        <a:rPr lang="it-IT" sz="1400" dirty="0"/>
                        <a:t>insufficienza cardiaca e shock</a:t>
                      </a:r>
                    </a:p>
                  </a:txBody>
                  <a:tcPr/>
                </a:tc>
                <a:tc>
                  <a:txBody>
                    <a:bodyPr/>
                    <a:lstStyle/>
                    <a:p>
                      <a:pPr algn="ctr"/>
                      <a:r>
                        <a:rPr lang="it-IT" dirty="0"/>
                        <a:t>1.027</a:t>
                      </a:r>
                    </a:p>
                  </a:txBody>
                  <a:tcPr/>
                </a:tc>
                <a:tc>
                  <a:txBody>
                    <a:bodyPr/>
                    <a:lstStyle/>
                    <a:p>
                      <a:pPr algn="ctr"/>
                      <a:r>
                        <a:rPr lang="it-IT" dirty="0"/>
                        <a:t>84.283,92</a:t>
                      </a:r>
                    </a:p>
                  </a:txBody>
                  <a:tcPr/>
                </a:tc>
                <a:tc>
                  <a:txBody>
                    <a:bodyPr/>
                    <a:lstStyle/>
                    <a:p>
                      <a:pPr algn="ctr"/>
                      <a:r>
                        <a:rPr lang="it-IT" dirty="0"/>
                        <a:t>27</a:t>
                      </a:r>
                    </a:p>
                  </a:txBody>
                  <a:tcPr/>
                </a:tc>
                <a:tc>
                  <a:txBody>
                    <a:bodyPr/>
                    <a:lstStyle/>
                    <a:p>
                      <a:pPr algn="ctr"/>
                      <a:r>
                        <a:rPr lang="it-IT" dirty="0"/>
                        <a:t>2.90</a:t>
                      </a:r>
                    </a:p>
                  </a:txBody>
                  <a:tcPr/>
                </a:tc>
                <a:extLst>
                  <a:ext uri="{0D108BD9-81ED-4DB2-BD59-A6C34878D82A}">
                    <a16:rowId xmlns:a16="http://schemas.microsoft.com/office/drawing/2014/main" val="320106910"/>
                  </a:ext>
                </a:extLst>
              </a:tr>
              <a:tr h="503243">
                <a:tc>
                  <a:txBody>
                    <a:bodyPr/>
                    <a:lstStyle/>
                    <a:p>
                      <a:r>
                        <a:rPr lang="it-IT" dirty="0"/>
                        <a:t>536</a:t>
                      </a:r>
                    </a:p>
                  </a:txBody>
                  <a:tcPr/>
                </a:tc>
                <a:tc>
                  <a:txBody>
                    <a:bodyPr/>
                    <a:lstStyle/>
                    <a:p>
                      <a:r>
                        <a:rPr lang="it-IT" sz="1400" dirty="0"/>
                        <a:t>impianto di defibrillatore cardiaco con cateterismo cardiaco senza infarto miocardico acuto, insufficienza cardiaca o shock</a:t>
                      </a:r>
                    </a:p>
                  </a:txBody>
                  <a:tcPr/>
                </a:tc>
                <a:tc>
                  <a:txBody>
                    <a:bodyPr/>
                    <a:lstStyle/>
                    <a:p>
                      <a:pPr algn="ctr"/>
                      <a:r>
                        <a:rPr lang="it-IT" dirty="0"/>
                        <a:t>5.3077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129.804,00</a:t>
                      </a:r>
                    </a:p>
                  </a:txBody>
                  <a:tcPr/>
                </a:tc>
                <a:tc>
                  <a:txBody>
                    <a:bodyPr/>
                    <a:lstStyle/>
                    <a:p>
                      <a:pPr algn="ctr"/>
                      <a:r>
                        <a:rPr lang="it-IT" dirty="0"/>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0.64</a:t>
                      </a:r>
                    </a:p>
                  </a:txBody>
                  <a:tcPr/>
                </a:tc>
                <a:extLst>
                  <a:ext uri="{0D108BD9-81ED-4DB2-BD59-A6C34878D82A}">
                    <a16:rowId xmlns:a16="http://schemas.microsoft.com/office/drawing/2014/main" val="3606241327"/>
                  </a:ext>
                </a:extLst>
              </a:tr>
              <a:tr h="355230">
                <a:tc>
                  <a:txBody>
                    <a:bodyPr/>
                    <a:lstStyle/>
                    <a:p>
                      <a:r>
                        <a:rPr lang="it-IT" dirty="0">
                          <a:solidFill>
                            <a:srgbClr val="C00000"/>
                          </a:solidFill>
                        </a:rPr>
                        <a:t>117</a:t>
                      </a:r>
                    </a:p>
                  </a:txBody>
                  <a:tcPr/>
                </a:tc>
                <a:tc>
                  <a:txBody>
                    <a:bodyPr/>
                    <a:lstStyle/>
                    <a:p>
                      <a:r>
                        <a:rPr lang="it-IT" sz="1400" dirty="0"/>
                        <a:t>Revisione del pacemaker</a:t>
                      </a:r>
                      <a:r>
                        <a:rPr lang="it-IT" sz="1400" baseline="0" dirty="0"/>
                        <a:t> cardiaco, eccetto sostituzione</a:t>
                      </a:r>
                      <a:endParaRPr lang="it-IT" sz="1400" dirty="0"/>
                    </a:p>
                  </a:txBody>
                  <a:tcPr/>
                </a:tc>
                <a:tc>
                  <a:txBody>
                    <a:bodyPr/>
                    <a:lstStyle/>
                    <a:p>
                      <a:pPr algn="ctr"/>
                      <a:r>
                        <a:rPr lang="it-IT" dirty="0"/>
                        <a:t>1.0645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83.425,44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2.58</a:t>
                      </a:r>
                    </a:p>
                  </a:txBody>
                  <a:tcPr/>
                </a:tc>
                <a:extLst>
                  <a:ext uri="{0D108BD9-81ED-4DB2-BD59-A6C34878D82A}">
                    <a16:rowId xmlns:a16="http://schemas.microsoft.com/office/drawing/2014/main" val="3943552141"/>
                  </a:ext>
                </a:extLst>
              </a:tr>
              <a:tr h="355230">
                <a:tc>
                  <a:txBody>
                    <a:bodyPr/>
                    <a:lstStyle/>
                    <a:p>
                      <a:r>
                        <a:rPr lang="it-IT" dirty="0">
                          <a:solidFill>
                            <a:srgbClr val="C00000"/>
                          </a:solidFill>
                        </a:rPr>
                        <a:t>139</a:t>
                      </a:r>
                    </a:p>
                  </a:txBody>
                  <a:tcPr/>
                </a:tc>
                <a:tc>
                  <a:txBody>
                    <a:bodyPr/>
                    <a:lstStyle/>
                    <a:p>
                      <a:r>
                        <a:rPr lang="it-IT" sz="1400" dirty="0"/>
                        <a:t>aritmia e alterazioni della conduzione cardiaca senza cc</a:t>
                      </a:r>
                    </a:p>
                  </a:txBody>
                  <a:tcPr/>
                </a:tc>
                <a:tc>
                  <a:txBody>
                    <a:bodyPr/>
                    <a:lstStyle/>
                    <a:p>
                      <a:pPr algn="ctr"/>
                      <a:r>
                        <a:rPr lang="it-IT" dirty="0"/>
                        <a:t>0.5223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34.958,68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38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4.08</a:t>
                      </a:r>
                    </a:p>
                  </a:txBody>
                  <a:tcPr/>
                </a:tc>
                <a:extLst>
                  <a:ext uri="{0D108BD9-81ED-4DB2-BD59-A6C34878D82A}">
                    <a16:rowId xmlns:a16="http://schemas.microsoft.com/office/drawing/2014/main" val="2831779526"/>
                  </a:ext>
                </a:extLst>
              </a:tr>
              <a:tr h="478517">
                <a:tc>
                  <a:txBody>
                    <a:bodyPr/>
                    <a:lstStyle/>
                    <a:p>
                      <a:r>
                        <a:rPr lang="it-IT" dirty="0">
                          <a:solidFill>
                            <a:srgbClr val="C00000"/>
                          </a:solidFill>
                        </a:rPr>
                        <a:t>142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Sincope e collasso senza cc</a:t>
                      </a:r>
                    </a:p>
                  </a:txBody>
                  <a:tcPr/>
                </a:tc>
                <a:tc>
                  <a:txBody>
                    <a:bodyPr/>
                    <a:lstStyle/>
                    <a:p>
                      <a:pPr algn="ctr"/>
                      <a:r>
                        <a:rPr lang="it-IT" dirty="0"/>
                        <a:t>0.5969</a:t>
                      </a:r>
                    </a:p>
                  </a:txBody>
                  <a:tcPr/>
                </a:tc>
                <a:tc>
                  <a:txBody>
                    <a:bodyPr/>
                    <a:lstStyle/>
                    <a:p>
                      <a:pPr algn="ctr"/>
                      <a:r>
                        <a:rPr lang="it-IT" dirty="0"/>
                        <a:t>9.036,00 </a:t>
                      </a:r>
                    </a:p>
                  </a:txBody>
                  <a:tcPr/>
                </a:tc>
                <a:tc>
                  <a:txBody>
                    <a:bodyPr/>
                    <a:lstStyle/>
                    <a:p>
                      <a:pPr algn="ctr"/>
                      <a:r>
                        <a:rPr lang="it-IT" dirty="0"/>
                        <a:t>9</a:t>
                      </a:r>
                    </a:p>
                  </a:txBody>
                  <a:tcPr/>
                </a:tc>
                <a:tc>
                  <a:txBody>
                    <a:bodyPr/>
                    <a:lstStyle/>
                    <a:p>
                      <a:pPr algn="ctr"/>
                      <a:r>
                        <a:rPr lang="it-IT" dirty="0"/>
                        <a:t>0.97</a:t>
                      </a:r>
                    </a:p>
                  </a:txBody>
                  <a:tcPr/>
                </a:tc>
                <a:extLst>
                  <a:ext uri="{0D108BD9-81ED-4DB2-BD59-A6C34878D82A}">
                    <a16:rowId xmlns:a16="http://schemas.microsoft.com/office/drawing/2014/main" val="1974761690"/>
                  </a:ext>
                </a:extLst>
              </a:tr>
            </a:tbl>
          </a:graphicData>
        </a:graphic>
      </p:graphicFrame>
      <p:sp>
        <p:nvSpPr>
          <p:cNvPr id="5" name="Titolo 1"/>
          <p:cNvSpPr txBox="1">
            <a:spLocks/>
          </p:cNvSpPr>
          <p:nvPr/>
        </p:nvSpPr>
        <p:spPr>
          <a:xfrm>
            <a:off x="838199" y="-71103"/>
            <a:ext cx="10515600" cy="717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C00000"/>
                </a:solidFill>
                <a:latin typeface="+mn-lt"/>
              </a:rPr>
              <a:t>DRG attinenti prodotti anno 2021</a:t>
            </a:r>
            <a:endParaRPr lang="it-IT" sz="3200" b="1" dirty="0">
              <a:latin typeface="+mn-lt"/>
            </a:endParaRPr>
          </a:p>
        </p:txBody>
      </p:sp>
      <p:sp>
        <p:nvSpPr>
          <p:cNvPr id="6" name="CasellaDiTesto 5"/>
          <p:cNvSpPr txBox="1"/>
          <p:nvPr/>
        </p:nvSpPr>
        <p:spPr>
          <a:xfrm>
            <a:off x="10586906" y="6488668"/>
            <a:ext cx="535724" cy="369332"/>
          </a:xfrm>
          <a:prstGeom prst="rect">
            <a:avLst/>
          </a:prstGeom>
          <a:noFill/>
        </p:spPr>
        <p:txBody>
          <a:bodyPr wrap="none" rtlCol="0">
            <a:spAutoFit/>
          </a:bodyPr>
          <a:lstStyle/>
          <a:p>
            <a:r>
              <a:rPr lang="it-IT" b="1" dirty="0">
                <a:solidFill>
                  <a:srgbClr val="C00000"/>
                </a:solidFill>
              </a:rPr>
              <a:t>344</a:t>
            </a:r>
          </a:p>
        </p:txBody>
      </p:sp>
      <p:sp>
        <p:nvSpPr>
          <p:cNvPr id="7" name="CasellaDiTesto 6"/>
          <p:cNvSpPr txBox="1"/>
          <p:nvPr/>
        </p:nvSpPr>
        <p:spPr>
          <a:xfrm>
            <a:off x="8850385" y="6499572"/>
            <a:ext cx="1125629" cy="369332"/>
          </a:xfrm>
          <a:prstGeom prst="rect">
            <a:avLst/>
          </a:prstGeom>
          <a:noFill/>
        </p:spPr>
        <p:txBody>
          <a:bodyPr wrap="none" rtlCol="0">
            <a:spAutoFit/>
          </a:bodyPr>
          <a:lstStyle/>
          <a:p>
            <a:r>
              <a:rPr lang="it-IT" b="1" dirty="0">
                <a:solidFill>
                  <a:srgbClr val="C00000"/>
                </a:solidFill>
              </a:rPr>
              <a:t>1.945.489</a:t>
            </a:r>
          </a:p>
        </p:txBody>
      </p:sp>
      <p:pic>
        <p:nvPicPr>
          <p:cNvPr id="8" name="Immagine 7">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854768" y="-1"/>
            <a:ext cx="1204856" cy="554065"/>
          </a:xfrm>
          <a:prstGeom prst="rect">
            <a:avLst/>
          </a:prstGeom>
        </p:spPr>
      </p:pic>
    </p:spTree>
    <p:extLst>
      <p:ext uri="{BB962C8B-B14F-4D97-AF65-F5344CB8AC3E}">
        <p14:creationId xmlns:p14="http://schemas.microsoft.com/office/powerpoint/2010/main" val="2011507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0372" y="56786"/>
            <a:ext cx="10515600" cy="1325563"/>
          </a:xfrm>
        </p:spPr>
        <p:txBody>
          <a:bodyPr>
            <a:normAutofit/>
          </a:bodyPr>
          <a:lstStyle/>
          <a:p>
            <a:r>
              <a:rPr lang="it-IT" sz="3200" b="1" dirty="0">
                <a:solidFill>
                  <a:srgbClr val="C00000"/>
                </a:solidFill>
                <a:latin typeface="+mn-lt"/>
              </a:rPr>
              <a:t>Evoluzione </a:t>
            </a:r>
            <a:r>
              <a:rPr lang="it-IT" sz="3200" b="1" dirty="0" smtClean="0">
                <a:solidFill>
                  <a:srgbClr val="C00000"/>
                </a:solidFill>
                <a:latin typeface="+mn-lt"/>
              </a:rPr>
              <a:t>2020 -2021</a:t>
            </a:r>
            <a:endParaRPr lang="it-IT" sz="3200" b="1" dirty="0">
              <a:solidFill>
                <a:srgbClr val="C00000"/>
              </a:solidFill>
              <a:latin typeface="+mn-lt"/>
            </a:endParaRPr>
          </a:p>
        </p:txBody>
      </p:sp>
      <p:sp>
        <p:nvSpPr>
          <p:cNvPr id="4" name="CasellaDiTesto 3"/>
          <p:cNvSpPr txBox="1"/>
          <p:nvPr/>
        </p:nvSpPr>
        <p:spPr>
          <a:xfrm>
            <a:off x="5473873" y="4103566"/>
            <a:ext cx="8446532" cy="2554545"/>
          </a:xfrm>
          <a:prstGeom prst="rect">
            <a:avLst/>
          </a:prstGeom>
          <a:noFill/>
        </p:spPr>
        <p:txBody>
          <a:bodyPr wrap="square" rtlCol="0">
            <a:spAutoFit/>
          </a:bodyPr>
          <a:lstStyle/>
          <a:p>
            <a:r>
              <a:rPr lang="it-IT" sz="3200" dirty="0"/>
              <a:t>2021:  </a:t>
            </a:r>
          </a:p>
          <a:p>
            <a:r>
              <a:rPr lang="it-IT" sz="3200" dirty="0"/>
              <a:t>Produzione da DRG:  euro   </a:t>
            </a:r>
            <a:r>
              <a:rPr lang="it-IT" sz="3200" b="1" dirty="0">
                <a:solidFill>
                  <a:srgbClr val="C00000"/>
                </a:solidFill>
              </a:rPr>
              <a:t>1.945.489</a:t>
            </a:r>
          </a:p>
          <a:p>
            <a:r>
              <a:rPr lang="it-IT" sz="3200" dirty="0"/>
              <a:t>Defibrillatori n. 84 :   euro      </a:t>
            </a:r>
            <a:r>
              <a:rPr lang="it-IT" sz="3200" b="1" dirty="0"/>
              <a:t>766.512</a:t>
            </a:r>
          </a:p>
          <a:p>
            <a:r>
              <a:rPr lang="it-IT" sz="3200" dirty="0"/>
              <a:t>Pacemaker  n. 211 :   euro      </a:t>
            </a:r>
            <a:r>
              <a:rPr lang="it-IT" sz="3200" b="1" dirty="0"/>
              <a:t>385.143</a:t>
            </a:r>
          </a:p>
          <a:p>
            <a:endParaRPr lang="it-IT" sz="3200" dirty="0"/>
          </a:p>
        </p:txBody>
      </p:sp>
      <p:sp>
        <p:nvSpPr>
          <p:cNvPr id="7" name="CasellaDiTesto 6"/>
          <p:cNvSpPr txBox="1"/>
          <p:nvPr/>
        </p:nvSpPr>
        <p:spPr>
          <a:xfrm>
            <a:off x="313150" y="1292076"/>
            <a:ext cx="7315200" cy="2554545"/>
          </a:xfrm>
          <a:prstGeom prst="rect">
            <a:avLst/>
          </a:prstGeom>
          <a:noFill/>
        </p:spPr>
        <p:txBody>
          <a:bodyPr wrap="square" rtlCol="0">
            <a:spAutoFit/>
          </a:bodyPr>
          <a:lstStyle/>
          <a:p>
            <a:r>
              <a:rPr lang="it-IT" sz="3200" dirty="0"/>
              <a:t>2020:  </a:t>
            </a:r>
          </a:p>
          <a:p>
            <a:r>
              <a:rPr lang="it-IT" sz="3200" dirty="0"/>
              <a:t>Produzione da DRG:   euro </a:t>
            </a:r>
            <a:r>
              <a:rPr lang="it-IT" sz="3200" b="1" dirty="0">
                <a:solidFill>
                  <a:srgbClr val="C00000"/>
                </a:solidFill>
              </a:rPr>
              <a:t>1.283.740</a:t>
            </a:r>
          </a:p>
          <a:p>
            <a:r>
              <a:rPr lang="it-IT" sz="3200" dirty="0"/>
              <a:t>Defibrillatori n. 84 :    euro    </a:t>
            </a:r>
            <a:r>
              <a:rPr lang="it-IT" sz="3200" b="1" dirty="0"/>
              <a:t>756.874 </a:t>
            </a:r>
          </a:p>
          <a:p>
            <a:r>
              <a:rPr lang="it-IT" sz="3200" dirty="0"/>
              <a:t>Pacemaker  n. 188 :    euro    </a:t>
            </a:r>
            <a:r>
              <a:rPr lang="it-IT" sz="3200" b="1" dirty="0"/>
              <a:t>339.872</a:t>
            </a:r>
          </a:p>
          <a:p>
            <a:endParaRPr lang="it-IT" sz="3200" dirty="0"/>
          </a:p>
        </p:txBody>
      </p:sp>
      <p:pic>
        <p:nvPicPr>
          <p:cNvPr id="6" name="Immagine 5">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5400023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23E17F-5327-75BA-7329-8E787FEB850F}"/>
              </a:ext>
            </a:extLst>
          </p:cNvPr>
          <p:cNvSpPr>
            <a:spLocks noGrp="1"/>
          </p:cNvSpPr>
          <p:nvPr>
            <p:ph type="title"/>
          </p:nvPr>
        </p:nvSpPr>
        <p:spPr/>
        <p:txBody>
          <a:bodyPr>
            <a:normAutofit/>
          </a:bodyPr>
          <a:lstStyle/>
          <a:p>
            <a:pPr algn="ctr"/>
            <a:r>
              <a:rPr lang="en-US" sz="3600" b="1" dirty="0" err="1">
                <a:solidFill>
                  <a:srgbClr val="C00000"/>
                </a:solidFill>
              </a:rPr>
              <a:t>Algoritmo</a:t>
            </a:r>
            <a:r>
              <a:rPr lang="en-US" sz="3600" b="1" dirty="0">
                <a:solidFill>
                  <a:srgbClr val="C00000"/>
                </a:solidFill>
              </a:rPr>
              <a:t> per la </a:t>
            </a:r>
            <a:r>
              <a:rPr lang="en-US" sz="3600" b="1" dirty="0" err="1">
                <a:solidFill>
                  <a:srgbClr val="C00000"/>
                </a:solidFill>
              </a:rPr>
              <a:t>scelta</a:t>
            </a:r>
            <a:r>
              <a:rPr lang="en-US" sz="3600" b="1" dirty="0">
                <a:solidFill>
                  <a:srgbClr val="C00000"/>
                </a:solidFill>
              </a:rPr>
              <a:t> del </a:t>
            </a:r>
            <a:r>
              <a:rPr lang="en-US" sz="3600" b="1" dirty="0" err="1">
                <a:solidFill>
                  <a:srgbClr val="C00000"/>
                </a:solidFill>
              </a:rPr>
              <a:t>dispositivo</a:t>
            </a:r>
            <a:endParaRPr lang="it-IT" sz="3600" b="1" dirty="0">
              <a:solidFill>
                <a:srgbClr val="C00000"/>
              </a:solidFill>
            </a:endParaRPr>
          </a:p>
        </p:txBody>
      </p:sp>
      <p:sp>
        <p:nvSpPr>
          <p:cNvPr id="3" name="Segnaposto contenuto 2">
            <a:extLst>
              <a:ext uri="{FF2B5EF4-FFF2-40B4-BE49-F238E27FC236}">
                <a16:creationId xmlns:a16="http://schemas.microsoft.com/office/drawing/2014/main" id="{AC96B88D-93F3-7C01-EFE1-C3A0DBE1E301}"/>
              </a:ext>
            </a:extLst>
          </p:cNvPr>
          <p:cNvSpPr>
            <a:spLocks noGrp="1"/>
          </p:cNvSpPr>
          <p:nvPr>
            <p:ph idx="1"/>
          </p:nvPr>
        </p:nvSpPr>
        <p:spPr/>
        <p:txBody>
          <a:bodyPr/>
          <a:lstStyle/>
          <a:p>
            <a:endParaRPr lang="en-US" dirty="0"/>
          </a:p>
          <a:p>
            <a:r>
              <a:rPr lang="en-US" dirty="0" err="1"/>
              <a:t>Profilo</a:t>
            </a:r>
            <a:r>
              <a:rPr lang="en-US" dirty="0"/>
              <a:t> </a:t>
            </a:r>
            <a:r>
              <a:rPr lang="en-US" dirty="0" err="1"/>
              <a:t>clinico</a:t>
            </a:r>
            <a:r>
              <a:rPr lang="en-US" dirty="0"/>
              <a:t> del </a:t>
            </a:r>
            <a:r>
              <a:rPr lang="en-US" dirty="0" err="1"/>
              <a:t>paziente</a:t>
            </a:r>
            <a:endParaRPr lang="en-US" dirty="0"/>
          </a:p>
          <a:p>
            <a:endParaRPr lang="en-US" dirty="0"/>
          </a:p>
          <a:p>
            <a:r>
              <a:rPr lang="en-US" dirty="0" err="1"/>
              <a:t>Caratteristiche</a:t>
            </a:r>
            <a:r>
              <a:rPr lang="en-US" dirty="0"/>
              <a:t> della </a:t>
            </a:r>
            <a:r>
              <a:rPr lang="en-US" dirty="0" err="1"/>
              <a:t>patologia</a:t>
            </a:r>
            <a:r>
              <a:rPr lang="en-US" dirty="0"/>
              <a:t> di base</a:t>
            </a:r>
          </a:p>
          <a:p>
            <a:endParaRPr lang="en-US" dirty="0"/>
          </a:p>
          <a:p>
            <a:r>
              <a:rPr lang="en-US" dirty="0" err="1"/>
              <a:t>Caratteristiche</a:t>
            </a:r>
            <a:r>
              <a:rPr lang="en-US" dirty="0"/>
              <a:t> del </a:t>
            </a:r>
            <a:r>
              <a:rPr lang="en-US" dirty="0" err="1"/>
              <a:t>dispositivo</a:t>
            </a:r>
            <a:endParaRPr lang="it-IT" dirty="0"/>
          </a:p>
        </p:txBody>
      </p:sp>
      <p:pic>
        <p:nvPicPr>
          <p:cNvPr id="4" name="Immagine 3">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25507045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F7DA10-822C-AC6E-5C30-051914D62C6A}"/>
              </a:ext>
            </a:extLst>
          </p:cNvPr>
          <p:cNvSpPr>
            <a:spLocks noGrp="1"/>
          </p:cNvSpPr>
          <p:nvPr>
            <p:ph type="title"/>
          </p:nvPr>
        </p:nvSpPr>
        <p:spPr/>
        <p:txBody>
          <a:bodyPr/>
          <a:lstStyle/>
          <a:p>
            <a:pPr algn="ctr"/>
            <a:r>
              <a:rPr lang="en-US" b="1" dirty="0" err="1">
                <a:solidFill>
                  <a:srgbClr val="C00000"/>
                </a:solidFill>
              </a:rPr>
              <a:t>Profilo</a:t>
            </a:r>
            <a:r>
              <a:rPr lang="en-US" b="1" dirty="0">
                <a:solidFill>
                  <a:srgbClr val="C00000"/>
                </a:solidFill>
              </a:rPr>
              <a:t> </a:t>
            </a:r>
            <a:r>
              <a:rPr lang="en-US" b="1" dirty="0" err="1">
                <a:solidFill>
                  <a:srgbClr val="C00000"/>
                </a:solidFill>
              </a:rPr>
              <a:t>clinico</a:t>
            </a:r>
            <a:endParaRPr lang="it-IT" b="1" dirty="0">
              <a:solidFill>
                <a:srgbClr val="C00000"/>
              </a:solidFill>
            </a:endParaRPr>
          </a:p>
        </p:txBody>
      </p:sp>
      <p:sp>
        <p:nvSpPr>
          <p:cNvPr id="3" name="Segnaposto contenuto 2">
            <a:extLst>
              <a:ext uri="{FF2B5EF4-FFF2-40B4-BE49-F238E27FC236}">
                <a16:creationId xmlns:a16="http://schemas.microsoft.com/office/drawing/2014/main" id="{A2BECFE7-B2B0-676C-B815-E5BC15A56ABE}"/>
              </a:ext>
            </a:extLst>
          </p:cNvPr>
          <p:cNvSpPr>
            <a:spLocks noGrp="1"/>
          </p:cNvSpPr>
          <p:nvPr>
            <p:ph idx="1"/>
          </p:nvPr>
        </p:nvSpPr>
        <p:spPr/>
        <p:txBody>
          <a:bodyPr/>
          <a:lstStyle/>
          <a:p>
            <a:r>
              <a:rPr lang="en-US" dirty="0" err="1"/>
              <a:t>Età</a:t>
            </a:r>
            <a:endParaRPr lang="en-US" dirty="0"/>
          </a:p>
          <a:p>
            <a:endParaRPr lang="en-US" dirty="0"/>
          </a:p>
          <a:p>
            <a:r>
              <a:rPr lang="en-US" dirty="0" err="1"/>
              <a:t>Aspettativa</a:t>
            </a:r>
            <a:r>
              <a:rPr lang="en-US" dirty="0"/>
              <a:t> di vita</a:t>
            </a:r>
          </a:p>
          <a:p>
            <a:endParaRPr lang="en-US" dirty="0"/>
          </a:p>
          <a:p>
            <a:r>
              <a:rPr lang="en-US" dirty="0" err="1"/>
              <a:t>Comorbilità</a:t>
            </a:r>
            <a:endParaRPr lang="en-US" dirty="0"/>
          </a:p>
          <a:p>
            <a:endParaRPr lang="en-US" dirty="0"/>
          </a:p>
          <a:p>
            <a:r>
              <a:rPr lang="en-US" dirty="0" err="1"/>
              <a:t>Autonomia</a:t>
            </a:r>
            <a:endParaRPr lang="en-US" dirty="0"/>
          </a:p>
          <a:p>
            <a:endParaRPr lang="en-US" dirty="0"/>
          </a:p>
        </p:txBody>
      </p:sp>
      <p:cxnSp>
        <p:nvCxnSpPr>
          <p:cNvPr id="15" name="Connettore diritto con freccia 14">
            <a:extLst>
              <a:ext uri="{FF2B5EF4-FFF2-40B4-BE49-F238E27FC236}">
                <a16:creationId xmlns:a16="http://schemas.microsoft.com/office/drawing/2014/main" id="{3E463F85-447F-62B1-AF3E-B368B2AE1549}"/>
              </a:ext>
            </a:extLst>
          </p:cNvPr>
          <p:cNvCxnSpPr>
            <a:cxnSpLocks/>
          </p:cNvCxnSpPr>
          <p:nvPr/>
        </p:nvCxnSpPr>
        <p:spPr>
          <a:xfrm>
            <a:off x="4191624" y="1825625"/>
            <a:ext cx="0" cy="1446967"/>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8" name="Connettore diritto con freccia 17">
            <a:extLst>
              <a:ext uri="{FF2B5EF4-FFF2-40B4-BE49-F238E27FC236}">
                <a16:creationId xmlns:a16="http://schemas.microsoft.com/office/drawing/2014/main" id="{7FBC45C2-0262-AC9F-7F8C-CB8BCF5ED808}"/>
              </a:ext>
            </a:extLst>
          </p:cNvPr>
          <p:cNvCxnSpPr>
            <a:cxnSpLocks/>
          </p:cNvCxnSpPr>
          <p:nvPr/>
        </p:nvCxnSpPr>
        <p:spPr>
          <a:xfrm>
            <a:off x="4191624" y="2545569"/>
            <a:ext cx="22312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CasellaDiTesto 20">
            <a:extLst>
              <a:ext uri="{FF2B5EF4-FFF2-40B4-BE49-F238E27FC236}">
                <a16:creationId xmlns:a16="http://schemas.microsoft.com/office/drawing/2014/main" id="{420D9476-18EE-6904-DD0B-2D9DCEE81817}"/>
              </a:ext>
            </a:extLst>
          </p:cNvPr>
          <p:cNvSpPr txBox="1"/>
          <p:nvPr/>
        </p:nvSpPr>
        <p:spPr>
          <a:xfrm>
            <a:off x="6887573" y="1825625"/>
            <a:ext cx="44662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Età biologica,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aspettativa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 vita &lt; 1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anno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Connettore diritto con freccia 21">
            <a:extLst>
              <a:ext uri="{FF2B5EF4-FFF2-40B4-BE49-F238E27FC236}">
                <a16:creationId xmlns:a16="http://schemas.microsoft.com/office/drawing/2014/main" id="{B13DAB92-4EB4-29CC-6D20-8941AA5E67D1}"/>
              </a:ext>
            </a:extLst>
          </p:cNvPr>
          <p:cNvCxnSpPr>
            <a:cxnSpLocks/>
          </p:cNvCxnSpPr>
          <p:nvPr/>
        </p:nvCxnSpPr>
        <p:spPr>
          <a:xfrm>
            <a:off x="8737392" y="2246799"/>
            <a:ext cx="0" cy="6575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CasellaDiTesto 24">
            <a:extLst>
              <a:ext uri="{FF2B5EF4-FFF2-40B4-BE49-F238E27FC236}">
                <a16:creationId xmlns:a16="http://schemas.microsoft.com/office/drawing/2014/main" id="{F94F491B-B22B-993E-704C-CC7A271FD89E}"/>
              </a:ext>
            </a:extLst>
          </p:cNvPr>
          <p:cNvSpPr txBox="1"/>
          <p:nvPr/>
        </p:nvSpPr>
        <p:spPr>
          <a:xfrm>
            <a:off x="6896625" y="2916806"/>
            <a:ext cx="36815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Dispositivo</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di fascia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medio-bassa</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CasellaDiTesto 31">
            <a:extLst>
              <a:ext uri="{FF2B5EF4-FFF2-40B4-BE49-F238E27FC236}">
                <a16:creationId xmlns:a16="http://schemas.microsoft.com/office/drawing/2014/main" id="{B39C8E0B-9C0C-F8C1-8362-5E4D63F51497}"/>
              </a:ext>
            </a:extLst>
          </p:cNvPr>
          <p:cNvSpPr txBox="1"/>
          <p:nvPr/>
        </p:nvSpPr>
        <p:spPr>
          <a:xfrm>
            <a:off x="7359860" y="4540651"/>
            <a:ext cx="27550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Pazienti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fragili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scarsa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autonomia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2" name="Connettore diritto con freccia 41">
            <a:extLst>
              <a:ext uri="{FF2B5EF4-FFF2-40B4-BE49-F238E27FC236}">
                <a16:creationId xmlns:a16="http://schemas.microsoft.com/office/drawing/2014/main" id="{E47FF087-F4B6-7BEB-29E3-CB4318F5C5B5}"/>
              </a:ext>
            </a:extLst>
          </p:cNvPr>
          <p:cNvCxnSpPr>
            <a:cxnSpLocks/>
          </p:cNvCxnSpPr>
          <p:nvPr/>
        </p:nvCxnSpPr>
        <p:spPr>
          <a:xfrm>
            <a:off x="4181216" y="4777908"/>
            <a:ext cx="22312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Connettore diritto con freccia 43">
            <a:extLst>
              <a:ext uri="{FF2B5EF4-FFF2-40B4-BE49-F238E27FC236}">
                <a16:creationId xmlns:a16="http://schemas.microsoft.com/office/drawing/2014/main" id="{39CAAC43-EE1E-BFD8-5F41-75A5019E11CB}"/>
              </a:ext>
            </a:extLst>
          </p:cNvPr>
          <p:cNvCxnSpPr>
            <a:cxnSpLocks/>
          </p:cNvCxnSpPr>
          <p:nvPr/>
        </p:nvCxnSpPr>
        <p:spPr>
          <a:xfrm>
            <a:off x="4191624" y="3899529"/>
            <a:ext cx="0" cy="1446967"/>
          </a:xfrm>
          <a:prstGeom prst="straightConnector1">
            <a:avLst/>
          </a:prstGeom>
        </p:spPr>
        <p:style>
          <a:lnRef idx="3">
            <a:schemeClr val="dk1"/>
          </a:lnRef>
          <a:fillRef idx="0">
            <a:schemeClr val="dk1"/>
          </a:fillRef>
          <a:effectRef idx="2">
            <a:schemeClr val="dk1"/>
          </a:effectRef>
          <a:fontRef idx="minor">
            <a:schemeClr val="tx1"/>
          </a:fontRef>
        </p:style>
      </p:cxnSp>
      <p:cxnSp>
        <p:nvCxnSpPr>
          <p:cNvPr id="46" name="Connettore diritto con freccia 45">
            <a:extLst>
              <a:ext uri="{FF2B5EF4-FFF2-40B4-BE49-F238E27FC236}">
                <a16:creationId xmlns:a16="http://schemas.microsoft.com/office/drawing/2014/main" id="{DFF03786-1D25-221C-495F-3F2D0D29B0B5}"/>
              </a:ext>
            </a:extLst>
          </p:cNvPr>
          <p:cNvCxnSpPr>
            <a:cxnSpLocks/>
          </p:cNvCxnSpPr>
          <p:nvPr/>
        </p:nvCxnSpPr>
        <p:spPr>
          <a:xfrm>
            <a:off x="8764874" y="5199444"/>
            <a:ext cx="0" cy="6575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8" name="CasellaDiTesto 47">
            <a:extLst>
              <a:ext uri="{FF2B5EF4-FFF2-40B4-BE49-F238E27FC236}">
                <a16:creationId xmlns:a16="http://schemas.microsoft.com/office/drawing/2014/main" id="{39EAB051-FA9F-EBF4-737E-0242D400B26F}"/>
              </a:ext>
            </a:extLst>
          </p:cNvPr>
          <p:cNvSpPr txBox="1"/>
          <p:nvPr/>
        </p:nvSpPr>
        <p:spPr>
          <a:xfrm>
            <a:off x="6924107" y="5865702"/>
            <a:ext cx="368153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Dispositivo</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di fascia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medio-alta</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compatibilità</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controllo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remoto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auto-</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cattura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auto-sensing,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ecc</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magine 13">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247913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17FF63-967B-33AD-7595-9BF46ABEE58F}"/>
              </a:ext>
            </a:extLst>
          </p:cNvPr>
          <p:cNvSpPr>
            <a:spLocks noGrp="1"/>
          </p:cNvSpPr>
          <p:nvPr>
            <p:ph type="title"/>
          </p:nvPr>
        </p:nvSpPr>
        <p:spPr/>
        <p:txBody>
          <a:bodyPr/>
          <a:lstStyle/>
          <a:p>
            <a:pPr algn="ctr"/>
            <a:r>
              <a:rPr lang="en-US" b="1" dirty="0" err="1">
                <a:solidFill>
                  <a:srgbClr val="C00000"/>
                </a:solidFill>
              </a:rPr>
              <a:t>Patologia</a:t>
            </a:r>
            <a:r>
              <a:rPr lang="en-US" b="1" dirty="0">
                <a:solidFill>
                  <a:srgbClr val="C00000"/>
                </a:solidFill>
              </a:rPr>
              <a:t> di base</a:t>
            </a:r>
            <a:endParaRPr lang="it-IT" b="1" dirty="0">
              <a:solidFill>
                <a:srgbClr val="C00000"/>
              </a:solidFill>
            </a:endParaRPr>
          </a:p>
        </p:txBody>
      </p:sp>
      <p:sp>
        <p:nvSpPr>
          <p:cNvPr id="3" name="Segnaposto contenuto 2">
            <a:extLst>
              <a:ext uri="{FF2B5EF4-FFF2-40B4-BE49-F238E27FC236}">
                <a16:creationId xmlns:a16="http://schemas.microsoft.com/office/drawing/2014/main" id="{78BD63DE-43ED-9525-3704-E93130C8496C}"/>
              </a:ext>
            </a:extLst>
          </p:cNvPr>
          <p:cNvSpPr>
            <a:spLocks noGrp="1"/>
          </p:cNvSpPr>
          <p:nvPr>
            <p:ph idx="1"/>
          </p:nvPr>
        </p:nvSpPr>
        <p:spPr/>
        <p:txBody>
          <a:bodyPr>
            <a:normAutofit/>
          </a:bodyPr>
          <a:lstStyle/>
          <a:p>
            <a:r>
              <a:rPr lang="en-US" dirty="0" err="1"/>
              <a:t>Blocco</a:t>
            </a:r>
            <a:r>
              <a:rPr lang="en-US" dirty="0"/>
              <a:t> AV: </a:t>
            </a:r>
          </a:p>
          <a:p>
            <a:pPr lvl="3">
              <a:buFont typeface="Wingdings" pitchFamily="2" charset="2"/>
              <a:buChar char="ü"/>
            </a:pPr>
            <a:r>
              <a:rPr lang="en-US" dirty="0" err="1"/>
              <a:t>Intermittente</a:t>
            </a:r>
            <a:endParaRPr lang="en-US" dirty="0"/>
          </a:p>
          <a:p>
            <a:pPr lvl="3">
              <a:buFont typeface="Wingdings" pitchFamily="2" charset="2"/>
              <a:buChar char="ü"/>
            </a:pPr>
            <a:r>
              <a:rPr lang="en-US" dirty="0" err="1"/>
              <a:t>Persistente</a:t>
            </a:r>
            <a:endParaRPr lang="it-IT" dirty="0"/>
          </a:p>
          <a:p>
            <a:pPr lvl="3">
              <a:buFont typeface="Wingdings" pitchFamily="2" charset="2"/>
              <a:buChar char="ü"/>
            </a:pPr>
            <a:r>
              <a:rPr lang="it-IT" dirty="0"/>
              <a:t>Bradi FA</a:t>
            </a:r>
            <a:endParaRPr lang="en-US" dirty="0"/>
          </a:p>
          <a:p>
            <a:endParaRPr lang="en-US" dirty="0"/>
          </a:p>
          <a:p>
            <a:r>
              <a:rPr lang="en-US" dirty="0"/>
              <a:t>MNSA + :</a:t>
            </a:r>
          </a:p>
          <a:p>
            <a:pPr lvl="3">
              <a:buFont typeface="Wingdings" pitchFamily="2" charset="2"/>
              <a:buChar char="ü"/>
            </a:pPr>
            <a:r>
              <a:rPr lang="it-IT" dirty="0"/>
              <a:t>Intermittente/persistente</a:t>
            </a:r>
          </a:p>
          <a:p>
            <a:pPr lvl="3">
              <a:buFont typeface="Wingdings" pitchFamily="2" charset="2"/>
              <a:buChar char="ü"/>
            </a:pPr>
            <a:r>
              <a:rPr lang="it-IT" dirty="0"/>
              <a:t>MNSA bradi-</a:t>
            </a:r>
            <a:r>
              <a:rPr lang="it-IT" dirty="0" err="1"/>
              <a:t>tachi</a:t>
            </a:r>
            <a:endParaRPr lang="it-IT" dirty="0"/>
          </a:p>
          <a:p>
            <a:pPr lvl="2">
              <a:buFont typeface="Wingdings" pitchFamily="2" charset="2"/>
              <a:buChar char="ü"/>
            </a:pPr>
            <a:endParaRPr lang="it-IT" dirty="0"/>
          </a:p>
          <a:p>
            <a:r>
              <a:rPr lang="it-IT" dirty="0"/>
              <a:t>Sincope </a:t>
            </a:r>
            <a:r>
              <a:rPr lang="it-IT" dirty="0" err="1"/>
              <a:t>neuromediata</a:t>
            </a:r>
            <a:endParaRPr lang="it-IT" dirty="0"/>
          </a:p>
        </p:txBody>
      </p:sp>
      <p:pic>
        <p:nvPicPr>
          <p:cNvPr id="4" name="Immagine 3">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1327692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p:txBody>
          <a:bodyPr/>
          <a:lstStyle/>
          <a:p>
            <a:pPr algn="ctr"/>
            <a:r>
              <a:rPr lang="en-US" b="1" dirty="0" err="1">
                <a:solidFill>
                  <a:srgbClr val="C00000"/>
                </a:solidFill>
              </a:rPr>
              <a:t>Blocco</a:t>
            </a:r>
            <a:r>
              <a:rPr lang="en-US" b="1" dirty="0">
                <a:solidFill>
                  <a:srgbClr val="C00000"/>
                </a:solidFill>
              </a:rPr>
              <a:t> AV</a:t>
            </a:r>
            <a:endParaRPr lang="it-IT" b="1" dirty="0">
              <a:solidFill>
                <a:srgbClr val="C00000"/>
              </a:solidFill>
            </a:endParaRPr>
          </a:p>
        </p:txBody>
      </p:sp>
      <p:sp>
        <p:nvSpPr>
          <p:cNvPr id="6" name="CasellaDiTesto 5">
            <a:extLst>
              <a:ext uri="{FF2B5EF4-FFF2-40B4-BE49-F238E27FC236}">
                <a16:creationId xmlns:a16="http://schemas.microsoft.com/office/drawing/2014/main" id="{876B93AD-0BC9-3642-3A34-8544F50145CB}"/>
              </a:ext>
            </a:extLst>
          </p:cNvPr>
          <p:cNvSpPr txBox="1"/>
          <p:nvPr/>
        </p:nvSpPr>
        <p:spPr>
          <a:xfrm>
            <a:off x="1007110" y="2601011"/>
            <a:ext cx="2415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Light" panose="020F0302020204030204"/>
                <a:ea typeface="+mn-ea"/>
                <a:cs typeface="+mn-cs"/>
              </a:rPr>
              <a:t>Intermittente</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endParaRPr kumimoji="0" lang="it-IT"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7" name="Connettore diritto con freccia 6">
            <a:extLst>
              <a:ext uri="{FF2B5EF4-FFF2-40B4-BE49-F238E27FC236}">
                <a16:creationId xmlns:a16="http://schemas.microsoft.com/office/drawing/2014/main" id="{B67D92DB-2FB5-7CD8-98D2-F02295C27341}"/>
              </a:ext>
            </a:extLst>
          </p:cNvPr>
          <p:cNvCxnSpPr>
            <a:cxnSpLocks/>
          </p:cNvCxnSpPr>
          <p:nvPr/>
        </p:nvCxnSpPr>
        <p:spPr>
          <a:xfrm>
            <a:off x="3685082" y="2932035"/>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C5C744ED-A751-FEF4-EEBF-15EBEECD9273}"/>
              </a:ext>
            </a:extLst>
          </p:cNvPr>
          <p:cNvSpPr txBox="1"/>
          <p:nvPr/>
        </p:nvSpPr>
        <p:spPr>
          <a:xfrm>
            <a:off x="6242829" y="2206670"/>
            <a:ext cx="48545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DDD + AMV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Prediligere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marche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hanno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minimizzazione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della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stimolazione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ventricolare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BK, MDT, MCP)</a:t>
            </a:r>
          </a:p>
        </p:txBody>
      </p:sp>
      <p:sp>
        <p:nvSpPr>
          <p:cNvPr id="21" name="CasellaDiTesto 20">
            <a:extLst>
              <a:ext uri="{FF2B5EF4-FFF2-40B4-BE49-F238E27FC236}">
                <a16:creationId xmlns:a16="http://schemas.microsoft.com/office/drawing/2014/main" id="{EDEB3DF8-BE5A-5FE1-D8BE-BB40A939DB06}"/>
              </a:ext>
            </a:extLst>
          </p:cNvPr>
          <p:cNvSpPr txBox="1"/>
          <p:nvPr/>
        </p:nvSpPr>
        <p:spPr>
          <a:xfrm>
            <a:off x="1270000" y="4680886"/>
            <a:ext cx="27413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da PROPONENT MRI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MDT: da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ATTESTA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BK: da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ENTICOS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MCP: da TEO o BOREA ↑</a:t>
            </a:r>
          </a:p>
        </p:txBody>
      </p:sp>
      <p:sp>
        <p:nvSpPr>
          <p:cNvPr id="4" name="CasellaDiTesto 3">
            <a:extLst>
              <a:ext uri="{FF2B5EF4-FFF2-40B4-BE49-F238E27FC236}">
                <a16:creationId xmlns:a16="http://schemas.microsoft.com/office/drawing/2014/main" id="{69507875-BB53-0569-861E-360DF79A793B}"/>
              </a:ext>
            </a:extLst>
          </p:cNvPr>
          <p:cNvSpPr txBox="1"/>
          <p:nvPr/>
        </p:nvSpPr>
        <p:spPr>
          <a:xfrm>
            <a:off x="6989265" y="4034555"/>
            <a:ext cx="33616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prstClr val="black"/>
                </a:solidFill>
                <a:effectLst/>
                <a:uLnTx/>
                <a:uFillTx/>
                <a:latin typeface="Calibri" panose="020F0502020204030204"/>
                <a:ea typeface="+mn-ea"/>
                <a:cs typeface="+mn-cs"/>
              </a:rPr>
              <a:t>ABT</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seconda scelta per presenza di solo algoritmo per isteresi AV</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938980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p:txBody>
          <a:bodyPr/>
          <a:lstStyle/>
          <a:p>
            <a:pPr algn="ctr"/>
            <a:r>
              <a:rPr lang="en-US" b="1" dirty="0" err="1">
                <a:solidFill>
                  <a:srgbClr val="C00000"/>
                </a:solidFill>
              </a:rPr>
              <a:t>Blocco</a:t>
            </a:r>
            <a:r>
              <a:rPr lang="en-US" b="1" dirty="0">
                <a:solidFill>
                  <a:srgbClr val="C00000"/>
                </a:solidFill>
              </a:rPr>
              <a:t> AV</a:t>
            </a:r>
            <a:endParaRPr lang="it-IT" b="1" dirty="0">
              <a:solidFill>
                <a:srgbClr val="C00000"/>
              </a:solidFill>
            </a:endParaRPr>
          </a:p>
        </p:txBody>
      </p:sp>
      <p:sp>
        <p:nvSpPr>
          <p:cNvPr id="6" name="CasellaDiTesto 5">
            <a:extLst>
              <a:ext uri="{FF2B5EF4-FFF2-40B4-BE49-F238E27FC236}">
                <a16:creationId xmlns:a16="http://schemas.microsoft.com/office/drawing/2014/main" id="{876B93AD-0BC9-3642-3A34-8544F50145CB}"/>
              </a:ext>
            </a:extLst>
          </p:cNvPr>
          <p:cNvSpPr txBox="1"/>
          <p:nvPr/>
        </p:nvSpPr>
        <p:spPr>
          <a:xfrm>
            <a:off x="1453838" y="2612175"/>
            <a:ext cx="22312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Light" panose="020F0302020204030204"/>
                <a:ea typeface="+mn-ea"/>
                <a:cs typeface="+mn-cs"/>
              </a:rPr>
              <a:t>Persistente</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endParaRPr kumimoji="0" lang="it-IT"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7" name="Connettore diritto con freccia 6">
            <a:extLst>
              <a:ext uri="{FF2B5EF4-FFF2-40B4-BE49-F238E27FC236}">
                <a16:creationId xmlns:a16="http://schemas.microsoft.com/office/drawing/2014/main" id="{B67D92DB-2FB5-7CD8-98D2-F02295C27341}"/>
              </a:ext>
            </a:extLst>
          </p:cNvPr>
          <p:cNvCxnSpPr>
            <a:cxnSpLocks/>
          </p:cNvCxnSpPr>
          <p:nvPr/>
        </p:nvCxnSpPr>
        <p:spPr>
          <a:xfrm>
            <a:off x="3685082" y="2932035"/>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C5C744ED-A751-FEF4-EEBF-15EBEECD9273}"/>
              </a:ext>
            </a:extLst>
          </p:cNvPr>
          <p:cNvSpPr txBox="1"/>
          <p:nvPr/>
        </p:nvSpPr>
        <p:spPr>
          <a:xfrm>
            <a:off x="5496393" y="2608869"/>
            <a:ext cx="48545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DDD o VDD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Prediligere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marche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hanno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autocattura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BK,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ABT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1" name="CasellaDiTesto 20">
            <a:extLst>
              <a:ext uri="{FF2B5EF4-FFF2-40B4-BE49-F238E27FC236}">
                <a16:creationId xmlns:a16="http://schemas.microsoft.com/office/drawing/2014/main" id="{EDEB3DF8-BE5A-5FE1-D8BE-BB40A939DB06}"/>
              </a:ext>
            </a:extLst>
          </p:cNvPr>
          <p:cNvSpPr txBox="1"/>
          <p:nvPr/>
        </p:nvSpPr>
        <p:spPr>
          <a:xfrm>
            <a:off x="1453838" y="4889084"/>
            <a:ext cx="26164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da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ESSENTIO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ABT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ENDURITY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BK: da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ENTICOS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4 ↑</a:t>
            </a:r>
          </a:p>
        </p:txBody>
      </p:sp>
      <p:sp>
        <p:nvSpPr>
          <p:cNvPr id="3" name="CasellaDiTesto 2">
            <a:extLst>
              <a:ext uri="{FF2B5EF4-FFF2-40B4-BE49-F238E27FC236}">
                <a16:creationId xmlns:a16="http://schemas.microsoft.com/office/drawing/2014/main" id="{83432D20-932E-6480-FD27-3984A9DAEC76}"/>
              </a:ext>
            </a:extLst>
          </p:cNvPr>
          <p:cNvSpPr txBox="1"/>
          <p:nvPr/>
        </p:nvSpPr>
        <p:spPr>
          <a:xfrm>
            <a:off x="4531713" y="5027583"/>
            <a:ext cx="34700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eventuale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compatibilità</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monitoraggio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remoto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 MRI</a:t>
            </a:r>
          </a:p>
        </p:txBody>
      </p:sp>
      <p:cxnSp>
        <p:nvCxnSpPr>
          <p:cNvPr id="5" name="Connettore diritto con freccia 4">
            <a:extLst>
              <a:ext uri="{FF2B5EF4-FFF2-40B4-BE49-F238E27FC236}">
                <a16:creationId xmlns:a16="http://schemas.microsoft.com/office/drawing/2014/main" id="{9B22E85E-A0CF-F3A1-DE07-7C135A3CD4A0}"/>
              </a:ext>
            </a:extLst>
          </p:cNvPr>
          <p:cNvCxnSpPr>
            <a:cxnSpLocks/>
          </p:cNvCxnSpPr>
          <p:nvPr/>
        </p:nvCxnSpPr>
        <p:spPr>
          <a:xfrm>
            <a:off x="3462729" y="5423617"/>
            <a:ext cx="10447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Connettore diritto con freccia 10">
            <a:extLst>
              <a:ext uri="{FF2B5EF4-FFF2-40B4-BE49-F238E27FC236}">
                <a16:creationId xmlns:a16="http://schemas.microsoft.com/office/drawing/2014/main" id="{CFEE1D59-8548-8D0C-4D76-78D62AB46088}"/>
              </a:ext>
            </a:extLst>
          </p:cNvPr>
          <p:cNvCxnSpPr>
            <a:cxnSpLocks/>
          </p:cNvCxnSpPr>
          <p:nvPr/>
        </p:nvCxnSpPr>
        <p:spPr>
          <a:xfrm>
            <a:off x="7971956" y="5423617"/>
            <a:ext cx="10447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CasellaDiTesto 14">
            <a:extLst>
              <a:ext uri="{FF2B5EF4-FFF2-40B4-BE49-F238E27FC236}">
                <a16:creationId xmlns:a16="http://schemas.microsoft.com/office/drawing/2014/main" id="{AF107AE0-A173-5AB1-3D8B-74986062F5B6}"/>
              </a:ext>
            </a:extLst>
          </p:cNvPr>
          <p:cNvSpPr txBox="1"/>
          <p:nvPr/>
        </p:nvSpPr>
        <p:spPr>
          <a:xfrm>
            <a:off x="9267878" y="4961952"/>
            <a:ext cx="26164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da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ESSENTIO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ABT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ENDURITY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BK: da EVITY 6 MRI ↑</a:t>
            </a:r>
          </a:p>
        </p:txBody>
      </p:sp>
      <p:cxnSp>
        <p:nvCxnSpPr>
          <p:cNvPr id="17" name="Connettore diritto con freccia 16">
            <a:extLst>
              <a:ext uri="{FF2B5EF4-FFF2-40B4-BE49-F238E27FC236}">
                <a16:creationId xmlns:a16="http://schemas.microsoft.com/office/drawing/2014/main" id="{6EFFBC0C-74EE-4DB1-7275-47E0D27F75A4}"/>
              </a:ext>
            </a:extLst>
          </p:cNvPr>
          <p:cNvCxnSpPr>
            <a:cxnSpLocks/>
          </p:cNvCxnSpPr>
          <p:nvPr/>
        </p:nvCxnSpPr>
        <p:spPr>
          <a:xfrm>
            <a:off x="3462729" y="4927848"/>
            <a:ext cx="0" cy="842926"/>
          </a:xfrm>
          <a:prstGeom prst="straightConnector1">
            <a:avLst/>
          </a:prstGeom>
        </p:spPr>
        <p:style>
          <a:lnRef idx="3">
            <a:schemeClr val="dk1"/>
          </a:lnRef>
          <a:fillRef idx="0">
            <a:schemeClr val="dk1"/>
          </a:fillRef>
          <a:effectRef idx="2">
            <a:schemeClr val="dk1"/>
          </a:effectRef>
          <a:fontRef idx="minor">
            <a:schemeClr val="tx1"/>
          </a:fontRef>
        </p:style>
      </p:cxnSp>
      <p:pic>
        <p:nvPicPr>
          <p:cNvPr id="12" name="Immagine 11">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4016877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p:txBody>
          <a:bodyPr/>
          <a:lstStyle/>
          <a:p>
            <a:pPr algn="ctr"/>
            <a:r>
              <a:rPr lang="en-US" b="1" dirty="0" err="1">
                <a:solidFill>
                  <a:srgbClr val="C00000"/>
                </a:solidFill>
              </a:rPr>
              <a:t>Blocco</a:t>
            </a:r>
            <a:r>
              <a:rPr lang="en-US" b="1" dirty="0">
                <a:solidFill>
                  <a:srgbClr val="C00000"/>
                </a:solidFill>
              </a:rPr>
              <a:t> AV</a:t>
            </a:r>
            <a:endParaRPr lang="it-IT" b="1" dirty="0">
              <a:solidFill>
                <a:srgbClr val="C00000"/>
              </a:solidFill>
            </a:endParaRPr>
          </a:p>
        </p:txBody>
      </p:sp>
      <p:sp>
        <p:nvSpPr>
          <p:cNvPr id="6" name="CasellaDiTesto 5">
            <a:extLst>
              <a:ext uri="{FF2B5EF4-FFF2-40B4-BE49-F238E27FC236}">
                <a16:creationId xmlns:a16="http://schemas.microsoft.com/office/drawing/2014/main" id="{876B93AD-0BC9-3642-3A34-8544F50145CB}"/>
              </a:ext>
            </a:extLst>
          </p:cNvPr>
          <p:cNvSpPr txBox="1"/>
          <p:nvPr/>
        </p:nvSpPr>
        <p:spPr>
          <a:xfrm>
            <a:off x="1270000" y="2418162"/>
            <a:ext cx="241508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Light" panose="020F0302020204030204"/>
                <a:ea typeface="+mn-ea"/>
                <a:cs typeface="+mn-cs"/>
              </a:rPr>
              <a:t>Bradi</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 FA </a:t>
            </a:r>
            <a:r>
              <a:rPr kumimoji="0" lang="en-US" sz="3200" b="0" i="0" u="none" strike="noStrike" kern="1200" cap="none" spc="0" normalizeH="0" baseline="0" noProof="0" dirty="0" err="1">
                <a:ln>
                  <a:noFill/>
                </a:ln>
                <a:solidFill>
                  <a:prstClr val="black"/>
                </a:solidFill>
                <a:effectLst/>
                <a:uLnTx/>
                <a:uFillTx/>
                <a:latin typeface="Calibri Light" panose="020F0302020204030204"/>
                <a:ea typeface="+mn-ea"/>
                <a:cs typeface="+mn-cs"/>
              </a:rPr>
              <a:t>intermittente</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endParaRPr kumimoji="0" lang="it-IT"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7" name="Connettore diritto con freccia 6">
            <a:extLst>
              <a:ext uri="{FF2B5EF4-FFF2-40B4-BE49-F238E27FC236}">
                <a16:creationId xmlns:a16="http://schemas.microsoft.com/office/drawing/2014/main" id="{B67D92DB-2FB5-7CD8-98D2-F02295C27341}"/>
              </a:ext>
            </a:extLst>
          </p:cNvPr>
          <p:cNvCxnSpPr>
            <a:cxnSpLocks/>
          </p:cNvCxnSpPr>
          <p:nvPr/>
        </p:nvCxnSpPr>
        <p:spPr>
          <a:xfrm>
            <a:off x="3685082" y="2932035"/>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C5C744ED-A751-FEF4-EEBF-15EBEECD9273}"/>
              </a:ext>
            </a:extLst>
          </p:cNvPr>
          <p:cNvSpPr txBox="1"/>
          <p:nvPr/>
        </p:nvSpPr>
        <p:spPr>
          <a:xfrm>
            <a:off x="5496393" y="2356606"/>
            <a:ext cx="485452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DDD + AMV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Prediligere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marche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hanno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minimizzazione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della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stimolazione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ventricolare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algotirmi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BK, MDT, MCP)</a:t>
            </a:r>
          </a:p>
        </p:txBody>
      </p:sp>
      <p:sp>
        <p:nvSpPr>
          <p:cNvPr id="21" name="CasellaDiTesto 20">
            <a:extLst>
              <a:ext uri="{FF2B5EF4-FFF2-40B4-BE49-F238E27FC236}">
                <a16:creationId xmlns:a16="http://schemas.microsoft.com/office/drawing/2014/main" id="{EDEB3DF8-BE5A-5FE1-D8BE-BB40A939DB06}"/>
              </a:ext>
            </a:extLst>
          </p:cNvPr>
          <p:cNvSpPr txBox="1"/>
          <p:nvPr/>
        </p:nvSpPr>
        <p:spPr>
          <a:xfrm>
            <a:off x="1270000" y="4743597"/>
            <a:ext cx="277255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da PROPONENT MRI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MDT: da AZURE 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BK: da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ENTICOS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MCP: ENO o ALIZEA</a:t>
            </a:r>
          </a:p>
        </p:txBody>
      </p:sp>
      <p:cxnSp>
        <p:nvCxnSpPr>
          <p:cNvPr id="4" name="Connettore diritto con freccia 3">
            <a:extLst>
              <a:ext uri="{FF2B5EF4-FFF2-40B4-BE49-F238E27FC236}">
                <a16:creationId xmlns:a16="http://schemas.microsoft.com/office/drawing/2014/main" id="{CED2929D-FC7B-7543-6A93-BDBF60833025}"/>
              </a:ext>
            </a:extLst>
          </p:cNvPr>
          <p:cNvCxnSpPr>
            <a:cxnSpLocks/>
          </p:cNvCxnSpPr>
          <p:nvPr/>
        </p:nvCxnSpPr>
        <p:spPr>
          <a:xfrm>
            <a:off x="3289300" y="5489358"/>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CasellaDiTesto 7">
            <a:extLst>
              <a:ext uri="{FF2B5EF4-FFF2-40B4-BE49-F238E27FC236}">
                <a16:creationId xmlns:a16="http://schemas.microsoft.com/office/drawing/2014/main" id="{54B52C36-674E-CAF2-D5F3-BD92E402E922}"/>
              </a:ext>
            </a:extLst>
          </p:cNvPr>
          <p:cNvSpPr txBox="1"/>
          <p:nvPr/>
        </p:nvSpPr>
        <p:spPr>
          <a:xfrm>
            <a:off x="4795498" y="5166192"/>
            <a:ext cx="34700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eventuale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compatibilità</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monitoraggio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remoto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 MRI</a:t>
            </a:r>
          </a:p>
        </p:txBody>
      </p:sp>
      <p:sp>
        <p:nvSpPr>
          <p:cNvPr id="11" name="CasellaDiTesto 10">
            <a:extLst>
              <a:ext uri="{FF2B5EF4-FFF2-40B4-BE49-F238E27FC236}">
                <a16:creationId xmlns:a16="http://schemas.microsoft.com/office/drawing/2014/main" id="{5A8F4985-B753-A409-4686-A01BBD013988}"/>
              </a:ext>
            </a:extLst>
          </p:cNvPr>
          <p:cNvSpPr txBox="1"/>
          <p:nvPr/>
        </p:nvSpPr>
        <p:spPr>
          <a:xfrm>
            <a:off x="9375516" y="5304691"/>
            <a:ext cx="26164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BK: da EVITY 6 MRI ↑</a:t>
            </a:r>
          </a:p>
        </p:txBody>
      </p:sp>
      <p:cxnSp>
        <p:nvCxnSpPr>
          <p:cNvPr id="13" name="Connettore diritto con freccia 12">
            <a:extLst>
              <a:ext uri="{FF2B5EF4-FFF2-40B4-BE49-F238E27FC236}">
                <a16:creationId xmlns:a16="http://schemas.microsoft.com/office/drawing/2014/main" id="{A826E5E8-59EE-75F5-8E46-FB76A1FA195D}"/>
              </a:ext>
            </a:extLst>
          </p:cNvPr>
          <p:cNvCxnSpPr>
            <a:cxnSpLocks/>
          </p:cNvCxnSpPr>
          <p:nvPr/>
        </p:nvCxnSpPr>
        <p:spPr>
          <a:xfrm>
            <a:off x="8162872" y="5489357"/>
            <a:ext cx="10447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CasellaDiTesto 4">
            <a:extLst>
              <a:ext uri="{FF2B5EF4-FFF2-40B4-BE49-F238E27FC236}">
                <a16:creationId xmlns:a16="http://schemas.microsoft.com/office/drawing/2014/main" id="{C3197B18-697A-4E9B-0BD0-3FF6842DF44B}"/>
              </a:ext>
            </a:extLst>
          </p:cNvPr>
          <p:cNvSpPr txBox="1"/>
          <p:nvPr/>
        </p:nvSpPr>
        <p:spPr>
          <a:xfrm>
            <a:off x="6242829" y="3922981"/>
            <a:ext cx="33616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i="1" u="none" strike="noStrike" kern="1200" cap="none" spc="0" normalizeH="0" baseline="0" noProof="0" dirty="0">
                <a:ln>
                  <a:noFill/>
                </a:ln>
                <a:solidFill>
                  <a:prstClr val="black"/>
                </a:solidFill>
                <a:effectLst/>
                <a:uLnTx/>
                <a:uFillTx/>
                <a:latin typeface="Calibri" panose="020F0502020204030204"/>
                <a:ea typeface="+mn-ea"/>
                <a:cs typeface="+mn-cs"/>
              </a:rPr>
              <a:t>ABT</a:t>
            </a: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 seconda scelta per presenza di solo algoritmo per isteresi AV</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Immagine 11">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620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p:txBody>
          <a:bodyPr/>
          <a:lstStyle/>
          <a:p>
            <a:pPr algn="ctr"/>
            <a:r>
              <a:rPr lang="en-US" b="1" dirty="0" err="1">
                <a:solidFill>
                  <a:srgbClr val="C00000"/>
                </a:solidFill>
              </a:rPr>
              <a:t>Blocco</a:t>
            </a:r>
            <a:r>
              <a:rPr lang="en-US" b="1" dirty="0">
                <a:solidFill>
                  <a:srgbClr val="C00000"/>
                </a:solidFill>
              </a:rPr>
              <a:t> AV</a:t>
            </a:r>
            <a:endParaRPr lang="it-IT" b="1" dirty="0">
              <a:solidFill>
                <a:srgbClr val="C00000"/>
              </a:solidFill>
            </a:endParaRPr>
          </a:p>
        </p:txBody>
      </p:sp>
      <p:sp>
        <p:nvSpPr>
          <p:cNvPr id="6" name="CasellaDiTesto 5">
            <a:extLst>
              <a:ext uri="{FF2B5EF4-FFF2-40B4-BE49-F238E27FC236}">
                <a16:creationId xmlns:a16="http://schemas.microsoft.com/office/drawing/2014/main" id="{876B93AD-0BC9-3642-3A34-8544F50145CB}"/>
              </a:ext>
            </a:extLst>
          </p:cNvPr>
          <p:cNvSpPr txBox="1"/>
          <p:nvPr/>
        </p:nvSpPr>
        <p:spPr>
          <a:xfrm>
            <a:off x="1453838" y="2463164"/>
            <a:ext cx="223124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Light" panose="020F0302020204030204"/>
                <a:ea typeface="+mn-ea"/>
                <a:cs typeface="+mn-cs"/>
              </a:rPr>
              <a:t>Bradi</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 FA </a:t>
            </a:r>
            <a:r>
              <a:rPr kumimoji="0" lang="en-US" sz="3200" b="0" i="0" u="none" strike="noStrike" kern="1200" cap="none" spc="0" normalizeH="0" baseline="0" noProof="0" dirty="0" err="1">
                <a:ln>
                  <a:noFill/>
                </a:ln>
                <a:solidFill>
                  <a:prstClr val="black"/>
                </a:solidFill>
                <a:effectLst/>
                <a:uLnTx/>
                <a:uFillTx/>
                <a:latin typeface="Calibri Light" panose="020F0302020204030204"/>
                <a:ea typeface="+mn-ea"/>
                <a:cs typeface="+mn-cs"/>
              </a:rPr>
              <a:t>Persistente</a:t>
            </a: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 </a:t>
            </a:r>
            <a:endParaRPr kumimoji="0" lang="it-IT"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7" name="Connettore diritto con freccia 6">
            <a:extLst>
              <a:ext uri="{FF2B5EF4-FFF2-40B4-BE49-F238E27FC236}">
                <a16:creationId xmlns:a16="http://schemas.microsoft.com/office/drawing/2014/main" id="{B67D92DB-2FB5-7CD8-98D2-F02295C27341}"/>
              </a:ext>
            </a:extLst>
          </p:cNvPr>
          <p:cNvCxnSpPr>
            <a:cxnSpLocks/>
          </p:cNvCxnSpPr>
          <p:nvPr/>
        </p:nvCxnSpPr>
        <p:spPr>
          <a:xfrm>
            <a:off x="3685082" y="3001662"/>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C5C744ED-A751-FEF4-EEBF-15EBEECD9273}"/>
              </a:ext>
            </a:extLst>
          </p:cNvPr>
          <p:cNvSpPr txBox="1"/>
          <p:nvPr/>
        </p:nvSpPr>
        <p:spPr>
          <a:xfrm>
            <a:off x="5496393" y="2539997"/>
            <a:ext cx="48545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VVIR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Prediligere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marche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hanno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autocattura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BK,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ABT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1" name="CasellaDiTesto 20">
            <a:extLst>
              <a:ext uri="{FF2B5EF4-FFF2-40B4-BE49-F238E27FC236}">
                <a16:creationId xmlns:a16="http://schemas.microsoft.com/office/drawing/2014/main" id="{EDEB3DF8-BE5A-5FE1-D8BE-BB40A939DB06}"/>
              </a:ext>
            </a:extLst>
          </p:cNvPr>
          <p:cNvSpPr txBox="1"/>
          <p:nvPr/>
        </p:nvSpPr>
        <p:spPr>
          <a:xfrm>
            <a:off x="711816" y="4092989"/>
            <a:ext cx="26164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da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ESSENTIO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ABT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ENDURITY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BK: da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ENTICOS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4 ↑</a:t>
            </a:r>
          </a:p>
        </p:txBody>
      </p:sp>
      <p:sp>
        <p:nvSpPr>
          <p:cNvPr id="3" name="CasellaDiTesto 2">
            <a:extLst>
              <a:ext uri="{FF2B5EF4-FFF2-40B4-BE49-F238E27FC236}">
                <a16:creationId xmlns:a16="http://schemas.microsoft.com/office/drawing/2014/main" id="{83432D20-932E-6480-FD27-3984A9DAEC76}"/>
              </a:ext>
            </a:extLst>
          </p:cNvPr>
          <p:cNvSpPr txBox="1"/>
          <p:nvPr/>
        </p:nvSpPr>
        <p:spPr>
          <a:xfrm>
            <a:off x="3789691" y="4231488"/>
            <a:ext cx="34700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eventuale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compatibilità</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monitoraggio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remoto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 MRI</a:t>
            </a:r>
          </a:p>
        </p:txBody>
      </p:sp>
      <p:cxnSp>
        <p:nvCxnSpPr>
          <p:cNvPr id="5" name="Connettore diritto con freccia 4">
            <a:extLst>
              <a:ext uri="{FF2B5EF4-FFF2-40B4-BE49-F238E27FC236}">
                <a16:creationId xmlns:a16="http://schemas.microsoft.com/office/drawing/2014/main" id="{9B22E85E-A0CF-F3A1-DE07-7C135A3CD4A0}"/>
              </a:ext>
            </a:extLst>
          </p:cNvPr>
          <p:cNvCxnSpPr>
            <a:cxnSpLocks/>
          </p:cNvCxnSpPr>
          <p:nvPr/>
        </p:nvCxnSpPr>
        <p:spPr>
          <a:xfrm>
            <a:off x="2720707" y="4627522"/>
            <a:ext cx="10447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Connettore diritto con freccia 10">
            <a:extLst>
              <a:ext uri="{FF2B5EF4-FFF2-40B4-BE49-F238E27FC236}">
                <a16:creationId xmlns:a16="http://schemas.microsoft.com/office/drawing/2014/main" id="{CFEE1D59-8548-8D0C-4D76-78D62AB46088}"/>
              </a:ext>
            </a:extLst>
          </p:cNvPr>
          <p:cNvCxnSpPr>
            <a:cxnSpLocks/>
          </p:cNvCxnSpPr>
          <p:nvPr/>
        </p:nvCxnSpPr>
        <p:spPr>
          <a:xfrm>
            <a:off x="7229934" y="4627522"/>
            <a:ext cx="10447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CasellaDiTesto 14">
            <a:extLst>
              <a:ext uri="{FF2B5EF4-FFF2-40B4-BE49-F238E27FC236}">
                <a16:creationId xmlns:a16="http://schemas.microsoft.com/office/drawing/2014/main" id="{AF107AE0-A173-5AB1-3D8B-74986062F5B6}"/>
              </a:ext>
            </a:extLst>
          </p:cNvPr>
          <p:cNvSpPr txBox="1"/>
          <p:nvPr/>
        </p:nvSpPr>
        <p:spPr>
          <a:xfrm>
            <a:off x="8525856" y="4165857"/>
            <a:ext cx="26164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da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ESSENTIO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ABT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ENDURITY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BK: da EVITY 6 MRI ↑</a:t>
            </a:r>
          </a:p>
        </p:txBody>
      </p:sp>
      <p:cxnSp>
        <p:nvCxnSpPr>
          <p:cNvPr id="8" name="Connettore diritto con freccia 7">
            <a:extLst>
              <a:ext uri="{FF2B5EF4-FFF2-40B4-BE49-F238E27FC236}">
                <a16:creationId xmlns:a16="http://schemas.microsoft.com/office/drawing/2014/main" id="{C4F4D57E-7F99-7A21-9ED0-97ECDD07DFE4}"/>
              </a:ext>
            </a:extLst>
          </p:cNvPr>
          <p:cNvCxnSpPr>
            <a:cxnSpLocks/>
          </p:cNvCxnSpPr>
          <p:nvPr/>
        </p:nvCxnSpPr>
        <p:spPr>
          <a:xfrm>
            <a:off x="2720707" y="4187492"/>
            <a:ext cx="0" cy="842926"/>
          </a:xfrm>
          <a:prstGeom prst="straightConnector1">
            <a:avLst/>
          </a:prstGeom>
        </p:spPr>
        <p:style>
          <a:lnRef idx="3">
            <a:schemeClr val="dk1"/>
          </a:lnRef>
          <a:fillRef idx="0">
            <a:schemeClr val="dk1"/>
          </a:fillRef>
          <a:effectRef idx="2">
            <a:schemeClr val="dk1"/>
          </a:effectRef>
          <a:fontRef idx="minor">
            <a:schemeClr val="tx1"/>
          </a:fontRef>
        </p:style>
      </p:cxnSp>
      <p:sp>
        <p:nvSpPr>
          <p:cNvPr id="9" name="CasellaDiTesto 8">
            <a:extLst>
              <a:ext uri="{FF2B5EF4-FFF2-40B4-BE49-F238E27FC236}">
                <a16:creationId xmlns:a16="http://schemas.microsoft.com/office/drawing/2014/main" id="{5CB1CDB9-E549-27C3-745F-ED13BF38384E}"/>
              </a:ext>
            </a:extLst>
          </p:cNvPr>
          <p:cNvSpPr txBox="1"/>
          <p:nvPr/>
        </p:nvSpPr>
        <p:spPr>
          <a:xfrm>
            <a:off x="1261255" y="5613911"/>
            <a:ext cx="2616409" cy="646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Paziente anziano con elevato rischio infettivo</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 name="Connettore diritto con freccia 12">
            <a:extLst>
              <a:ext uri="{FF2B5EF4-FFF2-40B4-BE49-F238E27FC236}">
                <a16:creationId xmlns:a16="http://schemas.microsoft.com/office/drawing/2014/main" id="{948CC713-8E56-705F-6B12-72E7E5EDC812}"/>
              </a:ext>
            </a:extLst>
          </p:cNvPr>
          <p:cNvCxnSpPr>
            <a:cxnSpLocks/>
          </p:cNvCxnSpPr>
          <p:nvPr/>
        </p:nvCxnSpPr>
        <p:spPr>
          <a:xfrm>
            <a:off x="3789691" y="5937543"/>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CasellaDiTesto 15">
            <a:extLst>
              <a:ext uri="{FF2B5EF4-FFF2-40B4-BE49-F238E27FC236}">
                <a16:creationId xmlns:a16="http://schemas.microsoft.com/office/drawing/2014/main" id="{4F820D96-0846-E04F-4895-30639E81EAFF}"/>
              </a:ext>
            </a:extLst>
          </p:cNvPr>
          <p:cNvSpPr txBox="1"/>
          <p:nvPr/>
        </p:nvSpPr>
        <p:spPr>
          <a:xfrm>
            <a:off x="5601002" y="5376218"/>
            <a:ext cx="48545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VVIR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con preferenza per </a:t>
            </a:r>
            <a:r>
              <a:rPr kumimoji="0" lang="it-IT" sz="1800" b="1" i="0" u="none" strike="noStrike" kern="1200" cap="none" spc="0" normalizeH="0" baseline="0" noProof="0" dirty="0" err="1">
                <a:ln>
                  <a:noFill/>
                </a:ln>
                <a:solidFill>
                  <a:prstClr val="black"/>
                </a:solidFill>
                <a:effectLst/>
                <a:uLnTx/>
                <a:uFillTx/>
                <a:latin typeface="Calibri" panose="020F0502020204030204"/>
                <a:ea typeface="+mn-ea"/>
                <a:cs typeface="+mn-cs"/>
              </a:rPr>
              <a:t>Leadless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Immagine 16">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29033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quotidianosanita.it/img_prima/166202401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240" y="727160"/>
            <a:ext cx="1806172" cy="180617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765111" y="353390"/>
            <a:ext cx="8571129" cy="369332"/>
          </a:xfrm>
          <a:prstGeom prst="rect">
            <a:avLst/>
          </a:prstGeom>
          <a:noFill/>
        </p:spPr>
        <p:txBody>
          <a:bodyPr wrap="none" rtlCol="0">
            <a:spAutoFit/>
          </a:bodyPr>
          <a:lstStyle/>
          <a:p>
            <a:r>
              <a:rPr lang="it-IT" b="1" dirty="0" err="1">
                <a:solidFill>
                  <a:srgbClr val="C00000"/>
                </a:solidFill>
              </a:rPr>
              <a:t>Payback</a:t>
            </a:r>
            <a:r>
              <a:rPr lang="it-IT" b="1" dirty="0">
                <a:solidFill>
                  <a:srgbClr val="C00000"/>
                </a:solidFill>
              </a:rPr>
              <a:t> Dispositivi medici 2015-2018. Per le aziende un conto da oltre 2 miliardi di euro</a:t>
            </a:r>
          </a:p>
        </p:txBody>
      </p:sp>
      <p:sp>
        <p:nvSpPr>
          <p:cNvPr id="6" name="Rettangolo 5"/>
          <p:cNvSpPr/>
          <p:nvPr/>
        </p:nvSpPr>
        <p:spPr>
          <a:xfrm>
            <a:off x="765111" y="944910"/>
            <a:ext cx="8892074" cy="1477328"/>
          </a:xfrm>
          <a:prstGeom prst="rect">
            <a:avLst/>
          </a:prstGeom>
        </p:spPr>
        <p:txBody>
          <a:bodyPr wrap="square">
            <a:spAutoFit/>
          </a:bodyPr>
          <a:lstStyle/>
          <a:p>
            <a:r>
              <a:rPr lang="it-IT" b="1" i="1" dirty="0">
                <a:solidFill>
                  <a:srgbClr val="000000"/>
                </a:solidFill>
                <a:latin typeface="Georgia" panose="02040502050405020303" pitchFamily="18" charset="0"/>
              </a:rPr>
              <a:t>È questa la cifra dello sfondamento del tetto di spesa a carico delle aziende del comparto contenuta nel decreto di </a:t>
            </a:r>
            <a:r>
              <a:rPr lang="it-IT" b="1" i="1" dirty="0" err="1">
                <a:solidFill>
                  <a:srgbClr val="000000"/>
                </a:solidFill>
                <a:latin typeface="Georgia" panose="02040502050405020303" pitchFamily="18" charset="0"/>
              </a:rPr>
              <a:t>Mef</a:t>
            </a:r>
            <a:r>
              <a:rPr lang="it-IT" b="1" i="1" dirty="0">
                <a:solidFill>
                  <a:srgbClr val="000000"/>
                </a:solidFill>
                <a:latin typeface="Georgia" panose="02040502050405020303" pitchFamily="18" charset="0"/>
              </a:rPr>
              <a:t> e Salute. In arrivo sulla questione anche l’accordo in Stato-Regioni con le modalità procedurali del ripiano dell’eventuale superamento del tetto di spesa previsto dal </a:t>
            </a:r>
            <a:r>
              <a:rPr lang="it-IT" b="1" i="1" u="sng" dirty="0">
                <a:solidFill>
                  <a:srgbClr val="000000"/>
                </a:solidFill>
                <a:latin typeface="Georgia" panose="02040502050405020303" pitchFamily="18" charset="0"/>
                <a:hlinkClick r:id="rId4"/>
              </a:rPr>
              <a:t>Decreto Aiuti </a:t>
            </a:r>
            <a:r>
              <a:rPr lang="it-IT" b="1" i="1" u="sng" dirty="0" smtClean="0">
                <a:solidFill>
                  <a:srgbClr val="000000"/>
                </a:solidFill>
                <a:latin typeface="Georgia" panose="02040502050405020303" pitchFamily="18" charset="0"/>
                <a:hlinkClick r:id="rId4"/>
              </a:rPr>
              <a:t>Bis</a:t>
            </a:r>
            <a:r>
              <a:rPr lang="it-IT" b="1" i="1" u="sng" dirty="0" smtClean="0">
                <a:solidFill>
                  <a:srgbClr val="000000"/>
                </a:solidFill>
                <a:latin typeface="Georgia" panose="02040502050405020303" pitchFamily="18" charset="0"/>
              </a:rPr>
              <a:t> art 18</a:t>
            </a:r>
            <a:endParaRPr lang="it-IT" b="1" i="0" dirty="0">
              <a:solidFill>
                <a:srgbClr val="000000"/>
              </a:solidFill>
              <a:effectLst/>
              <a:latin typeface="Georgia" panose="02040502050405020303" pitchFamily="18" charset="0"/>
            </a:endParaRPr>
          </a:p>
        </p:txBody>
      </p:sp>
      <p:sp>
        <p:nvSpPr>
          <p:cNvPr id="7" name="Rectangle 3"/>
          <p:cNvSpPr>
            <a:spLocks noChangeArrowheads="1"/>
          </p:cNvSpPr>
          <p:nvPr/>
        </p:nvSpPr>
        <p:spPr bwMode="auto">
          <a:xfrm>
            <a:off x="864296" y="2644426"/>
            <a:ext cx="1092269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333333"/>
                </a:solidFill>
                <a:effectLst/>
                <a:cs typeface="Arial" panose="020B0604020202020204" pitchFamily="34" charset="0"/>
              </a:rPr>
              <a:t>Dopo anni in cui le norme non erano state applicate arriva ad un punto di svolta la questione del </a:t>
            </a:r>
            <a:r>
              <a:rPr kumimoji="0" lang="it-IT" altLang="it-IT" sz="1400" b="0" i="0" u="none" strike="noStrike" cap="none" normalizeH="0" baseline="0" dirty="0" err="1">
                <a:ln>
                  <a:noFill/>
                </a:ln>
                <a:solidFill>
                  <a:srgbClr val="333333"/>
                </a:solidFill>
                <a:effectLst/>
                <a:cs typeface="Arial" panose="020B0604020202020204" pitchFamily="34" charset="0"/>
              </a:rPr>
              <a:t>payback</a:t>
            </a:r>
            <a:r>
              <a:rPr kumimoji="0" lang="it-IT" altLang="it-IT" sz="1400" b="0" i="0" u="none" strike="noStrike" cap="none" normalizeH="0" baseline="0" dirty="0">
                <a:ln>
                  <a:noFill/>
                </a:ln>
                <a:solidFill>
                  <a:srgbClr val="333333"/>
                </a:solidFill>
                <a:effectLst/>
                <a:cs typeface="Arial" panose="020B0604020202020204" pitchFamily="34" charset="0"/>
              </a:rPr>
              <a:t> sui dispositivi medici. </a:t>
            </a:r>
            <a:r>
              <a:rPr kumimoji="0" lang="it-IT" altLang="it-IT" sz="1400" b="0" i="0" u="none" strike="noStrike" cap="none" normalizeH="0" baseline="0" dirty="0" err="1">
                <a:ln>
                  <a:noFill/>
                </a:ln>
                <a:solidFill>
                  <a:srgbClr val="333333"/>
                </a:solidFill>
                <a:effectLst/>
                <a:cs typeface="Arial" panose="020B0604020202020204" pitchFamily="34" charset="0"/>
              </a:rPr>
              <a:t>Mef</a:t>
            </a:r>
            <a:r>
              <a:rPr kumimoji="0" lang="it-IT" altLang="it-IT" sz="1400" b="0" i="0" u="none" strike="noStrike" cap="none" normalizeH="0" baseline="0" dirty="0">
                <a:ln>
                  <a:noFill/>
                </a:ln>
                <a:solidFill>
                  <a:srgbClr val="333333"/>
                </a:solidFill>
                <a:effectLst/>
                <a:cs typeface="Arial" panose="020B0604020202020204" pitchFamily="34" charset="0"/>
              </a:rPr>
              <a:t> e Salute hanno infatti firmato il decreto che certifica il superamento del tetto di spesa (4,4% del fondo sanitario) dei dispositivi medici a livello nazionale e regionale per gli anni 2015, 2016, 2017 e 2018.</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333333"/>
                </a:solidFill>
                <a:effectLst/>
                <a:cs typeface="Arial" panose="020B0604020202020204" pitchFamily="34" charset="0"/>
              </a:rPr>
              <a:t>E il conto per le aziende è molto salato. </a:t>
            </a:r>
            <a:r>
              <a:rPr kumimoji="0" lang="it-IT" altLang="it-IT" sz="1400" b="1" i="0" u="none" strike="noStrike" cap="none" normalizeH="0" baseline="0" dirty="0">
                <a:ln>
                  <a:noFill/>
                </a:ln>
                <a:solidFill>
                  <a:srgbClr val="333333"/>
                </a:solidFill>
                <a:effectLst/>
                <a:cs typeface="Arial" panose="020B0604020202020204" pitchFamily="34" charset="0"/>
              </a:rPr>
              <a:t>Per il 2015 dovranno rimborsare 416 milioni, per il 2016 i mln sono 473, per il 2017 sono 552 mln e per il 2018 si sale a 643 mln. In totale sono poco meno di 2,1 </a:t>
            </a:r>
            <a:r>
              <a:rPr kumimoji="0" lang="it-IT" altLang="it-IT" sz="1400" b="1" i="0" u="none" strike="noStrike" cap="none" normalizeH="0" baseline="0" dirty="0" err="1">
                <a:ln>
                  <a:noFill/>
                </a:ln>
                <a:solidFill>
                  <a:srgbClr val="333333"/>
                </a:solidFill>
                <a:effectLst/>
                <a:cs typeface="Arial" panose="020B0604020202020204" pitchFamily="34" charset="0"/>
              </a:rPr>
              <a:t>mld</a:t>
            </a:r>
            <a:r>
              <a:rPr kumimoji="0" lang="it-IT" altLang="it-IT" sz="1400" b="1" i="0" u="none" strike="noStrike" cap="none" normalizeH="0" baseline="0" dirty="0">
                <a:ln>
                  <a:noFill/>
                </a:ln>
                <a:solidFill>
                  <a:srgbClr val="333333"/>
                </a:solidFill>
                <a:effectLst/>
                <a:cs typeface="Arial" panose="020B0604020202020204" pitchFamily="34" charset="0"/>
              </a:rPr>
              <a:t>. </a:t>
            </a:r>
            <a:r>
              <a:rPr kumimoji="0" lang="it-IT" altLang="it-IT" sz="1400" b="0" i="0" u="none" strike="noStrike" cap="none" normalizeH="0" baseline="0" dirty="0">
                <a:ln>
                  <a:noFill/>
                </a:ln>
                <a:solidFill>
                  <a:srgbClr val="333333"/>
                </a:solidFill>
                <a:effectLst/>
                <a:cs typeface="Arial" panose="020B0604020202020204" pitchFamily="34" charset="0"/>
              </a:rPr>
              <a:t>Soldi che fanno particolarmente gola alle Regioni che ne hanno un bisogno disperato. </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333333"/>
                </a:solidFill>
                <a:effectLst/>
                <a:cs typeface="Arial" panose="020B0604020202020204" pitchFamily="34" charset="0"/>
              </a:rPr>
              <a:t>Proprio sul tema è poi in arrivo il testo dell’accordo tra Governo e Regioni (previsto dal Dl Aiuti Bis) che dovrà essere approvato dalla Conferenza Stato-Regioni con le modalità procedurali del ripiano dello sfondamento del tetto di spesa dei dispositivi medici.</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333333"/>
                </a:solidFill>
                <a:effectLst/>
                <a:cs typeface="Arial" panose="020B0604020202020204" pitchFamily="34" charset="0"/>
              </a:rPr>
              <a:t>Nel provvedimento che pubblichiamo si prevede “in ciascuna Regione o Provincia autonoma, </a:t>
            </a:r>
            <a:r>
              <a:rPr kumimoji="0" lang="it-IT" altLang="it-IT" sz="1400" b="1" i="0" u="none" strike="noStrike" cap="none" normalizeH="0" baseline="0" dirty="0">
                <a:ln>
                  <a:noFill/>
                </a:ln>
                <a:solidFill>
                  <a:srgbClr val="333333"/>
                </a:solidFill>
                <a:effectLst/>
                <a:cs typeface="Arial" panose="020B0604020202020204" pitchFamily="34" charset="0"/>
              </a:rPr>
              <a:t>l’eventuale superamento del tetto di spesa regionale, è posto a carico delle aziende fornitrici di dispositivi medici per una quota complessiva pari al 40 per cento nell’anno 2015, al 45 per cento nell’anno 2016, al 50 per cento per l’anno 2017 e al 50 per cento per l’anno 2018</a:t>
            </a:r>
            <a:r>
              <a:rPr kumimoji="0" lang="it-IT" altLang="it-IT" sz="1400" b="0" i="0" u="none" strike="noStrike" cap="none" normalizeH="0" baseline="0" dirty="0">
                <a:ln>
                  <a:noFill/>
                </a:ln>
                <a:solidFill>
                  <a:srgbClr val="333333"/>
                </a:solidFill>
                <a:effectLst/>
                <a:cs typeface="Arial" panose="020B0604020202020204" pitchFamily="34" charset="0"/>
              </a:rPr>
              <a:t>. </a:t>
            </a:r>
            <a:r>
              <a:rPr kumimoji="0" lang="it-IT" altLang="it-IT" sz="1400" b="1" i="0" u="none" strike="noStrike" cap="none" normalizeH="0" baseline="0" dirty="0">
                <a:ln>
                  <a:noFill/>
                </a:ln>
                <a:solidFill>
                  <a:srgbClr val="333333"/>
                </a:solidFill>
                <a:effectLst/>
                <a:cs typeface="Arial" panose="020B0604020202020204" pitchFamily="34" charset="0"/>
              </a:rPr>
              <a:t>Ciascuna azienda fornitrice concorre alle predette quote di ripiano in misura pari all’incidenza percentuale del proprio fatturato sul totale della spesa per l’acquisto di dispositivi medici a carico del Servizio sanitario regionale</a:t>
            </a:r>
            <a:r>
              <a:rPr kumimoji="0" lang="it-IT" altLang="it-IT" sz="1400" b="0" i="0" u="none" strike="noStrike" cap="none" normalizeH="0" baseline="0" dirty="0">
                <a:ln>
                  <a:noFill/>
                </a:ln>
                <a:solidFill>
                  <a:srgbClr val="333333"/>
                </a:solidFill>
                <a:effectLst/>
                <a:cs typeface="Arial" panose="020B0604020202020204" pitchFamily="34" charset="0"/>
              </a:rPr>
              <a:t>”.</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rPr>
              <a:t/>
            </a:r>
            <a:br>
              <a:rPr kumimoji="0" lang="it-IT" altLang="it-IT" sz="1400" b="0" i="0" u="none" strike="noStrike" cap="none" normalizeH="0" baseline="0" dirty="0">
                <a:ln>
                  <a:noFill/>
                </a:ln>
                <a:solidFill>
                  <a:schemeClr val="tx1"/>
                </a:solidFill>
                <a:effectLst/>
              </a:rPr>
            </a:br>
            <a:r>
              <a:rPr kumimoji="0" lang="it-IT" altLang="it-IT" sz="1400" b="0" i="0" u="none" strike="noStrike" cap="none" normalizeH="0" baseline="0" dirty="0">
                <a:ln>
                  <a:noFill/>
                </a:ln>
                <a:solidFill>
                  <a:srgbClr val="333333"/>
                </a:solidFill>
                <a:effectLst/>
                <a:cs typeface="Arial" panose="020B0604020202020204" pitchFamily="34" charset="0"/>
              </a:rPr>
              <a:t>Un bel conto per le aziende, che in ogni caso dovrebbero aver accantonato le risorse anche se come accaduto per il </a:t>
            </a:r>
            <a:r>
              <a:rPr kumimoji="0" lang="it-IT" altLang="it-IT" sz="1400" b="0" i="0" u="none" strike="noStrike" cap="none" normalizeH="0" baseline="0" dirty="0" err="1">
                <a:ln>
                  <a:noFill/>
                </a:ln>
                <a:solidFill>
                  <a:srgbClr val="333333"/>
                </a:solidFill>
                <a:effectLst/>
                <a:cs typeface="Arial" panose="020B0604020202020204" pitchFamily="34" charset="0"/>
              </a:rPr>
              <a:t>payback</a:t>
            </a:r>
            <a:r>
              <a:rPr kumimoji="0" lang="it-IT" altLang="it-IT" sz="1400" b="0" i="0" u="none" strike="noStrike" cap="none" normalizeH="0" baseline="0" dirty="0">
                <a:ln>
                  <a:noFill/>
                </a:ln>
                <a:solidFill>
                  <a:srgbClr val="333333"/>
                </a:solidFill>
                <a:effectLst/>
                <a:cs typeface="Arial" panose="020B0604020202020204" pitchFamily="34" charset="0"/>
              </a:rPr>
              <a:t> farmaceutico è facile prevedere una pioggia di ricorsi al Tar.</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1" u="none" strike="noStrike" cap="none" normalizeH="0" baseline="0" dirty="0">
                <a:ln>
                  <a:noFill/>
                </a:ln>
                <a:solidFill>
                  <a:srgbClr val="333333"/>
                </a:solidFill>
                <a:effectLst/>
                <a:cs typeface="Arial" panose="020B0604020202020204" pitchFamily="34" charset="0"/>
              </a:rPr>
              <a:t>Luciano </a:t>
            </a:r>
            <a:r>
              <a:rPr kumimoji="0" lang="it-IT" altLang="it-IT" sz="1400" b="1" i="1" u="none" strike="noStrike" cap="none" normalizeH="0" baseline="0" dirty="0" err="1">
                <a:ln>
                  <a:noFill/>
                </a:ln>
                <a:solidFill>
                  <a:srgbClr val="333333"/>
                </a:solidFill>
                <a:effectLst/>
                <a:cs typeface="Arial" panose="020B0604020202020204" pitchFamily="34" charset="0"/>
              </a:rPr>
              <a:t>Fassari</a:t>
            </a:r>
            <a:r>
              <a:rPr kumimoji="0" lang="it-IT" altLang="it-IT" sz="1800" b="0" i="0" u="none" strike="noStrike" cap="none" normalizeH="0" baseline="0" dirty="0">
                <a:ln>
                  <a:noFill/>
                </a:ln>
                <a:solidFill>
                  <a:schemeClr val="tx1"/>
                </a:solidFill>
                <a:effectLst/>
                <a:latin typeface="Arial" panose="020B0604020202020204" pitchFamily="34" charset="0"/>
              </a:rPr>
              <a:t/>
            </a:r>
            <a:br>
              <a:rPr kumimoji="0" lang="it-IT" altLang="it-IT" sz="1800" b="0" i="0" u="none" strike="noStrike" cap="none" normalizeH="0" baseline="0" dirty="0">
                <a:ln>
                  <a:noFill/>
                </a:ln>
                <a:solidFill>
                  <a:schemeClr val="tx1"/>
                </a:solidFill>
                <a:effectLst/>
                <a:latin typeface="Arial" panose="020B0604020202020204" pitchFamily="34" charset="0"/>
              </a:rPr>
            </a:br>
            <a:r>
              <a:rPr kumimoji="0" lang="it-IT" altLang="it-IT" sz="1800" b="0" i="0" u="none" strike="noStrike" cap="none" normalizeH="0" baseline="0" dirty="0">
                <a:ln>
                  <a:noFill/>
                </a:ln>
                <a:solidFill>
                  <a:schemeClr val="tx1"/>
                </a:solidFill>
                <a:effectLst/>
                <a:latin typeface="Arial" panose="020B0604020202020204" pitchFamily="34" charset="0"/>
              </a:rPr>
              <a:t>									</a:t>
            </a:r>
            <a:r>
              <a:rPr kumimoji="0" lang="it-IT" altLang="it-IT" sz="1600" b="1" i="0" u="none" strike="noStrike" cap="none" normalizeH="0" baseline="0" dirty="0" smtClean="0">
                <a:ln>
                  <a:noFill/>
                </a:ln>
                <a:solidFill>
                  <a:srgbClr val="C10C05"/>
                </a:solidFill>
                <a:effectLst/>
                <a:latin typeface="Georgia" panose="02040502050405020303" pitchFamily="18" charset="0"/>
              </a:rPr>
              <a:t>01 </a:t>
            </a:r>
            <a:r>
              <a:rPr kumimoji="0" lang="it-IT" altLang="it-IT" sz="1600" b="1" i="0" u="none" strike="noStrike" cap="none" normalizeH="0" baseline="0" dirty="0">
                <a:ln>
                  <a:noFill/>
                </a:ln>
                <a:solidFill>
                  <a:srgbClr val="C10C05"/>
                </a:solidFill>
                <a:effectLst/>
                <a:latin typeface="Georgia" panose="02040502050405020303" pitchFamily="18" charset="0"/>
              </a:rPr>
              <a:t>settembre 2022</a:t>
            </a:r>
            <a:r>
              <a:rPr kumimoji="0" lang="it-IT" altLang="it-IT" sz="1600" b="0" i="0" u="none" strike="noStrike" cap="none" normalizeH="0" baseline="0" dirty="0">
                <a:ln>
                  <a:noFill/>
                </a:ln>
                <a:solidFill>
                  <a:schemeClr val="tx1"/>
                </a:solidFill>
                <a:effectLst/>
              </a:rPr>
              <a:t> </a:t>
            </a:r>
          </a:p>
        </p:txBody>
      </p:sp>
      <p:sp>
        <p:nvSpPr>
          <p:cNvPr id="9" name="Rectangle 2"/>
          <p:cNvSpPr>
            <a:spLocks noChangeArrowheads="1"/>
          </p:cNvSpPr>
          <p:nvPr/>
        </p:nvSpPr>
        <p:spPr bwMode="auto">
          <a:xfrm>
            <a:off x="9113521" y="-381498"/>
            <a:ext cx="2133600"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r>
            <a:br>
              <a:rPr kumimoji="0" lang="it-IT" altLang="it-IT"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endParaRPr kumimoji="0" lang="it-IT" altLang="it-IT"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1" i="0" u="none" strike="noStrike" cap="none" normalizeH="0" baseline="0" dirty="0">
                <a:ln>
                  <a:noFill/>
                </a:ln>
                <a:solidFill>
                  <a:srgbClr val="636466"/>
                </a:solidFill>
                <a:effectLst/>
                <a:latin typeface="Georgia" panose="02040502050405020303" pitchFamily="18" charset="0"/>
                <a:cs typeface="Times New Roman" panose="02020603050405020304" pitchFamily="18" charset="0"/>
              </a:rPr>
              <a:t>quotidiano</a:t>
            </a:r>
            <a:r>
              <a:rPr kumimoji="0" lang="it-IT" altLang="it-IT" sz="1500" b="1" i="0" u="none" strike="noStrike" cap="none" normalizeH="0" baseline="0" dirty="0">
                <a:ln>
                  <a:noFill/>
                </a:ln>
                <a:solidFill>
                  <a:srgbClr val="C10C05"/>
                </a:solidFill>
                <a:effectLst/>
                <a:latin typeface="Georgia" panose="02040502050405020303" pitchFamily="18" charset="0"/>
                <a:cs typeface="Times New Roman" panose="02020603050405020304" pitchFamily="18" charset="0"/>
              </a:rPr>
              <a:t>sanita</a:t>
            </a:r>
            <a:r>
              <a:rPr kumimoji="0" lang="it-IT" altLang="it-IT" sz="1500" b="1" i="0" u="none" strike="noStrike" cap="none" normalizeH="0" baseline="0" dirty="0">
                <a:ln>
                  <a:noFill/>
                </a:ln>
                <a:solidFill>
                  <a:srgbClr val="636466"/>
                </a:solidFill>
                <a:effectLst/>
                <a:latin typeface="Georgia" panose="02040502050405020303" pitchFamily="18" charset="0"/>
                <a:cs typeface="Times New Roman" panose="02020603050405020304" pitchFamily="18" charset="0"/>
              </a:rPr>
              <a:t>.it</a:t>
            </a:r>
            <a:endParaRPr kumimoji="0" lang="it-IT" altLang="it-IT"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2618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p:txBody>
          <a:bodyPr/>
          <a:lstStyle/>
          <a:p>
            <a:pPr algn="ctr"/>
            <a:r>
              <a:rPr lang="en-US" b="1" dirty="0">
                <a:solidFill>
                  <a:srgbClr val="C00000"/>
                </a:solidFill>
              </a:rPr>
              <a:t>MNSA (</a:t>
            </a:r>
            <a:r>
              <a:rPr lang="en-US" b="1" dirty="0" err="1">
                <a:solidFill>
                  <a:srgbClr val="C00000"/>
                </a:solidFill>
              </a:rPr>
              <a:t>malattia</a:t>
            </a:r>
            <a:r>
              <a:rPr lang="en-US" b="1" dirty="0">
                <a:solidFill>
                  <a:srgbClr val="C00000"/>
                </a:solidFill>
              </a:rPr>
              <a:t> del </a:t>
            </a:r>
            <a:r>
              <a:rPr lang="en-US" b="1" dirty="0" err="1">
                <a:solidFill>
                  <a:srgbClr val="C00000"/>
                </a:solidFill>
              </a:rPr>
              <a:t>nodo</a:t>
            </a:r>
            <a:r>
              <a:rPr lang="en-US" b="1" dirty="0">
                <a:solidFill>
                  <a:srgbClr val="C00000"/>
                </a:solidFill>
              </a:rPr>
              <a:t> del </a:t>
            </a:r>
            <a:r>
              <a:rPr lang="en-US" b="1" dirty="0" err="1">
                <a:solidFill>
                  <a:srgbClr val="C00000"/>
                </a:solidFill>
              </a:rPr>
              <a:t>seno</a:t>
            </a:r>
            <a:r>
              <a:rPr lang="en-US" b="1">
                <a:solidFill>
                  <a:srgbClr val="C00000"/>
                </a:solidFill>
              </a:rPr>
              <a:t>)</a:t>
            </a:r>
            <a:endParaRPr lang="it-IT" b="1" dirty="0">
              <a:solidFill>
                <a:srgbClr val="C00000"/>
              </a:solidFill>
            </a:endParaRPr>
          </a:p>
        </p:txBody>
      </p:sp>
      <p:sp>
        <p:nvSpPr>
          <p:cNvPr id="6" name="CasellaDiTesto 5">
            <a:extLst>
              <a:ext uri="{FF2B5EF4-FFF2-40B4-BE49-F238E27FC236}">
                <a16:creationId xmlns:a16="http://schemas.microsoft.com/office/drawing/2014/main" id="{876B93AD-0BC9-3642-3A34-8544F50145CB}"/>
              </a:ext>
            </a:extLst>
          </p:cNvPr>
          <p:cNvSpPr txBox="1"/>
          <p:nvPr/>
        </p:nvSpPr>
        <p:spPr>
          <a:xfrm>
            <a:off x="239426" y="1589204"/>
            <a:ext cx="27413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err="1">
                <a:ln>
                  <a:noFill/>
                </a:ln>
                <a:solidFill>
                  <a:prstClr val="black"/>
                </a:solidFill>
                <a:effectLst/>
                <a:uLnTx/>
                <a:uFillTx/>
                <a:latin typeface="Calibri Light" panose="020F0302020204030204"/>
                <a:ea typeface="+mn-ea"/>
                <a:cs typeface="+mn-cs"/>
              </a:rPr>
              <a:t>Intermittente</a:t>
            </a:r>
            <a:r>
              <a:rPr kumimoji="0" lang="en-US" sz="2500" b="0" i="0" u="none" strike="noStrike" kern="1200" cap="none" spc="0" normalizeH="0" baseline="0" noProof="0" dirty="0">
                <a:ln>
                  <a:noFill/>
                </a:ln>
                <a:solidFill>
                  <a:prstClr val="black"/>
                </a:solidFill>
                <a:effectLst/>
                <a:uLnTx/>
                <a:uFillTx/>
                <a:latin typeface="Calibri Light" panose="020F0302020204030204"/>
                <a:ea typeface="+mn-ea"/>
                <a:cs typeface="+mn-cs"/>
              </a:rPr>
              <a:t> o </a:t>
            </a:r>
            <a:r>
              <a:rPr kumimoji="0" lang="en-US" sz="2500" b="0" i="0" u="none" strike="noStrike" kern="1200" cap="none" spc="0" normalizeH="0" baseline="0" noProof="0" dirty="0" err="1">
                <a:ln>
                  <a:noFill/>
                </a:ln>
                <a:solidFill>
                  <a:prstClr val="black"/>
                </a:solidFill>
                <a:effectLst/>
                <a:uLnTx/>
                <a:uFillTx/>
                <a:latin typeface="Calibri Light" panose="020F0302020204030204"/>
                <a:ea typeface="+mn-ea"/>
                <a:cs typeface="+mn-cs"/>
              </a:rPr>
              <a:t>persistente</a:t>
            </a:r>
            <a:r>
              <a:rPr kumimoji="0" lang="en-US" sz="25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prstClr val="black"/>
                </a:solidFill>
                <a:effectLst/>
                <a:uLnTx/>
                <a:uFillTx/>
                <a:latin typeface="Calibri Light" panose="020F0302020204030204"/>
                <a:ea typeface="+mn-ea"/>
                <a:cs typeface="+mn-cs"/>
              </a:rPr>
              <a:t>senza</a:t>
            </a: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600" b="0" i="1" u="none" strike="noStrike" kern="1200" cap="none" spc="0" normalizeH="0" baseline="0" noProof="0" dirty="0" err="1">
                <a:ln>
                  <a:noFill/>
                </a:ln>
                <a:solidFill>
                  <a:prstClr val="black"/>
                </a:solidFill>
                <a:effectLst/>
                <a:uLnTx/>
                <a:uFillTx/>
                <a:latin typeface="Calibri Light" panose="020F0302020204030204"/>
                <a:ea typeface="+mn-ea"/>
                <a:cs typeface="+mn-cs"/>
              </a:rPr>
              <a:t>insufficienza</a:t>
            </a: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600" b="0" i="1" u="none" strike="noStrike" kern="1200" cap="none" spc="0" normalizeH="0" baseline="0" noProof="0" dirty="0" err="1">
                <a:ln>
                  <a:noFill/>
                </a:ln>
                <a:solidFill>
                  <a:prstClr val="black"/>
                </a:solidFill>
                <a:effectLst/>
                <a:uLnTx/>
                <a:uFillTx/>
                <a:latin typeface="Calibri Light" panose="020F0302020204030204"/>
                <a:ea typeface="+mn-ea"/>
                <a:cs typeface="+mn-cs"/>
              </a:rPr>
              <a:t>cronotropa</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 </a:t>
            </a:r>
            <a:endParaRPr kumimoji="0" lang="it-IT"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7" name="Connettore diritto con freccia 6">
            <a:extLst>
              <a:ext uri="{FF2B5EF4-FFF2-40B4-BE49-F238E27FC236}">
                <a16:creationId xmlns:a16="http://schemas.microsoft.com/office/drawing/2014/main" id="{B67D92DB-2FB5-7CD8-98D2-F02295C27341}"/>
              </a:ext>
            </a:extLst>
          </p:cNvPr>
          <p:cNvCxnSpPr>
            <a:cxnSpLocks/>
          </p:cNvCxnSpPr>
          <p:nvPr/>
        </p:nvCxnSpPr>
        <p:spPr>
          <a:xfrm>
            <a:off x="2675328" y="2231007"/>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C5C744ED-A751-FEF4-EEBF-15EBEECD9273}"/>
              </a:ext>
            </a:extLst>
          </p:cNvPr>
          <p:cNvSpPr txBox="1"/>
          <p:nvPr/>
        </p:nvSpPr>
        <p:spPr>
          <a:xfrm>
            <a:off x="4403360" y="2046341"/>
            <a:ext cx="15094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DDD + AMV</a:t>
            </a:r>
          </a:p>
        </p:txBody>
      </p:sp>
      <p:sp>
        <p:nvSpPr>
          <p:cNvPr id="21" name="CasellaDiTesto 20">
            <a:extLst>
              <a:ext uri="{FF2B5EF4-FFF2-40B4-BE49-F238E27FC236}">
                <a16:creationId xmlns:a16="http://schemas.microsoft.com/office/drawing/2014/main" id="{EDEB3DF8-BE5A-5FE1-D8BE-BB40A939DB06}"/>
              </a:ext>
            </a:extLst>
          </p:cNvPr>
          <p:cNvSpPr txBox="1"/>
          <p:nvPr/>
        </p:nvSpPr>
        <p:spPr>
          <a:xfrm>
            <a:off x="239426" y="4918657"/>
            <a:ext cx="27413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da PROPONENT MRI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MDT: AZURE 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BK: da EVITY 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MCP: da TEO o BOREA ↑</a:t>
            </a:r>
          </a:p>
        </p:txBody>
      </p:sp>
      <p:sp>
        <p:nvSpPr>
          <p:cNvPr id="3" name="CasellaDiTesto 2">
            <a:extLst>
              <a:ext uri="{FF2B5EF4-FFF2-40B4-BE49-F238E27FC236}">
                <a16:creationId xmlns:a16="http://schemas.microsoft.com/office/drawing/2014/main" id="{BA7C45A4-FC0F-A4DD-6303-8A72E0E8D954}"/>
              </a:ext>
            </a:extLst>
          </p:cNvPr>
          <p:cNvSpPr txBox="1"/>
          <p:nvPr/>
        </p:nvSpPr>
        <p:spPr>
          <a:xfrm>
            <a:off x="4147591" y="3065447"/>
            <a:ext cx="389681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Prediligere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marche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hanno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minimizzazione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della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stimolazione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ventricolare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caduta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frequenza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ottimizzati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per rate 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BK, MDT, MCP)</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1360BA76-73B3-7576-34D0-627FDEAAB710}"/>
              </a:ext>
            </a:extLst>
          </p:cNvPr>
          <p:cNvSpPr txBox="1"/>
          <p:nvPr/>
        </p:nvSpPr>
        <p:spPr>
          <a:xfrm>
            <a:off x="9211248" y="1690688"/>
            <a:ext cx="27413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err="1">
                <a:ln>
                  <a:noFill/>
                </a:ln>
                <a:solidFill>
                  <a:prstClr val="black"/>
                </a:solidFill>
                <a:effectLst/>
                <a:uLnTx/>
                <a:uFillTx/>
                <a:latin typeface="Calibri Light" panose="020F0302020204030204"/>
                <a:ea typeface="+mn-ea"/>
                <a:cs typeface="+mn-cs"/>
              </a:rPr>
              <a:t>Intermittente</a:t>
            </a:r>
            <a:r>
              <a:rPr kumimoji="0" lang="en-US" sz="2500" b="0" i="0" u="none" strike="noStrike" kern="1200" cap="none" spc="0" normalizeH="0" baseline="0" noProof="0" dirty="0">
                <a:ln>
                  <a:noFill/>
                </a:ln>
                <a:solidFill>
                  <a:prstClr val="black"/>
                </a:solidFill>
                <a:effectLst/>
                <a:uLnTx/>
                <a:uFillTx/>
                <a:latin typeface="Calibri Light" panose="020F0302020204030204"/>
                <a:ea typeface="+mn-ea"/>
                <a:cs typeface="+mn-cs"/>
              </a:rPr>
              <a:t> o </a:t>
            </a:r>
            <a:r>
              <a:rPr kumimoji="0" lang="en-US" sz="2500" b="0" i="0" u="none" strike="noStrike" kern="1200" cap="none" spc="0" normalizeH="0" baseline="0" noProof="0" dirty="0" err="1">
                <a:ln>
                  <a:noFill/>
                </a:ln>
                <a:solidFill>
                  <a:prstClr val="black"/>
                </a:solidFill>
                <a:effectLst/>
                <a:uLnTx/>
                <a:uFillTx/>
                <a:latin typeface="Calibri Light" panose="020F0302020204030204"/>
                <a:ea typeface="+mn-ea"/>
                <a:cs typeface="+mn-cs"/>
              </a:rPr>
              <a:t>persistente</a:t>
            </a:r>
            <a:r>
              <a:rPr kumimoji="0" lang="en-US" sz="25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rPr>
              <a:t>con </a:t>
            </a:r>
            <a:r>
              <a:rPr kumimoji="0" lang="en-US" sz="1600" b="0" i="1" u="none" strike="noStrike" kern="1200" cap="none" spc="0" normalizeH="0" baseline="0" noProof="0" dirty="0" err="1">
                <a:ln>
                  <a:noFill/>
                </a:ln>
                <a:solidFill>
                  <a:prstClr val="black"/>
                </a:solidFill>
                <a:effectLst/>
                <a:uLnTx/>
                <a:uFillTx/>
                <a:latin typeface="Calibri Light" panose="020F0302020204030204"/>
                <a:ea typeface="+mn-ea"/>
                <a:cs typeface="+mn-cs"/>
              </a:rPr>
              <a:t>insufficienza</a:t>
            </a:r>
            <a:r>
              <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600" b="0" i="1" u="none" strike="noStrike" kern="1200" cap="none" spc="0" normalizeH="0" baseline="0" noProof="0" dirty="0" err="1">
                <a:ln>
                  <a:noFill/>
                </a:ln>
                <a:solidFill>
                  <a:prstClr val="black"/>
                </a:solidFill>
                <a:effectLst/>
                <a:uLnTx/>
                <a:uFillTx/>
                <a:latin typeface="Calibri Light" panose="020F0302020204030204"/>
                <a:ea typeface="+mn-ea"/>
                <a:cs typeface="+mn-cs"/>
              </a:rPr>
              <a:t>cronotropa</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 </a:t>
            </a:r>
            <a:endParaRPr kumimoji="0" lang="it-IT"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9" name="Connettore diritto con freccia 8">
            <a:extLst>
              <a:ext uri="{FF2B5EF4-FFF2-40B4-BE49-F238E27FC236}">
                <a16:creationId xmlns:a16="http://schemas.microsoft.com/office/drawing/2014/main" id="{AF1AF0C3-3C10-69D9-0E91-45674C7896C0}"/>
              </a:ext>
            </a:extLst>
          </p:cNvPr>
          <p:cNvCxnSpPr>
            <a:cxnSpLocks/>
          </p:cNvCxnSpPr>
          <p:nvPr/>
        </p:nvCxnSpPr>
        <p:spPr>
          <a:xfrm flipH="1">
            <a:off x="7699532" y="2248081"/>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CasellaDiTesto 11">
            <a:extLst>
              <a:ext uri="{FF2B5EF4-FFF2-40B4-BE49-F238E27FC236}">
                <a16:creationId xmlns:a16="http://schemas.microsoft.com/office/drawing/2014/main" id="{AD751EFD-DF63-74A6-2486-D66D669A55D7}"/>
              </a:ext>
            </a:extLst>
          </p:cNvPr>
          <p:cNvSpPr txBox="1"/>
          <p:nvPr/>
        </p:nvSpPr>
        <p:spPr>
          <a:xfrm>
            <a:off x="6273384" y="2055444"/>
            <a:ext cx="15094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DDDR + AMV</a:t>
            </a:r>
          </a:p>
        </p:txBody>
      </p:sp>
      <p:cxnSp>
        <p:nvCxnSpPr>
          <p:cNvPr id="14" name="Connettore diritto con freccia 13">
            <a:extLst>
              <a:ext uri="{FF2B5EF4-FFF2-40B4-BE49-F238E27FC236}">
                <a16:creationId xmlns:a16="http://schemas.microsoft.com/office/drawing/2014/main" id="{89233558-21D3-43B6-446D-F63DA8319BF9}"/>
              </a:ext>
            </a:extLst>
          </p:cNvPr>
          <p:cNvCxnSpPr>
            <a:cxnSpLocks/>
          </p:cNvCxnSpPr>
          <p:nvPr/>
        </p:nvCxnSpPr>
        <p:spPr>
          <a:xfrm>
            <a:off x="5329836" y="2424776"/>
            <a:ext cx="405984" cy="5524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nettore diritto con freccia 17">
            <a:extLst>
              <a:ext uri="{FF2B5EF4-FFF2-40B4-BE49-F238E27FC236}">
                <a16:creationId xmlns:a16="http://schemas.microsoft.com/office/drawing/2014/main" id="{0A7545BF-883B-E625-9D66-D3324BC8C577}"/>
              </a:ext>
            </a:extLst>
          </p:cNvPr>
          <p:cNvCxnSpPr>
            <a:cxnSpLocks/>
          </p:cNvCxnSpPr>
          <p:nvPr/>
        </p:nvCxnSpPr>
        <p:spPr>
          <a:xfrm flipH="1">
            <a:off x="6252564" y="2431439"/>
            <a:ext cx="405984" cy="5524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3" name="Immagine 12">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25741950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a:xfrm>
            <a:off x="765478" y="-139770"/>
            <a:ext cx="10515600" cy="1325563"/>
          </a:xfrm>
        </p:spPr>
        <p:txBody>
          <a:bodyPr/>
          <a:lstStyle/>
          <a:p>
            <a:pPr algn="ctr"/>
            <a:r>
              <a:rPr lang="en-US" b="1" dirty="0">
                <a:solidFill>
                  <a:srgbClr val="C00000"/>
                </a:solidFill>
              </a:rPr>
              <a:t>MNSA</a:t>
            </a:r>
            <a:endParaRPr lang="it-IT" b="1" dirty="0">
              <a:solidFill>
                <a:srgbClr val="C00000"/>
              </a:solidFill>
            </a:endParaRPr>
          </a:p>
        </p:txBody>
      </p:sp>
      <p:sp>
        <p:nvSpPr>
          <p:cNvPr id="6" name="CasellaDiTesto 5">
            <a:extLst>
              <a:ext uri="{FF2B5EF4-FFF2-40B4-BE49-F238E27FC236}">
                <a16:creationId xmlns:a16="http://schemas.microsoft.com/office/drawing/2014/main" id="{876B93AD-0BC9-3642-3A34-8544F50145CB}"/>
              </a:ext>
            </a:extLst>
          </p:cNvPr>
          <p:cNvSpPr txBox="1"/>
          <p:nvPr/>
        </p:nvSpPr>
        <p:spPr>
          <a:xfrm>
            <a:off x="2686363" y="1352097"/>
            <a:ext cx="274132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500" b="0" i="0" u="none" strike="noStrike" kern="1200" cap="none" spc="0" normalizeH="0" baseline="0" noProof="0" dirty="0">
                <a:ln>
                  <a:noFill/>
                </a:ln>
                <a:solidFill>
                  <a:prstClr val="black"/>
                </a:solidFill>
                <a:effectLst/>
                <a:uLnTx/>
                <a:uFillTx/>
                <a:latin typeface="Calibri Light" panose="020F0302020204030204"/>
                <a:ea typeface="+mn-ea"/>
                <a:cs typeface="+mn-cs"/>
              </a:rPr>
              <a:t>SND </a:t>
            </a:r>
            <a:r>
              <a:rPr kumimoji="0" lang="it-IT" sz="2500" b="0" i="0" u="none" strike="noStrike" kern="1200" cap="none" spc="0" normalizeH="0" baseline="0" noProof="0" dirty="0" err="1">
                <a:ln>
                  <a:noFill/>
                </a:ln>
                <a:solidFill>
                  <a:prstClr val="black"/>
                </a:solidFill>
                <a:effectLst/>
                <a:uLnTx/>
                <a:uFillTx/>
                <a:latin typeface="Calibri Light" panose="020F0302020204030204"/>
                <a:ea typeface="+mn-ea"/>
                <a:cs typeface="+mn-cs"/>
              </a:rPr>
              <a:t>bradi-tachi</a:t>
            </a:r>
            <a:endParaRPr kumimoji="0" lang="it-IT"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7" name="Connettore diritto con freccia 6">
            <a:extLst>
              <a:ext uri="{FF2B5EF4-FFF2-40B4-BE49-F238E27FC236}">
                <a16:creationId xmlns:a16="http://schemas.microsoft.com/office/drawing/2014/main" id="{B67D92DB-2FB5-7CD8-98D2-F02295C27341}"/>
              </a:ext>
            </a:extLst>
          </p:cNvPr>
          <p:cNvCxnSpPr>
            <a:cxnSpLocks/>
          </p:cNvCxnSpPr>
          <p:nvPr/>
        </p:nvCxnSpPr>
        <p:spPr>
          <a:xfrm>
            <a:off x="5307976" y="1586898"/>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C5C744ED-A751-FEF4-EEBF-15EBEECD9273}"/>
              </a:ext>
            </a:extLst>
          </p:cNvPr>
          <p:cNvSpPr txBox="1"/>
          <p:nvPr/>
        </p:nvSpPr>
        <p:spPr>
          <a:xfrm>
            <a:off x="7221928" y="1371960"/>
            <a:ext cx="18064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DDD</a:t>
            </a:r>
            <a:r>
              <a:rPr kumimoji="0" lang="it-IT" sz="1800" b="1"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 AMV</a:t>
            </a:r>
          </a:p>
        </p:txBody>
      </p:sp>
      <p:sp>
        <p:nvSpPr>
          <p:cNvPr id="21" name="CasellaDiTesto 20">
            <a:extLst>
              <a:ext uri="{FF2B5EF4-FFF2-40B4-BE49-F238E27FC236}">
                <a16:creationId xmlns:a16="http://schemas.microsoft.com/office/drawing/2014/main" id="{EDEB3DF8-BE5A-5FE1-D8BE-BB40A939DB06}"/>
              </a:ext>
            </a:extLst>
          </p:cNvPr>
          <p:cNvSpPr txBox="1"/>
          <p:nvPr/>
        </p:nvSpPr>
        <p:spPr>
          <a:xfrm>
            <a:off x="437213" y="3557751"/>
            <a:ext cx="27413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da PROPONENT MRI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MDT: AZURE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BK: da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ENTICOS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MCP: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ENA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ALIZEA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BA7C45A4-FC0F-A4DD-6303-8A72E0E8D954}"/>
              </a:ext>
            </a:extLst>
          </p:cNvPr>
          <p:cNvSpPr txBox="1"/>
          <p:nvPr/>
        </p:nvSpPr>
        <p:spPr>
          <a:xfrm>
            <a:off x="6900259" y="1879153"/>
            <a:ext cx="389681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Prediligere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marche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hanno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minimizzazione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della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stimolazione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ventricolare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per prevenzione e trattamento AT/AF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BK, MDT, MCP)</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Connettore diritto con freccia 7">
            <a:extLst>
              <a:ext uri="{FF2B5EF4-FFF2-40B4-BE49-F238E27FC236}">
                <a16:creationId xmlns:a16="http://schemas.microsoft.com/office/drawing/2014/main" id="{C8C361DE-47B9-1D84-BA2F-F1C61CF435B4}"/>
              </a:ext>
            </a:extLst>
          </p:cNvPr>
          <p:cNvCxnSpPr>
            <a:cxnSpLocks/>
          </p:cNvCxnSpPr>
          <p:nvPr/>
        </p:nvCxnSpPr>
        <p:spPr>
          <a:xfrm>
            <a:off x="2403465" y="4146343"/>
            <a:ext cx="1550148"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CasellaDiTesto 12">
            <a:extLst>
              <a:ext uri="{FF2B5EF4-FFF2-40B4-BE49-F238E27FC236}">
                <a16:creationId xmlns:a16="http://schemas.microsoft.com/office/drawing/2014/main" id="{37168515-2D5F-144D-6CF9-D27E5A5A00DF}"/>
              </a:ext>
            </a:extLst>
          </p:cNvPr>
          <p:cNvSpPr txBox="1"/>
          <p:nvPr/>
        </p:nvSpPr>
        <p:spPr>
          <a:xfrm>
            <a:off x="3751913" y="3943831"/>
            <a:ext cx="34700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eventuale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compatibilità</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monitoraggio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remoto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 MRI</a:t>
            </a:r>
          </a:p>
        </p:txBody>
      </p:sp>
      <p:sp>
        <p:nvSpPr>
          <p:cNvPr id="16" name="CasellaDiTesto 15">
            <a:extLst>
              <a:ext uri="{FF2B5EF4-FFF2-40B4-BE49-F238E27FC236}">
                <a16:creationId xmlns:a16="http://schemas.microsoft.com/office/drawing/2014/main" id="{9D43B536-4586-63D0-1136-1C37338B2B4B}"/>
              </a:ext>
            </a:extLst>
          </p:cNvPr>
          <p:cNvSpPr txBox="1"/>
          <p:nvPr/>
        </p:nvSpPr>
        <p:spPr>
          <a:xfrm>
            <a:off x="8440988" y="3911805"/>
            <a:ext cx="26164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BK: da EVITY 6 MRI ↑</a:t>
            </a:r>
          </a:p>
        </p:txBody>
      </p:sp>
      <p:cxnSp>
        <p:nvCxnSpPr>
          <p:cNvPr id="19" name="Connettore diritto con freccia 18">
            <a:extLst>
              <a:ext uri="{FF2B5EF4-FFF2-40B4-BE49-F238E27FC236}">
                <a16:creationId xmlns:a16="http://schemas.microsoft.com/office/drawing/2014/main" id="{7411683E-9E1A-0872-AD01-FFBF53A0447F}"/>
              </a:ext>
            </a:extLst>
          </p:cNvPr>
          <p:cNvCxnSpPr>
            <a:cxnSpLocks/>
          </p:cNvCxnSpPr>
          <p:nvPr/>
        </p:nvCxnSpPr>
        <p:spPr>
          <a:xfrm>
            <a:off x="7119287" y="4146343"/>
            <a:ext cx="10447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CasellaDiTesto 4">
            <a:extLst>
              <a:ext uri="{FF2B5EF4-FFF2-40B4-BE49-F238E27FC236}">
                <a16:creationId xmlns:a16="http://schemas.microsoft.com/office/drawing/2014/main" id="{B03B1462-F5BF-19F5-A592-F75525AB01C5}"/>
              </a:ext>
            </a:extLst>
          </p:cNvPr>
          <p:cNvSpPr txBox="1"/>
          <p:nvPr/>
        </p:nvSpPr>
        <p:spPr>
          <a:xfrm>
            <a:off x="6522803" y="5135156"/>
            <a:ext cx="34700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Se tachicardia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artiale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flutter</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documentati  (MDT unico con funzione ATP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atriale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Connettore diritto con freccia 10">
            <a:extLst>
              <a:ext uri="{FF2B5EF4-FFF2-40B4-BE49-F238E27FC236}">
                <a16:creationId xmlns:a16="http://schemas.microsoft.com/office/drawing/2014/main" id="{96CC385D-4EAF-1A05-3324-2486C32E1096}"/>
              </a:ext>
            </a:extLst>
          </p:cNvPr>
          <p:cNvCxnSpPr>
            <a:cxnSpLocks/>
          </p:cNvCxnSpPr>
          <p:nvPr/>
        </p:nvCxnSpPr>
        <p:spPr>
          <a:xfrm>
            <a:off x="5042126" y="5458322"/>
            <a:ext cx="1550148"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CasellaDiTesto 13">
            <a:extLst>
              <a:ext uri="{FF2B5EF4-FFF2-40B4-BE49-F238E27FC236}">
                <a16:creationId xmlns:a16="http://schemas.microsoft.com/office/drawing/2014/main" id="{F40718AA-E32C-1492-B273-80041D5EC7E9}"/>
              </a:ext>
            </a:extLst>
          </p:cNvPr>
          <p:cNvSpPr txBox="1"/>
          <p:nvPr/>
        </p:nvSpPr>
        <p:spPr>
          <a:xfrm>
            <a:off x="3281952" y="5273656"/>
            <a:ext cx="27413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MDT: AZURE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XT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Immagine 14">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8659789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p:txBody>
          <a:bodyPr/>
          <a:lstStyle/>
          <a:p>
            <a:pPr algn="ctr"/>
            <a:r>
              <a:rPr lang="it-IT" b="1" dirty="0">
                <a:solidFill>
                  <a:srgbClr val="C00000"/>
                </a:solidFill>
              </a:rPr>
              <a:t>Sincope</a:t>
            </a:r>
          </a:p>
        </p:txBody>
      </p:sp>
      <p:sp>
        <p:nvSpPr>
          <p:cNvPr id="6" name="CasellaDiTesto 5">
            <a:extLst>
              <a:ext uri="{FF2B5EF4-FFF2-40B4-BE49-F238E27FC236}">
                <a16:creationId xmlns:a16="http://schemas.microsoft.com/office/drawing/2014/main" id="{876B93AD-0BC9-3642-3A34-8544F50145CB}"/>
              </a:ext>
            </a:extLst>
          </p:cNvPr>
          <p:cNvSpPr txBox="1"/>
          <p:nvPr/>
        </p:nvSpPr>
        <p:spPr>
          <a:xfrm>
            <a:off x="2023134" y="1690688"/>
            <a:ext cx="27413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500" b="0" i="0" u="none" strike="noStrike" kern="1200" cap="none" spc="0" normalizeH="0" baseline="0" noProof="0" dirty="0">
                <a:ln>
                  <a:noFill/>
                </a:ln>
                <a:solidFill>
                  <a:prstClr val="black"/>
                </a:solidFill>
                <a:effectLst/>
                <a:uLnTx/>
                <a:uFillTx/>
                <a:latin typeface="Calibri Light" panose="020F0302020204030204"/>
                <a:ea typeface="+mn-ea"/>
                <a:cs typeface="+mn-cs"/>
              </a:rPr>
              <a:t>Sincope </a:t>
            </a:r>
            <a:r>
              <a:rPr kumimoji="0" lang="it-IT" sz="2500" b="0" i="0" u="none" strike="noStrike" kern="1200" cap="none" spc="0" normalizeH="0" baseline="0" noProof="0" dirty="0" err="1">
                <a:ln>
                  <a:noFill/>
                </a:ln>
                <a:solidFill>
                  <a:prstClr val="black"/>
                </a:solidFill>
                <a:effectLst/>
                <a:uLnTx/>
                <a:uFillTx/>
                <a:latin typeface="Calibri Light" panose="020F0302020204030204"/>
                <a:ea typeface="+mn-ea"/>
                <a:cs typeface="+mn-cs"/>
              </a:rPr>
              <a:t>Neuromediata</a:t>
            </a:r>
            <a:endParaRPr kumimoji="0" lang="it-IT" sz="2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7" name="Connettore diritto con freccia 6">
            <a:extLst>
              <a:ext uri="{FF2B5EF4-FFF2-40B4-BE49-F238E27FC236}">
                <a16:creationId xmlns:a16="http://schemas.microsoft.com/office/drawing/2014/main" id="{B67D92DB-2FB5-7CD8-98D2-F02295C27341}"/>
              </a:ext>
            </a:extLst>
          </p:cNvPr>
          <p:cNvCxnSpPr>
            <a:cxnSpLocks/>
          </p:cNvCxnSpPr>
          <p:nvPr/>
        </p:nvCxnSpPr>
        <p:spPr>
          <a:xfrm>
            <a:off x="4958708" y="2342901"/>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C5C744ED-A751-FEF4-EEBF-15EBEECD9273}"/>
              </a:ext>
            </a:extLst>
          </p:cNvPr>
          <p:cNvSpPr txBox="1"/>
          <p:nvPr/>
        </p:nvSpPr>
        <p:spPr>
          <a:xfrm>
            <a:off x="6896498" y="2158235"/>
            <a:ext cx="25214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DDD + AMV + CLS</a:t>
            </a:r>
            <a:r>
              <a:rPr kumimoji="0" lang="it-IT" sz="1800" b="1" i="1" u="none" strike="noStrike" kern="1200" cap="none" spc="0" normalizeH="0" baseline="0" noProof="0" dirty="0">
                <a:ln>
                  <a:noFill/>
                </a:ln>
                <a:solidFill>
                  <a:prstClr val="black"/>
                </a:solidFill>
                <a:effectLst/>
                <a:uLnTx/>
                <a:uFillTx/>
                <a:latin typeface="Calibri" panose="020F0502020204030204"/>
                <a:ea typeface="+mn-ea"/>
                <a:cs typeface="+mn-cs"/>
              </a:rPr>
              <a:t>/RDR</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asellaDiTesto 20">
            <a:extLst>
              <a:ext uri="{FF2B5EF4-FFF2-40B4-BE49-F238E27FC236}">
                <a16:creationId xmlns:a16="http://schemas.microsoft.com/office/drawing/2014/main" id="{EDEB3DF8-BE5A-5FE1-D8BE-BB40A939DB06}"/>
              </a:ext>
            </a:extLst>
          </p:cNvPr>
          <p:cNvSpPr txBox="1"/>
          <p:nvPr/>
        </p:nvSpPr>
        <p:spPr>
          <a:xfrm>
            <a:off x="239426" y="4918657"/>
            <a:ext cx="27413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da PROPONENT MRI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MDT: AZURE 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BK: da EVITY 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MCP: da TEO o BOREA ↑</a:t>
            </a:r>
          </a:p>
        </p:txBody>
      </p:sp>
      <p:sp>
        <p:nvSpPr>
          <p:cNvPr id="3" name="CasellaDiTesto 2">
            <a:extLst>
              <a:ext uri="{FF2B5EF4-FFF2-40B4-BE49-F238E27FC236}">
                <a16:creationId xmlns:a16="http://schemas.microsoft.com/office/drawing/2014/main" id="{BA7C45A4-FC0F-A4DD-6303-8A72E0E8D954}"/>
              </a:ext>
            </a:extLst>
          </p:cNvPr>
          <p:cNvSpPr txBox="1"/>
          <p:nvPr/>
        </p:nvSpPr>
        <p:spPr>
          <a:xfrm>
            <a:off x="5494232" y="2690336"/>
            <a:ext cx="574128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Prediligere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marche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hanno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minimizzazione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della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stimolazione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ventricolare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contro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caduta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frequenza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algoritmo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ottimizzati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per rate response come CLS</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e rate drop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response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BK, MDT, MCP)</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42673780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a:xfrm>
            <a:off x="838200" y="63783"/>
            <a:ext cx="10515600" cy="1325563"/>
          </a:xfrm>
        </p:spPr>
        <p:txBody>
          <a:bodyPr/>
          <a:lstStyle/>
          <a:p>
            <a:pPr algn="ctr"/>
            <a:r>
              <a:rPr lang="it-IT" b="1" dirty="0">
                <a:solidFill>
                  <a:srgbClr val="C00000"/>
                </a:solidFill>
              </a:rPr>
              <a:t>Caratteristiche del dispositivo</a:t>
            </a:r>
          </a:p>
        </p:txBody>
      </p:sp>
      <p:sp>
        <p:nvSpPr>
          <p:cNvPr id="6" name="CasellaDiTesto 5">
            <a:extLst>
              <a:ext uri="{FF2B5EF4-FFF2-40B4-BE49-F238E27FC236}">
                <a16:creationId xmlns:a16="http://schemas.microsoft.com/office/drawing/2014/main" id="{876B93AD-0BC9-3642-3A34-8544F50145CB}"/>
              </a:ext>
            </a:extLst>
          </p:cNvPr>
          <p:cNvSpPr txBox="1"/>
          <p:nvPr/>
        </p:nvSpPr>
        <p:spPr>
          <a:xfrm>
            <a:off x="1869655" y="1274506"/>
            <a:ext cx="354975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sng" strike="noStrike" kern="1200" cap="none" spc="0" normalizeH="0" baseline="0" noProof="0" dirty="0">
                <a:ln>
                  <a:noFill/>
                </a:ln>
                <a:solidFill>
                  <a:prstClr val="black"/>
                </a:solidFill>
                <a:effectLst/>
                <a:uLnTx/>
                <a:uFillTx/>
                <a:latin typeface="Calibri Light" panose="020F0302020204030204"/>
                <a:ea typeface="+mn-ea"/>
                <a:cs typeface="+mn-cs"/>
              </a:rPr>
              <a:t>Sostituzioni</a:t>
            </a:r>
            <a:r>
              <a:rPr kumimoji="0" lang="it-IT" sz="2000" b="0" i="0" u="sng"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it-IT" sz="2000" b="0" i="0" u="none" strike="noStrike" kern="1200" cap="none" spc="0" normalizeH="0" baseline="0" noProof="0" dirty="0">
                <a:ln>
                  <a:noFill/>
                </a:ln>
                <a:solidFill>
                  <a:prstClr val="black"/>
                </a:solidFill>
                <a:effectLst/>
                <a:uLnTx/>
                <a:uFillTx/>
                <a:latin typeface="Calibri Light" panose="020F0302020204030204"/>
                <a:ea typeface="+mn-ea"/>
                <a:cs typeface="+mn-cs"/>
              </a:rPr>
              <a:t>in pazienti con cateteri monomarca e MRI compatibili </a:t>
            </a:r>
            <a:endParaRPr kumimoji="0" lang="it-IT" sz="2000" b="1"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cxnSp>
        <p:nvCxnSpPr>
          <p:cNvPr id="7" name="Connettore diritto con freccia 6">
            <a:extLst>
              <a:ext uri="{FF2B5EF4-FFF2-40B4-BE49-F238E27FC236}">
                <a16:creationId xmlns:a16="http://schemas.microsoft.com/office/drawing/2014/main" id="{B67D92DB-2FB5-7CD8-98D2-F02295C27341}"/>
              </a:ext>
            </a:extLst>
          </p:cNvPr>
          <p:cNvCxnSpPr>
            <a:cxnSpLocks/>
          </p:cNvCxnSpPr>
          <p:nvPr/>
        </p:nvCxnSpPr>
        <p:spPr>
          <a:xfrm>
            <a:off x="5503626" y="1799917"/>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C5C744ED-A751-FEF4-EEBF-15EBEECD9273}"/>
              </a:ext>
            </a:extLst>
          </p:cNvPr>
          <p:cNvSpPr txBox="1"/>
          <p:nvPr/>
        </p:nvSpPr>
        <p:spPr>
          <a:xfrm>
            <a:off x="7772400" y="1435534"/>
            <a:ext cx="31226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1" u="none" strike="noStrike" kern="1200" cap="none" spc="0" normalizeH="0" baseline="0" noProof="0" dirty="0">
                <a:ln>
                  <a:noFill/>
                </a:ln>
                <a:solidFill>
                  <a:prstClr val="black"/>
                </a:solidFill>
                <a:effectLst/>
                <a:uLnTx/>
                <a:uFillTx/>
                <a:latin typeface="Calibri" panose="020F0502020204030204"/>
                <a:ea typeface="+mn-ea"/>
                <a:cs typeface="+mn-cs"/>
              </a:rPr>
              <a:t>Scelta del generatore che mantenga o riporti la compatibilità per la RM</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asellaDiTesto 20">
            <a:extLst>
              <a:ext uri="{FF2B5EF4-FFF2-40B4-BE49-F238E27FC236}">
                <a16:creationId xmlns:a16="http://schemas.microsoft.com/office/drawing/2014/main" id="{EDEB3DF8-BE5A-5FE1-D8BE-BB40A939DB06}"/>
              </a:ext>
            </a:extLst>
          </p:cNvPr>
          <p:cNvSpPr txBox="1"/>
          <p:nvPr/>
        </p:nvSpPr>
        <p:spPr>
          <a:xfrm>
            <a:off x="1984012" y="2514244"/>
            <a:ext cx="274132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BS: da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ESSENTIO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MDT: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SPHERA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ABT: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ENDUTITY</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MRI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BK: da EVITY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MCP: da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OTO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CELEA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4" name="Connettore diritto con freccia 3">
            <a:extLst>
              <a:ext uri="{FF2B5EF4-FFF2-40B4-BE49-F238E27FC236}">
                <a16:creationId xmlns:a16="http://schemas.microsoft.com/office/drawing/2014/main" id="{74214F55-EF85-697E-D80A-4E456E4D1DA4}"/>
              </a:ext>
            </a:extLst>
          </p:cNvPr>
          <p:cNvCxnSpPr>
            <a:cxnSpLocks/>
          </p:cNvCxnSpPr>
          <p:nvPr/>
        </p:nvCxnSpPr>
        <p:spPr>
          <a:xfrm>
            <a:off x="4659444" y="3315616"/>
            <a:ext cx="143655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Connettore diritto con freccia 7">
            <a:extLst>
              <a:ext uri="{FF2B5EF4-FFF2-40B4-BE49-F238E27FC236}">
                <a16:creationId xmlns:a16="http://schemas.microsoft.com/office/drawing/2014/main" id="{9CA3830A-B043-CA02-BDCC-EF75FC57BC7C}"/>
              </a:ext>
            </a:extLst>
          </p:cNvPr>
          <p:cNvCxnSpPr>
            <a:cxnSpLocks/>
          </p:cNvCxnSpPr>
          <p:nvPr/>
        </p:nvCxnSpPr>
        <p:spPr>
          <a:xfrm>
            <a:off x="4659444" y="2646293"/>
            <a:ext cx="0" cy="1294085"/>
          </a:xfrm>
          <a:prstGeom prst="straightConnector1">
            <a:avLst/>
          </a:prstGeom>
        </p:spPr>
        <p:style>
          <a:lnRef idx="3">
            <a:schemeClr val="dk1"/>
          </a:lnRef>
          <a:fillRef idx="0">
            <a:schemeClr val="dk1"/>
          </a:fillRef>
          <a:effectRef idx="2">
            <a:schemeClr val="dk1"/>
          </a:effectRef>
          <a:fontRef idx="minor">
            <a:schemeClr val="tx1"/>
          </a:fontRef>
        </p:style>
      </p:cxnSp>
      <p:sp>
        <p:nvSpPr>
          <p:cNvPr id="17" name="CasellaDiTesto 16">
            <a:extLst>
              <a:ext uri="{FF2B5EF4-FFF2-40B4-BE49-F238E27FC236}">
                <a16:creationId xmlns:a16="http://schemas.microsoft.com/office/drawing/2014/main" id="{927F17C7-7884-8F73-3C7D-A0C8401601C7}"/>
              </a:ext>
            </a:extLst>
          </p:cNvPr>
          <p:cNvSpPr txBox="1"/>
          <p:nvPr/>
        </p:nvSpPr>
        <p:spPr>
          <a:xfrm>
            <a:off x="6400846" y="2809595"/>
            <a:ext cx="457002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alibri" panose="020F0502020204030204"/>
                <a:ea typeface="+mn-ea"/>
                <a:cs typeface="+mn-cs"/>
              </a:rPr>
              <a:t>Da modulare in funzione e delle caratteristiche del profilo clinico del paziente e dell’indicazione all’impianto </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924D2E7E-1F9C-F9C5-BF67-B85E6B97CEA6}"/>
              </a:ext>
            </a:extLst>
          </p:cNvPr>
          <p:cNvSpPr txBox="1"/>
          <p:nvPr/>
        </p:nvSpPr>
        <p:spPr>
          <a:xfrm>
            <a:off x="-118101" y="4542620"/>
            <a:ext cx="347277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Scelta dei cateteri </a:t>
            </a:r>
            <a:r>
              <a:rPr kumimoji="0" lang="it-IT" sz="1600" b="0" i="1" u="sng" strike="noStrike" kern="1200" cap="none" spc="0" normalizeH="0" baseline="0" noProof="0" dirty="0">
                <a:ln>
                  <a:noFill/>
                </a:ln>
                <a:solidFill>
                  <a:prstClr val="black"/>
                </a:solidFill>
                <a:effectLst/>
                <a:uLnTx/>
                <a:uFillTx/>
                <a:latin typeface="Calibri" panose="020F0502020204030204"/>
                <a:ea typeface="+mn-ea"/>
                <a:cs typeface="+mn-cs"/>
              </a:rPr>
              <a:t>nell’impianto</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(e quindi del generatore per mantenere sistema omogeneo per eventuale compatibilità per MRI)</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Connettore diritto con freccia 10">
            <a:extLst>
              <a:ext uri="{FF2B5EF4-FFF2-40B4-BE49-F238E27FC236}">
                <a16:creationId xmlns:a16="http://schemas.microsoft.com/office/drawing/2014/main" id="{9F952247-EB75-D3D2-5744-9DF334372B97}"/>
              </a:ext>
            </a:extLst>
          </p:cNvPr>
          <p:cNvCxnSpPr>
            <a:cxnSpLocks/>
          </p:cNvCxnSpPr>
          <p:nvPr/>
        </p:nvCxnSpPr>
        <p:spPr>
          <a:xfrm>
            <a:off x="3311571" y="5110276"/>
            <a:ext cx="66975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CasellaDiTesto 12">
            <a:extLst>
              <a:ext uri="{FF2B5EF4-FFF2-40B4-BE49-F238E27FC236}">
                <a16:creationId xmlns:a16="http://schemas.microsoft.com/office/drawing/2014/main" id="{E677EAF8-46C6-E574-9E8F-7197BEB6C001}"/>
              </a:ext>
            </a:extLst>
          </p:cNvPr>
          <p:cNvSpPr txBox="1"/>
          <p:nvPr/>
        </p:nvSpPr>
        <p:spPr>
          <a:xfrm>
            <a:off x="4392279" y="4210835"/>
            <a:ext cx="4570020"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1" u="none" strike="noStrike" kern="1200" cap="none" spc="0" normalizeH="0" baseline="0" noProof="0" dirty="0" err="1">
                <a:ln>
                  <a:noFill/>
                </a:ln>
                <a:solidFill>
                  <a:prstClr val="black"/>
                </a:solidFill>
                <a:effectLst/>
                <a:uLnTx/>
                <a:uFillTx/>
                <a:latin typeface="Calibri" panose="020F0502020204030204"/>
                <a:ea typeface="+mn-ea"/>
                <a:cs typeface="+mn-cs"/>
              </a:rPr>
              <a:t>Frenciaggio</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introduttore compatibile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600" b="0" i="1"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Rivestimento che influenza scorrevolezza </a:t>
            </a:r>
          </a:p>
          <a:p>
            <a:pPr marR="0" lvl="0" algn="l" defTabSz="914400" rtl="0" eaLnBrk="1" fontAlgn="auto" latinLnBrk="0" hangingPunct="1">
              <a:lnSpc>
                <a:spcPct val="100000"/>
              </a:lnSpc>
              <a:spcBef>
                <a:spcPts val="0"/>
              </a:spcBef>
              <a:spcAft>
                <a:spcPts val="0"/>
              </a:spcAft>
              <a:buClrTx/>
              <a:buSzTx/>
              <a:tabLst/>
              <a:defRPr/>
            </a:pPr>
            <a:r>
              <a:rPr lang="it-IT" sz="1600" i="1" dirty="0">
                <a:solidFill>
                  <a:prstClr val="black"/>
                </a:solidFill>
                <a:latin typeface="Calibri" panose="020F0502020204030204"/>
              </a:rPr>
              <a:t>      </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1600" b="0" i="1" u="none" strike="noStrike" kern="1200" cap="none" spc="0" normalizeH="0" baseline="0" noProof="0" dirty="0" err="1">
                <a:ln>
                  <a:noFill/>
                </a:ln>
                <a:solidFill>
                  <a:prstClr val="black"/>
                </a:solidFill>
                <a:effectLst/>
                <a:uLnTx/>
                <a:uFillTx/>
                <a:latin typeface="Calibri" panose="020F0502020204030204"/>
                <a:ea typeface="+mn-ea"/>
                <a:cs typeface="+mn-cs"/>
              </a:rPr>
              <a:t>sptto</a:t>
            </a: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 in vene di piccolo calibro</a:t>
            </a:r>
            <a:r>
              <a:rPr kumimoji="0" lang="it-IT" sz="1600" b="0" i="1"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it-IT" sz="1600" b="0" i="1"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lang="it-IT" sz="1600" i="1" dirty="0" err="1" smtClean="0">
                <a:solidFill>
                  <a:prstClr val="black"/>
                </a:solidFill>
              </a:rPr>
              <a:t>Manegevolezza</a:t>
            </a:r>
            <a:endParaRPr lang="it-IT" sz="1600" i="1" dirty="0">
              <a:solidFill>
                <a:prstClr val="black"/>
              </a:solidFill>
            </a:endParaRPr>
          </a:p>
        </p:txBody>
      </p:sp>
      <p:cxnSp>
        <p:nvCxnSpPr>
          <p:cNvPr id="18" name="Connettore diritto con freccia 17">
            <a:extLst>
              <a:ext uri="{FF2B5EF4-FFF2-40B4-BE49-F238E27FC236}">
                <a16:creationId xmlns:a16="http://schemas.microsoft.com/office/drawing/2014/main" id="{A18FB2E8-2A0B-839B-98F1-071A4F889625}"/>
              </a:ext>
            </a:extLst>
          </p:cNvPr>
          <p:cNvCxnSpPr>
            <a:cxnSpLocks/>
          </p:cNvCxnSpPr>
          <p:nvPr/>
        </p:nvCxnSpPr>
        <p:spPr>
          <a:xfrm>
            <a:off x="6420662" y="6366265"/>
            <a:ext cx="143655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nettore diritto con freccia 24">
            <a:extLst>
              <a:ext uri="{FF2B5EF4-FFF2-40B4-BE49-F238E27FC236}">
                <a16:creationId xmlns:a16="http://schemas.microsoft.com/office/drawing/2014/main" id="{284B3841-7639-4004-0149-58234DA58C66}"/>
              </a:ext>
            </a:extLst>
          </p:cNvPr>
          <p:cNvCxnSpPr>
            <a:cxnSpLocks/>
          </p:cNvCxnSpPr>
          <p:nvPr/>
        </p:nvCxnSpPr>
        <p:spPr>
          <a:xfrm>
            <a:off x="7857218" y="4740468"/>
            <a:ext cx="6256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CasellaDiTesto 27">
            <a:extLst>
              <a:ext uri="{FF2B5EF4-FFF2-40B4-BE49-F238E27FC236}">
                <a16:creationId xmlns:a16="http://schemas.microsoft.com/office/drawing/2014/main" id="{F68CECDD-2858-8380-CEFA-0111081CACA2}"/>
              </a:ext>
            </a:extLst>
          </p:cNvPr>
          <p:cNvSpPr txBox="1"/>
          <p:nvPr/>
        </p:nvSpPr>
        <p:spPr>
          <a:xfrm>
            <a:off x="8170025" y="4335755"/>
            <a:ext cx="33115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BS, BK, ABT (solo vite) =&gt; 6 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ABT (barbe), MCP, MDT =&gt; 7 F</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Connettore diritto con freccia 29">
            <a:extLst>
              <a:ext uri="{FF2B5EF4-FFF2-40B4-BE49-F238E27FC236}">
                <a16:creationId xmlns:a16="http://schemas.microsoft.com/office/drawing/2014/main" id="{978C4CB5-0D2D-B26F-62B5-9455673A494F}"/>
              </a:ext>
            </a:extLst>
          </p:cNvPr>
          <p:cNvCxnSpPr>
            <a:cxnSpLocks/>
          </p:cNvCxnSpPr>
          <p:nvPr/>
        </p:nvCxnSpPr>
        <p:spPr>
          <a:xfrm>
            <a:off x="8191382" y="5581572"/>
            <a:ext cx="8476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CasellaDiTesto 31">
            <a:extLst>
              <a:ext uri="{FF2B5EF4-FFF2-40B4-BE49-F238E27FC236}">
                <a16:creationId xmlns:a16="http://schemas.microsoft.com/office/drawing/2014/main" id="{AEF2045B-16CC-F4BF-4A38-5735AE8768B8}"/>
              </a:ext>
            </a:extLst>
          </p:cNvPr>
          <p:cNvSpPr txBox="1"/>
          <p:nvPr/>
        </p:nvSpPr>
        <p:spPr>
          <a:xfrm>
            <a:off x="9023725" y="5254442"/>
            <a:ext cx="32297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BS, BK, ABT, MDT =&gt; poliuretano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Calibri" panose="020F0502020204030204"/>
                <a:ea typeface="+mn-ea"/>
                <a:cs typeface="+mn-cs"/>
              </a:rPr>
              <a:t>MCP  =&gt; silicone</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ccia in giù 8"/>
          <p:cNvSpPr/>
          <p:nvPr/>
        </p:nvSpPr>
        <p:spPr>
          <a:xfrm rot="5400000">
            <a:off x="11192687" y="1562671"/>
            <a:ext cx="545062" cy="74228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7677362" y="1147756"/>
            <a:ext cx="3293504" cy="149804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4330938"/>
            <a:ext cx="3183657" cy="149804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Immagine 23">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
        <p:nvSpPr>
          <p:cNvPr id="12" name="CasellaDiTesto 11"/>
          <p:cNvSpPr txBox="1"/>
          <p:nvPr/>
        </p:nvSpPr>
        <p:spPr>
          <a:xfrm>
            <a:off x="8191382" y="6156467"/>
            <a:ext cx="2478820" cy="584775"/>
          </a:xfrm>
          <a:prstGeom prst="rect">
            <a:avLst/>
          </a:prstGeom>
          <a:noFill/>
        </p:spPr>
        <p:txBody>
          <a:bodyPr wrap="none" rtlCol="0">
            <a:spAutoFit/>
          </a:bodyPr>
          <a:lstStyle/>
          <a:p>
            <a:r>
              <a:rPr lang="it-IT" sz="1400" i="1" dirty="0">
                <a:solidFill>
                  <a:prstClr val="black"/>
                </a:solidFill>
              </a:rPr>
              <a:t>Scelta soggettiva dell’operatore</a:t>
            </a:r>
            <a:endParaRPr lang="en-US" sz="1400" i="1" dirty="0">
              <a:solidFill>
                <a:prstClr val="black"/>
              </a:solidFill>
            </a:endParaRPr>
          </a:p>
          <a:p>
            <a:endParaRPr lang="it-IT" dirty="0"/>
          </a:p>
        </p:txBody>
      </p:sp>
      <p:sp>
        <p:nvSpPr>
          <p:cNvPr id="14" name="Freccia a destra 13"/>
          <p:cNvSpPr/>
          <p:nvPr/>
        </p:nvSpPr>
        <p:spPr>
          <a:xfrm>
            <a:off x="267629" y="1274506"/>
            <a:ext cx="1602026" cy="931839"/>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280451" y="1595406"/>
            <a:ext cx="1502271" cy="307777"/>
          </a:xfrm>
          <a:prstGeom prst="rect">
            <a:avLst/>
          </a:prstGeom>
          <a:noFill/>
        </p:spPr>
        <p:txBody>
          <a:bodyPr wrap="none" rtlCol="0">
            <a:spAutoFit/>
          </a:bodyPr>
          <a:lstStyle/>
          <a:p>
            <a:r>
              <a:rPr lang="it-IT" sz="1400" dirty="0" smtClean="0"/>
              <a:t>Secondo impianto</a:t>
            </a:r>
            <a:endParaRPr lang="it-IT" sz="1400" dirty="0"/>
          </a:p>
        </p:txBody>
      </p:sp>
      <p:sp>
        <p:nvSpPr>
          <p:cNvPr id="27" name="CasellaDiTesto 26"/>
          <p:cNvSpPr txBox="1"/>
          <p:nvPr/>
        </p:nvSpPr>
        <p:spPr>
          <a:xfrm rot="5400000">
            <a:off x="267666" y="3350873"/>
            <a:ext cx="1312988" cy="307777"/>
          </a:xfrm>
          <a:prstGeom prst="rect">
            <a:avLst/>
          </a:prstGeom>
          <a:noFill/>
        </p:spPr>
        <p:txBody>
          <a:bodyPr wrap="none" rtlCol="0">
            <a:spAutoFit/>
          </a:bodyPr>
          <a:lstStyle/>
          <a:p>
            <a:r>
              <a:rPr lang="it-IT" sz="1400" dirty="0" smtClean="0"/>
              <a:t>Primo impianto</a:t>
            </a:r>
            <a:endParaRPr lang="it-IT" sz="1400" dirty="0"/>
          </a:p>
        </p:txBody>
      </p:sp>
      <p:sp>
        <p:nvSpPr>
          <p:cNvPr id="29" name="Freccia a destra 28"/>
          <p:cNvSpPr/>
          <p:nvPr/>
        </p:nvSpPr>
        <p:spPr>
          <a:xfrm rot="5400000">
            <a:off x="110195" y="3064007"/>
            <a:ext cx="1602026" cy="931839"/>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609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6" grpId="0" animBg="1"/>
      <p:bldP spid="14" grpId="0" animBg="1"/>
      <p:bldP spid="15" grpId="0"/>
      <p:bldP spid="27" grpId="0"/>
      <p:bldP spid="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38079-DBA1-F385-800A-98BC8541DBA3}"/>
              </a:ext>
            </a:extLst>
          </p:cNvPr>
          <p:cNvSpPr>
            <a:spLocks noGrp="1"/>
          </p:cNvSpPr>
          <p:nvPr>
            <p:ph type="title"/>
          </p:nvPr>
        </p:nvSpPr>
        <p:spPr>
          <a:xfrm>
            <a:off x="1126298" y="1567623"/>
            <a:ext cx="10515600" cy="1325563"/>
          </a:xfrm>
        </p:spPr>
        <p:txBody>
          <a:bodyPr/>
          <a:lstStyle/>
          <a:p>
            <a:r>
              <a:rPr lang="it-IT" b="1" dirty="0" smtClean="0">
                <a:solidFill>
                  <a:srgbClr val="C00000"/>
                </a:solidFill>
              </a:rPr>
              <a:t>Analoga procedura per </a:t>
            </a:r>
            <a:r>
              <a:rPr lang="it-IT" b="1" dirty="0">
                <a:solidFill>
                  <a:srgbClr val="C00000"/>
                </a:solidFill>
              </a:rPr>
              <a:t>gli ICD e </a:t>
            </a:r>
            <a:r>
              <a:rPr lang="it-IT" b="1" dirty="0" smtClean="0">
                <a:solidFill>
                  <a:srgbClr val="C00000"/>
                </a:solidFill>
              </a:rPr>
              <a:t>CRT…</a:t>
            </a:r>
            <a:endParaRPr lang="it-IT" b="1" dirty="0">
              <a:solidFill>
                <a:srgbClr val="C00000"/>
              </a:solidFill>
            </a:endParaRPr>
          </a:p>
        </p:txBody>
      </p:sp>
    </p:spTree>
    <p:extLst>
      <p:ext uri="{BB962C8B-B14F-4D97-AF65-F5344CB8AC3E}">
        <p14:creationId xmlns:p14="http://schemas.microsoft.com/office/powerpoint/2010/main" val="3360754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23E17F-5327-75BA-7329-8E787FEB850F}"/>
              </a:ext>
            </a:extLst>
          </p:cNvPr>
          <p:cNvSpPr>
            <a:spLocks noGrp="1"/>
          </p:cNvSpPr>
          <p:nvPr>
            <p:ph type="title"/>
          </p:nvPr>
        </p:nvSpPr>
        <p:spPr/>
        <p:txBody>
          <a:bodyPr/>
          <a:lstStyle/>
          <a:p>
            <a:pPr algn="ctr"/>
            <a:r>
              <a:rPr lang="en-US" b="1" dirty="0" smtClean="0">
                <a:solidFill>
                  <a:srgbClr val="C00000"/>
                </a:solidFill>
              </a:rPr>
              <a:t>ICD: </a:t>
            </a:r>
            <a:r>
              <a:rPr lang="en-US" b="1" dirty="0" err="1" smtClean="0">
                <a:solidFill>
                  <a:srgbClr val="C00000"/>
                </a:solidFill>
              </a:rPr>
              <a:t>Scelta</a:t>
            </a:r>
            <a:r>
              <a:rPr lang="en-US" b="1" dirty="0" smtClean="0">
                <a:solidFill>
                  <a:srgbClr val="C00000"/>
                </a:solidFill>
              </a:rPr>
              <a:t> </a:t>
            </a:r>
            <a:r>
              <a:rPr lang="en-US" b="1" dirty="0">
                <a:solidFill>
                  <a:srgbClr val="C00000"/>
                </a:solidFill>
              </a:rPr>
              <a:t>del </a:t>
            </a:r>
            <a:r>
              <a:rPr lang="en-US" b="1" dirty="0" err="1">
                <a:solidFill>
                  <a:srgbClr val="C00000"/>
                </a:solidFill>
              </a:rPr>
              <a:t>dispositivo</a:t>
            </a:r>
            <a:endParaRPr lang="it-IT" b="1" dirty="0">
              <a:solidFill>
                <a:srgbClr val="C00000"/>
              </a:solidFill>
            </a:endParaRPr>
          </a:p>
        </p:txBody>
      </p:sp>
      <p:sp>
        <p:nvSpPr>
          <p:cNvPr id="3" name="Segnaposto contenuto 2">
            <a:extLst>
              <a:ext uri="{FF2B5EF4-FFF2-40B4-BE49-F238E27FC236}">
                <a16:creationId xmlns:a16="http://schemas.microsoft.com/office/drawing/2014/main" id="{AC96B88D-93F3-7C01-EFE1-C3A0DBE1E301}"/>
              </a:ext>
            </a:extLst>
          </p:cNvPr>
          <p:cNvSpPr>
            <a:spLocks noGrp="1"/>
          </p:cNvSpPr>
          <p:nvPr>
            <p:ph idx="1"/>
          </p:nvPr>
        </p:nvSpPr>
        <p:spPr/>
        <p:txBody>
          <a:bodyPr/>
          <a:lstStyle/>
          <a:p>
            <a:endParaRPr lang="en-US" dirty="0"/>
          </a:p>
          <a:p>
            <a:r>
              <a:rPr lang="en-US" dirty="0" err="1"/>
              <a:t>Profilo</a:t>
            </a:r>
            <a:r>
              <a:rPr lang="en-US" dirty="0"/>
              <a:t> </a:t>
            </a:r>
            <a:r>
              <a:rPr lang="en-US" dirty="0" err="1"/>
              <a:t>clinico</a:t>
            </a:r>
            <a:r>
              <a:rPr lang="en-US" dirty="0"/>
              <a:t> del </a:t>
            </a:r>
            <a:r>
              <a:rPr lang="en-US" dirty="0" err="1"/>
              <a:t>paziente</a:t>
            </a:r>
            <a:endParaRPr lang="en-US" dirty="0"/>
          </a:p>
          <a:p>
            <a:endParaRPr lang="en-US" dirty="0"/>
          </a:p>
          <a:p>
            <a:r>
              <a:rPr lang="en-US" dirty="0" err="1"/>
              <a:t>Indicazione</a:t>
            </a:r>
            <a:r>
              <a:rPr lang="en-US" dirty="0"/>
              <a:t> </a:t>
            </a:r>
            <a:r>
              <a:rPr lang="en-US" dirty="0" err="1"/>
              <a:t>all’impianto</a:t>
            </a:r>
            <a:endParaRPr lang="en-US" dirty="0"/>
          </a:p>
          <a:p>
            <a:endParaRPr lang="en-US" dirty="0"/>
          </a:p>
          <a:p>
            <a:r>
              <a:rPr lang="en-US" dirty="0" err="1"/>
              <a:t>Caratteristiche</a:t>
            </a:r>
            <a:r>
              <a:rPr lang="en-US" dirty="0"/>
              <a:t> del </a:t>
            </a:r>
            <a:r>
              <a:rPr lang="en-US" dirty="0" err="1"/>
              <a:t>dispositivo</a:t>
            </a:r>
            <a:endParaRPr lang="it-IT" dirty="0"/>
          </a:p>
        </p:txBody>
      </p:sp>
    </p:spTree>
    <p:extLst>
      <p:ext uri="{BB962C8B-B14F-4D97-AF65-F5344CB8AC3E}">
        <p14:creationId xmlns:p14="http://schemas.microsoft.com/office/powerpoint/2010/main" val="4214261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F7DA10-822C-AC6E-5C30-051914D62C6A}"/>
              </a:ext>
            </a:extLst>
          </p:cNvPr>
          <p:cNvSpPr>
            <a:spLocks noGrp="1"/>
          </p:cNvSpPr>
          <p:nvPr>
            <p:ph type="title"/>
          </p:nvPr>
        </p:nvSpPr>
        <p:spPr/>
        <p:txBody>
          <a:bodyPr/>
          <a:lstStyle/>
          <a:p>
            <a:pPr algn="ctr"/>
            <a:r>
              <a:rPr lang="en-US" b="1" dirty="0" err="1">
                <a:solidFill>
                  <a:srgbClr val="C00000"/>
                </a:solidFill>
              </a:rPr>
              <a:t>Profilo</a:t>
            </a:r>
            <a:r>
              <a:rPr lang="en-US" b="1" dirty="0">
                <a:solidFill>
                  <a:srgbClr val="C00000"/>
                </a:solidFill>
              </a:rPr>
              <a:t> </a:t>
            </a:r>
            <a:r>
              <a:rPr lang="en-US" b="1" dirty="0" err="1">
                <a:solidFill>
                  <a:srgbClr val="C00000"/>
                </a:solidFill>
              </a:rPr>
              <a:t>clinico</a:t>
            </a:r>
            <a:endParaRPr lang="it-IT" b="1" dirty="0">
              <a:solidFill>
                <a:srgbClr val="C00000"/>
              </a:solidFill>
            </a:endParaRPr>
          </a:p>
        </p:txBody>
      </p:sp>
      <p:sp>
        <p:nvSpPr>
          <p:cNvPr id="3" name="Segnaposto contenuto 2">
            <a:extLst>
              <a:ext uri="{FF2B5EF4-FFF2-40B4-BE49-F238E27FC236}">
                <a16:creationId xmlns:a16="http://schemas.microsoft.com/office/drawing/2014/main" id="{A2BECFE7-B2B0-676C-B815-E5BC15A56ABE}"/>
              </a:ext>
            </a:extLst>
          </p:cNvPr>
          <p:cNvSpPr>
            <a:spLocks noGrp="1"/>
          </p:cNvSpPr>
          <p:nvPr>
            <p:ph idx="1"/>
          </p:nvPr>
        </p:nvSpPr>
        <p:spPr/>
        <p:txBody>
          <a:bodyPr/>
          <a:lstStyle/>
          <a:p>
            <a:r>
              <a:rPr lang="en-US" dirty="0" err="1"/>
              <a:t>Età</a:t>
            </a:r>
            <a:endParaRPr lang="en-US" dirty="0"/>
          </a:p>
          <a:p>
            <a:endParaRPr lang="en-US" dirty="0"/>
          </a:p>
          <a:p>
            <a:r>
              <a:rPr lang="en-US" dirty="0" err="1"/>
              <a:t>Aspettativa</a:t>
            </a:r>
            <a:r>
              <a:rPr lang="en-US" dirty="0"/>
              <a:t> di vita</a:t>
            </a:r>
          </a:p>
          <a:p>
            <a:endParaRPr lang="en-US" dirty="0"/>
          </a:p>
          <a:p>
            <a:r>
              <a:rPr lang="en-US" dirty="0" err="1"/>
              <a:t>Comorbilità</a:t>
            </a:r>
            <a:endParaRPr lang="en-US" dirty="0"/>
          </a:p>
          <a:p>
            <a:endParaRPr lang="en-US" dirty="0"/>
          </a:p>
          <a:p>
            <a:r>
              <a:rPr lang="en-US" dirty="0" err="1"/>
              <a:t>Autonomia</a:t>
            </a:r>
            <a:endParaRPr lang="en-US" dirty="0"/>
          </a:p>
          <a:p>
            <a:endParaRPr lang="en-US" dirty="0"/>
          </a:p>
        </p:txBody>
      </p:sp>
      <p:cxnSp>
        <p:nvCxnSpPr>
          <p:cNvPr id="15" name="Connettore diritto con freccia 14">
            <a:extLst>
              <a:ext uri="{FF2B5EF4-FFF2-40B4-BE49-F238E27FC236}">
                <a16:creationId xmlns:a16="http://schemas.microsoft.com/office/drawing/2014/main" id="{3E463F85-447F-62B1-AF3E-B368B2AE1549}"/>
              </a:ext>
            </a:extLst>
          </p:cNvPr>
          <p:cNvCxnSpPr>
            <a:cxnSpLocks/>
          </p:cNvCxnSpPr>
          <p:nvPr/>
        </p:nvCxnSpPr>
        <p:spPr>
          <a:xfrm>
            <a:off x="4191624" y="1825625"/>
            <a:ext cx="0" cy="1446967"/>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8" name="Connettore diritto con freccia 17">
            <a:extLst>
              <a:ext uri="{FF2B5EF4-FFF2-40B4-BE49-F238E27FC236}">
                <a16:creationId xmlns:a16="http://schemas.microsoft.com/office/drawing/2014/main" id="{7FBC45C2-0262-AC9F-7F8C-CB8BCF5ED808}"/>
              </a:ext>
            </a:extLst>
          </p:cNvPr>
          <p:cNvCxnSpPr>
            <a:cxnSpLocks/>
          </p:cNvCxnSpPr>
          <p:nvPr/>
        </p:nvCxnSpPr>
        <p:spPr>
          <a:xfrm>
            <a:off x="4191624" y="2545569"/>
            <a:ext cx="22312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CasellaDiTesto 20">
            <a:extLst>
              <a:ext uri="{FF2B5EF4-FFF2-40B4-BE49-F238E27FC236}">
                <a16:creationId xmlns:a16="http://schemas.microsoft.com/office/drawing/2014/main" id="{420D9476-18EE-6904-DD0B-2D9DCEE81817}"/>
              </a:ext>
            </a:extLst>
          </p:cNvPr>
          <p:cNvSpPr txBox="1"/>
          <p:nvPr/>
        </p:nvSpPr>
        <p:spPr>
          <a:xfrm>
            <a:off x="6887573" y="1825625"/>
            <a:ext cx="4466227" cy="646331"/>
          </a:xfrm>
          <a:prstGeom prst="rect">
            <a:avLst/>
          </a:prstGeom>
          <a:noFill/>
        </p:spPr>
        <p:txBody>
          <a:bodyPr wrap="square" rtlCol="0">
            <a:spAutoFit/>
          </a:bodyPr>
          <a:lstStyle/>
          <a:p>
            <a:pPr algn="l"/>
            <a:r>
              <a:rPr lang="it-IT" dirty="0"/>
              <a:t>Età biologica, </a:t>
            </a:r>
            <a:r>
              <a:rPr lang="en-US" dirty="0" err="1"/>
              <a:t>aspettativa</a:t>
            </a:r>
            <a:r>
              <a:rPr lang="en-US" dirty="0"/>
              <a:t> di vita </a:t>
            </a:r>
            <a:r>
              <a:rPr lang="it-IT" dirty="0"/>
              <a:t>&gt;</a:t>
            </a:r>
            <a:r>
              <a:rPr lang="en-US" dirty="0"/>
              <a:t> 1 an</a:t>
            </a:r>
            <a:r>
              <a:rPr lang="it-IT" dirty="0" err="1"/>
              <a:t>nno</a:t>
            </a:r>
            <a:r>
              <a:rPr lang="it-IT" dirty="0"/>
              <a:t> </a:t>
            </a:r>
            <a:r>
              <a:rPr lang="it-IT"/>
              <a:t>ma bassa</a:t>
            </a:r>
            <a:endParaRPr lang="it-IT" dirty="0"/>
          </a:p>
        </p:txBody>
      </p:sp>
      <p:cxnSp>
        <p:nvCxnSpPr>
          <p:cNvPr id="22" name="Connettore diritto con freccia 21">
            <a:extLst>
              <a:ext uri="{FF2B5EF4-FFF2-40B4-BE49-F238E27FC236}">
                <a16:creationId xmlns:a16="http://schemas.microsoft.com/office/drawing/2014/main" id="{B13DAB92-4EB4-29CC-6D20-8941AA5E67D1}"/>
              </a:ext>
            </a:extLst>
          </p:cNvPr>
          <p:cNvCxnSpPr>
            <a:cxnSpLocks/>
          </p:cNvCxnSpPr>
          <p:nvPr/>
        </p:nvCxnSpPr>
        <p:spPr>
          <a:xfrm>
            <a:off x="8737392" y="2246799"/>
            <a:ext cx="0" cy="6575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CasellaDiTesto 24">
            <a:extLst>
              <a:ext uri="{FF2B5EF4-FFF2-40B4-BE49-F238E27FC236}">
                <a16:creationId xmlns:a16="http://schemas.microsoft.com/office/drawing/2014/main" id="{F94F491B-B22B-993E-704C-CC7A271FD89E}"/>
              </a:ext>
            </a:extLst>
          </p:cNvPr>
          <p:cNvSpPr txBox="1"/>
          <p:nvPr/>
        </p:nvSpPr>
        <p:spPr>
          <a:xfrm>
            <a:off x="6896625" y="2937601"/>
            <a:ext cx="3681534" cy="646331"/>
          </a:xfrm>
          <a:prstGeom prst="rect">
            <a:avLst/>
          </a:prstGeom>
          <a:noFill/>
        </p:spPr>
        <p:txBody>
          <a:bodyPr wrap="square" rtlCol="0">
            <a:spAutoFit/>
          </a:bodyPr>
          <a:lstStyle/>
          <a:p>
            <a:pPr algn="ctr"/>
            <a:r>
              <a:rPr lang="en-US" b="1" dirty="0" err="1"/>
              <a:t>Dispositivo</a:t>
            </a:r>
            <a:r>
              <a:rPr lang="en-US" b="1" dirty="0"/>
              <a:t> </a:t>
            </a:r>
            <a:r>
              <a:rPr lang="en-US" b="1" dirty="0" err="1"/>
              <a:t>monocamerale</a:t>
            </a:r>
            <a:r>
              <a:rPr lang="en-US" b="1" dirty="0"/>
              <a:t> di fascia </a:t>
            </a:r>
            <a:r>
              <a:rPr lang="en-US" b="1" dirty="0" err="1"/>
              <a:t>medio-bassa</a:t>
            </a:r>
            <a:endParaRPr lang="it-IT" b="1" dirty="0"/>
          </a:p>
        </p:txBody>
      </p:sp>
      <p:sp>
        <p:nvSpPr>
          <p:cNvPr id="32" name="CasellaDiTesto 31">
            <a:extLst>
              <a:ext uri="{FF2B5EF4-FFF2-40B4-BE49-F238E27FC236}">
                <a16:creationId xmlns:a16="http://schemas.microsoft.com/office/drawing/2014/main" id="{B39C8E0B-9C0C-F8C1-8362-5E4D63F51497}"/>
              </a:ext>
            </a:extLst>
          </p:cNvPr>
          <p:cNvSpPr txBox="1"/>
          <p:nvPr/>
        </p:nvSpPr>
        <p:spPr>
          <a:xfrm>
            <a:off x="7359860" y="4540651"/>
            <a:ext cx="2755064" cy="646331"/>
          </a:xfrm>
          <a:prstGeom prst="rect">
            <a:avLst/>
          </a:prstGeom>
          <a:noFill/>
        </p:spPr>
        <p:txBody>
          <a:bodyPr wrap="square" rtlCol="0">
            <a:spAutoFit/>
          </a:bodyPr>
          <a:lstStyle/>
          <a:p>
            <a:pPr algn="ctr"/>
            <a:r>
              <a:rPr lang="en-US" dirty="0" err="1"/>
              <a:t>Pazienti</a:t>
            </a:r>
            <a:r>
              <a:rPr lang="en-US" dirty="0"/>
              <a:t> </a:t>
            </a:r>
            <a:r>
              <a:rPr lang="en-US" dirty="0" err="1"/>
              <a:t>fragili</a:t>
            </a:r>
            <a:r>
              <a:rPr lang="en-US" dirty="0"/>
              <a:t> con </a:t>
            </a:r>
            <a:r>
              <a:rPr lang="en-US" dirty="0" err="1"/>
              <a:t>scarsa</a:t>
            </a:r>
            <a:r>
              <a:rPr lang="en-US" dirty="0"/>
              <a:t> </a:t>
            </a:r>
            <a:r>
              <a:rPr lang="en-US" dirty="0" err="1"/>
              <a:t>autonomia</a:t>
            </a:r>
            <a:endParaRPr lang="en-US" dirty="0"/>
          </a:p>
        </p:txBody>
      </p:sp>
      <p:cxnSp>
        <p:nvCxnSpPr>
          <p:cNvPr id="42" name="Connettore diritto con freccia 41">
            <a:extLst>
              <a:ext uri="{FF2B5EF4-FFF2-40B4-BE49-F238E27FC236}">
                <a16:creationId xmlns:a16="http://schemas.microsoft.com/office/drawing/2014/main" id="{E47FF087-F4B6-7BEB-29E3-CB4318F5C5B5}"/>
              </a:ext>
            </a:extLst>
          </p:cNvPr>
          <p:cNvCxnSpPr>
            <a:cxnSpLocks/>
          </p:cNvCxnSpPr>
          <p:nvPr/>
        </p:nvCxnSpPr>
        <p:spPr>
          <a:xfrm>
            <a:off x="4181216" y="4777908"/>
            <a:ext cx="22312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Connettore diritto con freccia 43">
            <a:extLst>
              <a:ext uri="{FF2B5EF4-FFF2-40B4-BE49-F238E27FC236}">
                <a16:creationId xmlns:a16="http://schemas.microsoft.com/office/drawing/2014/main" id="{39CAAC43-EE1E-BFD8-5F41-75A5019E11CB}"/>
              </a:ext>
            </a:extLst>
          </p:cNvPr>
          <p:cNvCxnSpPr>
            <a:cxnSpLocks/>
          </p:cNvCxnSpPr>
          <p:nvPr/>
        </p:nvCxnSpPr>
        <p:spPr>
          <a:xfrm>
            <a:off x="4191624" y="3899529"/>
            <a:ext cx="0" cy="1446967"/>
          </a:xfrm>
          <a:prstGeom prst="straightConnector1">
            <a:avLst/>
          </a:prstGeom>
        </p:spPr>
        <p:style>
          <a:lnRef idx="3">
            <a:schemeClr val="dk1"/>
          </a:lnRef>
          <a:fillRef idx="0">
            <a:schemeClr val="dk1"/>
          </a:fillRef>
          <a:effectRef idx="2">
            <a:schemeClr val="dk1"/>
          </a:effectRef>
          <a:fontRef idx="minor">
            <a:schemeClr val="tx1"/>
          </a:fontRef>
        </p:style>
      </p:cxnSp>
      <p:cxnSp>
        <p:nvCxnSpPr>
          <p:cNvPr id="46" name="Connettore diritto con freccia 45">
            <a:extLst>
              <a:ext uri="{FF2B5EF4-FFF2-40B4-BE49-F238E27FC236}">
                <a16:creationId xmlns:a16="http://schemas.microsoft.com/office/drawing/2014/main" id="{DFF03786-1D25-221C-495F-3F2D0D29B0B5}"/>
              </a:ext>
            </a:extLst>
          </p:cNvPr>
          <p:cNvCxnSpPr>
            <a:cxnSpLocks/>
          </p:cNvCxnSpPr>
          <p:nvPr/>
        </p:nvCxnSpPr>
        <p:spPr>
          <a:xfrm>
            <a:off x="8764874" y="5199444"/>
            <a:ext cx="0" cy="6575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8" name="CasellaDiTesto 47">
            <a:extLst>
              <a:ext uri="{FF2B5EF4-FFF2-40B4-BE49-F238E27FC236}">
                <a16:creationId xmlns:a16="http://schemas.microsoft.com/office/drawing/2014/main" id="{39EAB051-FA9F-EBF4-737E-0242D400B26F}"/>
              </a:ext>
            </a:extLst>
          </p:cNvPr>
          <p:cNvSpPr txBox="1"/>
          <p:nvPr/>
        </p:nvSpPr>
        <p:spPr>
          <a:xfrm>
            <a:off x="6924107" y="5865702"/>
            <a:ext cx="3681534" cy="861774"/>
          </a:xfrm>
          <a:prstGeom prst="rect">
            <a:avLst/>
          </a:prstGeom>
          <a:noFill/>
        </p:spPr>
        <p:txBody>
          <a:bodyPr wrap="square" rtlCol="0">
            <a:spAutoFit/>
          </a:bodyPr>
          <a:lstStyle/>
          <a:p>
            <a:pPr algn="ctr"/>
            <a:r>
              <a:rPr lang="en-US" b="1" dirty="0" err="1"/>
              <a:t>Dispositivo</a:t>
            </a:r>
            <a:r>
              <a:rPr lang="en-US" b="1" dirty="0"/>
              <a:t> di fascia </a:t>
            </a:r>
            <a:r>
              <a:rPr lang="en-US" b="1" dirty="0" err="1"/>
              <a:t>medio-alta</a:t>
            </a:r>
            <a:r>
              <a:rPr lang="en-US" b="1" dirty="0"/>
              <a:t> </a:t>
            </a:r>
          </a:p>
          <a:p>
            <a:pPr algn="ctr"/>
            <a:r>
              <a:rPr lang="en-US" sz="1600" dirty="0"/>
              <a:t>(</a:t>
            </a:r>
            <a:r>
              <a:rPr lang="en-US" sz="1600" dirty="0" err="1"/>
              <a:t>sptto</a:t>
            </a:r>
            <a:r>
              <a:rPr lang="en-US" sz="1600" dirty="0"/>
              <a:t> </a:t>
            </a:r>
            <a:r>
              <a:rPr lang="en-US" sz="1600" dirty="0" err="1"/>
              <a:t>compatibilità</a:t>
            </a:r>
            <a:r>
              <a:rPr lang="en-US" sz="1600" dirty="0"/>
              <a:t> con </a:t>
            </a:r>
            <a:r>
              <a:rPr lang="en-US" sz="1600" dirty="0" err="1"/>
              <a:t>controllo</a:t>
            </a:r>
            <a:r>
              <a:rPr lang="en-US" sz="1600" dirty="0"/>
              <a:t> </a:t>
            </a:r>
            <a:r>
              <a:rPr lang="en-US" sz="1600" dirty="0" err="1"/>
              <a:t>remoto</a:t>
            </a:r>
            <a:r>
              <a:rPr lang="en-US" sz="1600" dirty="0"/>
              <a:t>, </a:t>
            </a:r>
            <a:r>
              <a:rPr lang="en-US" sz="1600" dirty="0" err="1"/>
              <a:t>auto-cattura</a:t>
            </a:r>
            <a:r>
              <a:rPr lang="en-US" sz="1600" dirty="0"/>
              <a:t>, auto-sensing, </a:t>
            </a:r>
            <a:r>
              <a:rPr lang="en-US" sz="1600" dirty="0" err="1"/>
              <a:t>ecc</a:t>
            </a:r>
            <a:r>
              <a:rPr lang="en-US" sz="1600" dirty="0"/>
              <a:t>..)</a:t>
            </a:r>
            <a:endParaRPr lang="it-IT" sz="1600" dirty="0"/>
          </a:p>
        </p:txBody>
      </p:sp>
    </p:spTree>
    <p:extLst>
      <p:ext uri="{BB962C8B-B14F-4D97-AF65-F5344CB8AC3E}">
        <p14:creationId xmlns:p14="http://schemas.microsoft.com/office/powerpoint/2010/main" val="26397023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17FF63-967B-33AD-7595-9BF46ABEE58F}"/>
              </a:ext>
            </a:extLst>
          </p:cNvPr>
          <p:cNvSpPr>
            <a:spLocks noGrp="1"/>
          </p:cNvSpPr>
          <p:nvPr>
            <p:ph type="title"/>
          </p:nvPr>
        </p:nvSpPr>
        <p:spPr/>
        <p:txBody>
          <a:bodyPr/>
          <a:lstStyle/>
          <a:p>
            <a:pPr algn="ctr"/>
            <a:r>
              <a:rPr lang="en-US" b="1" dirty="0" err="1">
                <a:solidFill>
                  <a:srgbClr val="C00000"/>
                </a:solidFill>
              </a:rPr>
              <a:t>Patologia</a:t>
            </a:r>
            <a:r>
              <a:rPr lang="en-US" b="1" dirty="0">
                <a:solidFill>
                  <a:srgbClr val="C00000"/>
                </a:solidFill>
              </a:rPr>
              <a:t> di base</a:t>
            </a:r>
            <a:endParaRPr lang="it-IT" b="1" dirty="0">
              <a:solidFill>
                <a:srgbClr val="C00000"/>
              </a:solidFill>
            </a:endParaRPr>
          </a:p>
        </p:txBody>
      </p:sp>
      <p:sp>
        <p:nvSpPr>
          <p:cNvPr id="3" name="Segnaposto contenuto 2">
            <a:extLst>
              <a:ext uri="{FF2B5EF4-FFF2-40B4-BE49-F238E27FC236}">
                <a16:creationId xmlns:a16="http://schemas.microsoft.com/office/drawing/2014/main" id="{78BD63DE-43ED-9525-3704-E93130C8496C}"/>
              </a:ext>
            </a:extLst>
          </p:cNvPr>
          <p:cNvSpPr>
            <a:spLocks noGrp="1"/>
          </p:cNvSpPr>
          <p:nvPr>
            <p:ph idx="1"/>
          </p:nvPr>
        </p:nvSpPr>
        <p:spPr>
          <a:xfrm>
            <a:off x="2830642" y="1825625"/>
            <a:ext cx="6544455" cy="470108"/>
          </a:xfrm>
        </p:spPr>
        <p:txBody>
          <a:bodyPr>
            <a:normAutofit lnSpcReduction="10000"/>
          </a:bodyPr>
          <a:lstStyle/>
          <a:p>
            <a:pPr marL="0" indent="0" algn="ctr">
              <a:buNone/>
            </a:pPr>
            <a:r>
              <a:rPr lang="en-US" dirty="0"/>
              <a:t>Se </a:t>
            </a:r>
            <a:r>
              <a:rPr lang="en-US" dirty="0" err="1"/>
              <a:t>presente</a:t>
            </a:r>
            <a:r>
              <a:rPr lang="en-US" dirty="0"/>
              <a:t> </a:t>
            </a:r>
            <a:r>
              <a:rPr lang="en-US" dirty="0" err="1"/>
              <a:t>inoltre</a:t>
            </a:r>
            <a:r>
              <a:rPr lang="en-US" dirty="0"/>
              <a:t> </a:t>
            </a:r>
            <a:r>
              <a:rPr lang="en-US" dirty="0" err="1"/>
              <a:t>disturbo</a:t>
            </a:r>
            <a:r>
              <a:rPr lang="en-US" dirty="0"/>
              <a:t> </a:t>
            </a:r>
            <a:r>
              <a:rPr lang="en-US" dirty="0" err="1"/>
              <a:t>bradiaritmico</a:t>
            </a:r>
            <a:endParaRPr lang="it-IT" dirty="0"/>
          </a:p>
        </p:txBody>
      </p:sp>
      <p:cxnSp>
        <p:nvCxnSpPr>
          <p:cNvPr id="5" name="Connettore diritto con freccia 4">
            <a:extLst>
              <a:ext uri="{FF2B5EF4-FFF2-40B4-BE49-F238E27FC236}">
                <a16:creationId xmlns:a16="http://schemas.microsoft.com/office/drawing/2014/main" id="{D4F805E8-486D-175B-177C-53540D0CCD19}"/>
              </a:ext>
            </a:extLst>
          </p:cNvPr>
          <p:cNvCxnSpPr>
            <a:cxnSpLocks/>
          </p:cNvCxnSpPr>
          <p:nvPr/>
        </p:nvCxnSpPr>
        <p:spPr>
          <a:xfrm>
            <a:off x="6102870" y="2295733"/>
            <a:ext cx="0" cy="14557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Segnaposto contenuto 2">
            <a:extLst>
              <a:ext uri="{FF2B5EF4-FFF2-40B4-BE49-F238E27FC236}">
                <a16:creationId xmlns:a16="http://schemas.microsoft.com/office/drawing/2014/main" id="{26F79518-AB20-AE09-4B52-44C0E9A72C33}"/>
              </a:ext>
            </a:extLst>
          </p:cNvPr>
          <p:cNvSpPr txBox="1">
            <a:spLocks/>
          </p:cNvSpPr>
          <p:nvPr/>
        </p:nvSpPr>
        <p:spPr>
          <a:xfrm>
            <a:off x="2823772" y="3751458"/>
            <a:ext cx="6544455" cy="4701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err="1"/>
              <a:t>Seguire</a:t>
            </a:r>
            <a:r>
              <a:rPr lang="en-US" dirty="0"/>
              <a:t> </a:t>
            </a:r>
            <a:r>
              <a:rPr lang="en-US" dirty="0" err="1"/>
              <a:t>algoritmo</a:t>
            </a:r>
            <a:r>
              <a:rPr lang="en-US" dirty="0"/>
              <a:t> </a:t>
            </a:r>
            <a:r>
              <a:rPr lang="en-US" dirty="0" err="1"/>
              <a:t>utilizzato</a:t>
            </a:r>
            <a:r>
              <a:rPr lang="en-US" dirty="0"/>
              <a:t> per pacemaker</a:t>
            </a:r>
            <a:endParaRPr lang="it-IT" dirty="0"/>
          </a:p>
        </p:txBody>
      </p:sp>
    </p:spTree>
    <p:extLst>
      <p:ext uri="{BB962C8B-B14F-4D97-AF65-F5344CB8AC3E}">
        <p14:creationId xmlns:p14="http://schemas.microsoft.com/office/powerpoint/2010/main" val="17114550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17FF63-967B-33AD-7595-9BF46ABEE58F}"/>
              </a:ext>
            </a:extLst>
          </p:cNvPr>
          <p:cNvSpPr>
            <a:spLocks noGrp="1"/>
          </p:cNvSpPr>
          <p:nvPr>
            <p:ph type="title"/>
          </p:nvPr>
        </p:nvSpPr>
        <p:spPr/>
        <p:txBody>
          <a:bodyPr/>
          <a:lstStyle/>
          <a:p>
            <a:pPr algn="ctr"/>
            <a:r>
              <a:rPr lang="en-US" b="1" dirty="0" err="1">
                <a:solidFill>
                  <a:srgbClr val="C00000"/>
                </a:solidFill>
              </a:rPr>
              <a:t>Indicazione</a:t>
            </a:r>
            <a:r>
              <a:rPr lang="en-US" b="1" dirty="0">
                <a:solidFill>
                  <a:srgbClr val="C00000"/>
                </a:solidFill>
              </a:rPr>
              <a:t> </a:t>
            </a:r>
            <a:r>
              <a:rPr lang="en-US" b="1" dirty="0" err="1">
                <a:solidFill>
                  <a:srgbClr val="C00000"/>
                </a:solidFill>
              </a:rPr>
              <a:t>all’impianto</a:t>
            </a:r>
            <a:endParaRPr lang="it-IT" b="1" dirty="0">
              <a:solidFill>
                <a:srgbClr val="C00000"/>
              </a:solidFill>
            </a:endParaRPr>
          </a:p>
        </p:txBody>
      </p:sp>
      <p:sp>
        <p:nvSpPr>
          <p:cNvPr id="3" name="Segnaposto contenuto 2">
            <a:extLst>
              <a:ext uri="{FF2B5EF4-FFF2-40B4-BE49-F238E27FC236}">
                <a16:creationId xmlns:a16="http://schemas.microsoft.com/office/drawing/2014/main" id="{78BD63DE-43ED-9525-3704-E93130C8496C}"/>
              </a:ext>
            </a:extLst>
          </p:cNvPr>
          <p:cNvSpPr>
            <a:spLocks noGrp="1"/>
          </p:cNvSpPr>
          <p:nvPr>
            <p:ph idx="1"/>
          </p:nvPr>
        </p:nvSpPr>
        <p:spPr/>
        <p:txBody>
          <a:bodyPr>
            <a:normAutofit/>
          </a:bodyPr>
          <a:lstStyle/>
          <a:p>
            <a:r>
              <a:rPr lang="en-US" dirty="0" err="1"/>
              <a:t>Prevenzione</a:t>
            </a:r>
            <a:r>
              <a:rPr lang="en-US" dirty="0"/>
              <a:t> </a:t>
            </a:r>
            <a:r>
              <a:rPr lang="en-US" dirty="0" err="1"/>
              <a:t>primaria</a:t>
            </a:r>
            <a:endParaRPr lang="en-US" dirty="0"/>
          </a:p>
          <a:p>
            <a:endParaRPr lang="en-US" dirty="0"/>
          </a:p>
          <a:p>
            <a:endParaRPr lang="en-US" dirty="0"/>
          </a:p>
          <a:p>
            <a:r>
              <a:rPr lang="en-US" dirty="0" err="1"/>
              <a:t>Prevenzione</a:t>
            </a:r>
            <a:r>
              <a:rPr lang="en-US" dirty="0"/>
              <a:t> </a:t>
            </a:r>
            <a:r>
              <a:rPr lang="en-US" dirty="0" err="1"/>
              <a:t>secondaria</a:t>
            </a:r>
            <a:endParaRPr lang="en-US" dirty="0"/>
          </a:p>
          <a:p>
            <a:endParaRPr lang="en-US" dirty="0"/>
          </a:p>
          <a:p>
            <a:endParaRPr lang="en-US" dirty="0"/>
          </a:p>
          <a:p>
            <a:r>
              <a:rPr lang="en-US" dirty="0" err="1"/>
              <a:t>Indicazione</a:t>
            </a:r>
            <a:r>
              <a:rPr lang="en-US" dirty="0"/>
              <a:t> a </a:t>
            </a:r>
            <a:r>
              <a:rPr lang="en-US" dirty="0" err="1"/>
              <a:t>risincronizzazione</a:t>
            </a:r>
            <a:r>
              <a:rPr lang="en-US" dirty="0"/>
              <a:t> </a:t>
            </a:r>
            <a:r>
              <a:rPr lang="en-US" dirty="0" err="1"/>
              <a:t>cardiaca</a:t>
            </a:r>
            <a:r>
              <a:rPr lang="en-US" dirty="0"/>
              <a:t> (</a:t>
            </a:r>
            <a:r>
              <a:rPr lang="en-US" dirty="0" err="1"/>
              <a:t>sistema</a:t>
            </a:r>
            <a:r>
              <a:rPr lang="en-US" dirty="0"/>
              <a:t> CRT-D)</a:t>
            </a:r>
          </a:p>
        </p:txBody>
      </p:sp>
    </p:spTree>
    <p:extLst>
      <p:ext uri="{BB962C8B-B14F-4D97-AF65-F5344CB8AC3E}">
        <p14:creationId xmlns:p14="http://schemas.microsoft.com/office/powerpoint/2010/main" val="21948157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p:txBody>
          <a:bodyPr/>
          <a:lstStyle/>
          <a:p>
            <a:pPr algn="ctr"/>
            <a:r>
              <a:rPr lang="en-US" b="1" dirty="0" err="1">
                <a:solidFill>
                  <a:srgbClr val="C00000"/>
                </a:solidFill>
              </a:rPr>
              <a:t>Prevenzione</a:t>
            </a:r>
            <a:r>
              <a:rPr lang="en-US" b="1" dirty="0">
                <a:solidFill>
                  <a:srgbClr val="C00000"/>
                </a:solidFill>
              </a:rPr>
              <a:t> </a:t>
            </a:r>
            <a:r>
              <a:rPr lang="en-US" b="1" dirty="0" err="1">
                <a:solidFill>
                  <a:srgbClr val="C00000"/>
                </a:solidFill>
              </a:rPr>
              <a:t>primaria</a:t>
            </a:r>
            <a:r>
              <a:rPr lang="it-IT" b="1" dirty="0">
                <a:solidFill>
                  <a:srgbClr val="C00000"/>
                </a:solidFill>
              </a:rPr>
              <a:t>/secondaria</a:t>
            </a:r>
          </a:p>
        </p:txBody>
      </p:sp>
      <p:sp>
        <p:nvSpPr>
          <p:cNvPr id="6" name="CasellaDiTesto 5">
            <a:extLst>
              <a:ext uri="{FF2B5EF4-FFF2-40B4-BE49-F238E27FC236}">
                <a16:creationId xmlns:a16="http://schemas.microsoft.com/office/drawing/2014/main" id="{876B93AD-0BC9-3642-3A34-8544F50145CB}"/>
              </a:ext>
            </a:extLst>
          </p:cNvPr>
          <p:cNvSpPr txBox="1"/>
          <p:nvPr/>
        </p:nvSpPr>
        <p:spPr>
          <a:xfrm>
            <a:off x="1112396" y="2601051"/>
            <a:ext cx="2602459" cy="584736"/>
          </a:xfrm>
          <a:prstGeom prst="rect">
            <a:avLst/>
          </a:prstGeom>
          <a:noFill/>
        </p:spPr>
        <p:txBody>
          <a:bodyPr wrap="square" rtlCol="0">
            <a:spAutoFit/>
          </a:bodyPr>
          <a:lstStyle/>
          <a:p>
            <a:pPr algn="l"/>
            <a:r>
              <a:rPr lang="en-US" sz="3200" dirty="0" err="1">
                <a:latin typeface="+mj-lt"/>
              </a:rPr>
              <a:t>Ritmo</a:t>
            </a:r>
            <a:r>
              <a:rPr lang="en-US" sz="3200" dirty="0">
                <a:latin typeface="+mj-lt"/>
              </a:rPr>
              <a:t> </a:t>
            </a:r>
            <a:r>
              <a:rPr lang="en-US" sz="3200" dirty="0" err="1">
                <a:latin typeface="+mj-lt"/>
              </a:rPr>
              <a:t>sinusale</a:t>
            </a:r>
            <a:endParaRPr lang="it-IT" sz="3200" dirty="0">
              <a:latin typeface="+mj-lt"/>
            </a:endParaRPr>
          </a:p>
        </p:txBody>
      </p:sp>
      <p:cxnSp>
        <p:nvCxnSpPr>
          <p:cNvPr id="7" name="Connettore diritto con freccia 6">
            <a:extLst>
              <a:ext uri="{FF2B5EF4-FFF2-40B4-BE49-F238E27FC236}">
                <a16:creationId xmlns:a16="http://schemas.microsoft.com/office/drawing/2014/main" id="{B67D92DB-2FB5-7CD8-98D2-F02295C27341}"/>
              </a:ext>
            </a:extLst>
          </p:cNvPr>
          <p:cNvCxnSpPr>
            <a:cxnSpLocks/>
          </p:cNvCxnSpPr>
          <p:nvPr/>
        </p:nvCxnSpPr>
        <p:spPr>
          <a:xfrm>
            <a:off x="3685082" y="2932035"/>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C5C744ED-A751-FEF4-EEBF-15EBEECD9273}"/>
              </a:ext>
            </a:extLst>
          </p:cNvPr>
          <p:cNvSpPr txBox="1"/>
          <p:nvPr/>
        </p:nvSpPr>
        <p:spPr>
          <a:xfrm>
            <a:off x="5337174" y="2747369"/>
            <a:ext cx="905655" cy="369331"/>
          </a:xfrm>
          <a:prstGeom prst="rect">
            <a:avLst/>
          </a:prstGeom>
          <a:noFill/>
        </p:spPr>
        <p:txBody>
          <a:bodyPr wrap="square" rtlCol="0">
            <a:spAutoFit/>
          </a:bodyPr>
          <a:lstStyle/>
          <a:p>
            <a:pPr algn="ctr"/>
            <a:r>
              <a:rPr lang="en-US" b="1" i="1" dirty="0"/>
              <a:t>DDD </a:t>
            </a:r>
          </a:p>
        </p:txBody>
      </p:sp>
      <p:sp>
        <p:nvSpPr>
          <p:cNvPr id="11" name="CasellaDiTesto 10">
            <a:extLst>
              <a:ext uri="{FF2B5EF4-FFF2-40B4-BE49-F238E27FC236}">
                <a16:creationId xmlns:a16="http://schemas.microsoft.com/office/drawing/2014/main" id="{2DED5D4B-6D43-AB1B-2840-ABB1842FBB9F}"/>
              </a:ext>
            </a:extLst>
          </p:cNvPr>
          <p:cNvSpPr txBox="1"/>
          <p:nvPr/>
        </p:nvSpPr>
        <p:spPr>
          <a:xfrm>
            <a:off x="6447954" y="2317344"/>
            <a:ext cx="1781538" cy="116955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BS: da INOGEN  ↑</a:t>
            </a:r>
          </a:p>
          <a:p>
            <a:r>
              <a:rPr lang="en-US" sz="1400" dirty="0"/>
              <a:t>MDT: da CROME ↑</a:t>
            </a:r>
          </a:p>
          <a:p>
            <a:r>
              <a:rPr lang="en-US" sz="1400" dirty="0"/>
              <a:t>BK: da </a:t>
            </a:r>
            <a:r>
              <a:rPr lang="en-US" sz="1400" dirty="0" err="1"/>
              <a:t>RIVACOR</a:t>
            </a:r>
            <a:r>
              <a:rPr lang="en-US" sz="1400" dirty="0"/>
              <a:t>  3 ↑</a:t>
            </a:r>
          </a:p>
          <a:p>
            <a:r>
              <a:rPr lang="en-US" sz="1400" dirty="0"/>
              <a:t>MCP: </a:t>
            </a:r>
            <a:r>
              <a:rPr lang="en-US" sz="1400" dirty="0" err="1"/>
              <a:t>PLATINIUM</a:t>
            </a:r>
            <a:endParaRPr lang="en-US" sz="1400" dirty="0"/>
          </a:p>
          <a:p>
            <a:r>
              <a:rPr lang="en-US" sz="1400" dirty="0" err="1"/>
              <a:t>ABT</a:t>
            </a:r>
            <a:r>
              <a:rPr lang="en-US" sz="1400" dirty="0"/>
              <a:t>: ENTRANT</a:t>
            </a:r>
          </a:p>
        </p:txBody>
      </p:sp>
      <p:sp>
        <p:nvSpPr>
          <p:cNvPr id="13" name="CasellaDiTesto 12">
            <a:extLst>
              <a:ext uri="{FF2B5EF4-FFF2-40B4-BE49-F238E27FC236}">
                <a16:creationId xmlns:a16="http://schemas.microsoft.com/office/drawing/2014/main" id="{2EDBB4CC-28E4-8F45-77DB-0224E439262E}"/>
              </a:ext>
            </a:extLst>
          </p:cNvPr>
          <p:cNvSpPr txBox="1"/>
          <p:nvPr/>
        </p:nvSpPr>
        <p:spPr>
          <a:xfrm>
            <a:off x="9549879" y="2755653"/>
            <a:ext cx="2642119" cy="954107"/>
          </a:xfrm>
          <a:prstGeom prst="rect">
            <a:avLst/>
          </a:prstGeom>
          <a:noFill/>
        </p:spPr>
        <p:txBody>
          <a:bodyPr wrap="square" rtlCol="0">
            <a:spAutoFit/>
          </a:bodyPr>
          <a:lstStyle/>
          <a:p>
            <a:pPr algn="ctr"/>
            <a:r>
              <a:rPr lang="en-US" sz="1400" dirty="0"/>
              <a:t>BK: </a:t>
            </a:r>
            <a:r>
              <a:rPr lang="en-US" sz="1400" dirty="0" err="1"/>
              <a:t>RIVACOR</a:t>
            </a:r>
            <a:r>
              <a:rPr lang="en-US" sz="1400" dirty="0"/>
              <a:t> 5 ↑  se </a:t>
            </a:r>
            <a:r>
              <a:rPr lang="en-US" sz="1400" dirty="0" err="1"/>
              <a:t>necessario</a:t>
            </a:r>
            <a:r>
              <a:rPr lang="en-US" sz="1400" dirty="0"/>
              <a:t> AMV (Vp s.), BAV (</a:t>
            </a:r>
            <a:r>
              <a:rPr lang="en-US" sz="1400" dirty="0" err="1"/>
              <a:t>autosoglie</a:t>
            </a:r>
            <a:r>
              <a:rPr lang="en-US" sz="1400" dirty="0"/>
              <a:t> e VDD se non MNSA); </a:t>
            </a:r>
            <a:r>
              <a:rPr lang="en-US" sz="1400" dirty="0" err="1"/>
              <a:t>RIVACOR</a:t>
            </a:r>
            <a:r>
              <a:rPr lang="en-US" sz="1400" dirty="0"/>
              <a:t> 7 se CLS</a:t>
            </a:r>
          </a:p>
        </p:txBody>
      </p:sp>
      <p:cxnSp>
        <p:nvCxnSpPr>
          <p:cNvPr id="15" name="Connettore diritto con freccia 14">
            <a:extLst>
              <a:ext uri="{FF2B5EF4-FFF2-40B4-BE49-F238E27FC236}">
                <a16:creationId xmlns:a16="http://schemas.microsoft.com/office/drawing/2014/main" id="{1128A8B5-44A5-C34A-0F4B-DE179DD2CDB4}"/>
              </a:ext>
            </a:extLst>
          </p:cNvPr>
          <p:cNvCxnSpPr>
            <a:cxnSpLocks/>
          </p:cNvCxnSpPr>
          <p:nvPr/>
        </p:nvCxnSpPr>
        <p:spPr>
          <a:xfrm>
            <a:off x="8358212" y="2893419"/>
            <a:ext cx="11176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CasellaDiTesto 17">
            <a:extLst>
              <a:ext uri="{FF2B5EF4-FFF2-40B4-BE49-F238E27FC236}">
                <a16:creationId xmlns:a16="http://schemas.microsoft.com/office/drawing/2014/main" id="{F26A3D29-D890-DA62-2269-F876AB9BC289}"/>
              </a:ext>
            </a:extLst>
          </p:cNvPr>
          <p:cNvSpPr txBox="1"/>
          <p:nvPr/>
        </p:nvSpPr>
        <p:spPr>
          <a:xfrm>
            <a:off x="1777897" y="4444197"/>
            <a:ext cx="1271456" cy="584736"/>
          </a:xfrm>
          <a:prstGeom prst="rect">
            <a:avLst/>
          </a:prstGeom>
          <a:noFill/>
        </p:spPr>
        <p:txBody>
          <a:bodyPr wrap="square" rtlCol="0">
            <a:spAutoFit/>
          </a:bodyPr>
          <a:lstStyle/>
          <a:p>
            <a:pPr algn="l"/>
            <a:r>
              <a:rPr lang="en-US" sz="3200" dirty="0">
                <a:latin typeface="+mj-lt"/>
              </a:rPr>
              <a:t>Se FAP</a:t>
            </a:r>
            <a:endParaRPr lang="it-IT" sz="3200" dirty="0">
              <a:latin typeface="+mj-lt"/>
            </a:endParaRPr>
          </a:p>
        </p:txBody>
      </p:sp>
      <p:cxnSp>
        <p:nvCxnSpPr>
          <p:cNvPr id="20" name="Connettore diritto con freccia 19">
            <a:extLst>
              <a:ext uri="{FF2B5EF4-FFF2-40B4-BE49-F238E27FC236}">
                <a16:creationId xmlns:a16="http://schemas.microsoft.com/office/drawing/2014/main" id="{140404F1-9D75-73BE-FE4E-DBA5C7AE9C25}"/>
              </a:ext>
            </a:extLst>
          </p:cNvPr>
          <p:cNvCxnSpPr>
            <a:cxnSpLocks/>
          </p:cNvCxnSpPr>
          <p:nvPr/>
        </p:nvCxnSpPr>
        <p:spPr>
          <a:xfrm>
            <a:off x="3714855" y="4736565"/>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CasellaDiTesto 22">
            <a:extLst>
              <a:ext uri="{FF2B5EF4-FFF2-40B4-BE49-F238E27FC236}">
                <a16:creationId xmlns:a16="http://schemas.microsoft.com/office/drawing/2014/main" id="{A859047E-51CC-729E-BAD0-16759579339F}"/>
              </a:ext>
            </a:extLst>
          </p:cNvPr>
          <p:cNvSpPr txBox="1"/>
          <p:nvPr/>
        </p:nvSpPr>
        <p:spPr>
          <a:xfrm>
            <a:off x="5381886" y="4551899"/>
            <a:ext cx="905655" cy="369331"/>
          </a:xfrm>
          <a:prstGeom prst="rect">
            <a:avLst/>
          </a:prstGeom>
          <a:noFill/>
        </p:spPr>
        <p:txBody>
          <a:bodyPr wrap="square" rtlCol="0">
            <a:spAutoFit/>
          </a:bodyPr>
          <a:lstStyle/>
          <a:p>
            <a:pPr algn="ctr"/>
            <a:r>
              <a:rPr lang="en-US" b="1" i="1" dirty="0"/>
              <a:t>DDD </a:t>
            </a:r>
          </a:p>
        </p:txBody>
      </p:sp>
      <p:sp>
        <p:nvSpPr>
          <p:cNvPr id="25" name="CasellaDiTesto 24">
            <a:extLst>
              <a:ext uri="{FF2B5EF4-FFF2-40B4-BE49-F238E27FC236}">
                <a16:creationId xmlns:a16="http://schemas.microsoft.com/office/drawing/2014/main" id="{54E9DE84-F196-4013-6162-C4ED89D1C48C}"/>
              </a:ext>
            </a:extLst>
          </p:cNvPr>
          <p:cNvSpPr txBox="1"/>
          <p:nvPr/>
        </p:nvSpPr>
        <p:spPr>
          <a:xfrm>
            <a:off x="6447954" y="4097793"/>
            <a:ext cx="2741326" cy="116955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BS: da RESONATE</a:t>
            </a:r>
          </a:p>
          <a:p>
            <a:r>
              <a:rPr lang="en-US" sz="1400" dirty="0"/>
              <a:t>MDT: da COBALT ↑</a:t>
            </a:r>
          </a:p>
          <a:p>
            <a:r>
              <a:rPr lang="en-US" sz="1400" dirty="0"/>
              <a:t>BK: da </a:t>
            </a:r>
            <a:r>
              <a:rPr lang="en-US" sz="1400" dirty="0" err="1"/>
              <a:t>RIVACOR</a:t>
            </a:r>
            <a:r>
              <a:rPr lang="en-US" sz="1400" dirty="0"/>
              <a:t>  7 ↑</a:t>
            </a:r>
          </a:p>
          <a:p>
            <a:r>
              <a:rPr lang="en-US" sz="1400" dirty="0"/>
              <a:t>MCP: </a:t>
            </a:r>
            <a:r>
              <a:rPr lang="en-US" sz="1400" dirty="0" err="1"/>
              <a:t>PLATINIUM</a:t>
            </a:r>
            <a:r>
              <a:rPr lang="en-US" sz="1400" dirty="0"/>
              <a:t> ↑</a:t>
            </a:r>
          </a:p>
          <a:p>
            <a:r>
              <a:rPr lang="en-US" sz="1400" dirty="0" err="1"/>
              <a:t>ABT</a:t>
            </a:r>
            <a:r>
              <a:rPr lang="en-US" sz="1400" dirty="0"/>
              <a:t>: GALLANT ↑</a:t>
            </a:r>
          </a:p>
        </p:txBody>
      </p:sp>
      <p:cxnSp>
        <p:nvCxnSpPr>
          <p:cNvPr id="29" name="Connettore diritto con freccia 28">
            <a:extLst>
              <a:ext uri="{FF2B5EF4-FFF2-40B4-BE49-F238E27FC236}">
                <a16:creationId xmlns:a16="http://schemas.microsoft.com/office/drawing/2014/main" id="{C08F3D9F-7DF5-40C1-BD96-20846C1BC4BA}"/>
              </a:ext>
            </a:extLst>
          </p:cNvPr>
          <p:cNvCxnSpPr>
            <a:cxnSpLocks/>
          </p:cNvCxnSpPr>
          <p:nvPr/>
        </p:nvCxnSpPr>
        <p:spPr>
          <a:xfrm>
            <a:off x="8358212" y="2515064"/>
            <a:ext cx="11176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CasellaDiTesto 32">
            <a:extLst>
              <a:ext uri="{FF2B5EF4-FFF2-40B4-BE49-F238E27FC236}">
                <a16:creationId xmlns:a16="http://schemas.microsoft.com/office/drawing/2014/main" id="{4823C499-217F-95F0-741C-E5456187731C}"/>
              </a:ext>
            </a:extLst>
          </p:cNvPr>
          <p:cNvSpPr txBox="1"/>
          <p:nvPr/>
        </p:nvSpPr>
        <p:spPr>
          <a:xfrm>
            <a:off x="9549881" y="2317344"/>
            <a:ext cx="2642119" cy="307777"/>
          </a:xfrm>
          <a:prstGeom prst="rect">
            <a:avLst/>
          </a:prstGeom>
          <a:noFill/>
        </p:spPr>
        <p:txBody>
          <a:bodyPr wrap="square" rtlCol="0">
            <a:spAutoFit/>
          </a:bodyPr>
          <a:lstStyle/>
          <a:p>
            <a:pPr algn="ctr"/>
            <a:r>
              <a:rPr lang="en-US" sz="1400" dirty="0"/>
              <a:t>BS: Se BAV VIGILANT ↑(</a:t>
            </a:r>
            <a:r>
              <a:rPr lang="en-US" sz="1400" dirty="0" err="1"/>
              <a:t>pacesafe</a:t>
            </a:r>
            <a:r>
              <a:rPr lang="en-US" sz="1400" dirty="0"/>
              <a:t>)</a:t>
            </a:r>
          </a:p>
        </p:txBody>
      </p:sp>
      <p:sp>
        <p:nvSpPr>
          <p:cNvPr id="35" name="CasellaDiTesto 34">
            <a:extLst>
              <a:ext uri="{FF2B5EF4-FFF2-40B4-BE49-F238E27FC236}">
                <a16:creationId xmlns:a16="http://schemas.microsoft.com/office/drawing/2014/main" id="{B477F256-E5F0-9A17-4BAB-ACAD59CFCBBE}"/>
              </a:ext>
            </a:extLst>
          </p:cNvPr>
          <p:cNvSpPr txBox="1"/>
          <p:nvPr/>
        </p:nvSpPr>
        <p:spPr>
          <a:xfrm>
            <a:off x="300429" y="6090742"/>
            <a:ext cx="3414426" cy="584775"/>
          </a:xfrm>
          <a:prstGeom prst="rect">
            <a:avLst/>
          </a:prstGeom>
          <a:noFill/>
        </p:spPr>
        <p:txBody>
          <a:bodyPr wrap="square" rtlCol="0">
            <a:spAutoFit/>
          </a:bodyPr>
          <a:lstStyle/>
          <a:p>
            <a:pPr algn="l"/>
            <a:r>
              <a:rPr lang="en-US" sz="3200" dirty="0">
                <a:latin typeface="+mj-lt"/>
              </a:rPr>
              <a:t>Se FA </a:t>
            </a:r>
            <a:r>
              <a:rPr lang="en-US" sz="3200" dirty="0" err="1">
                <a:latin typeface="+mj-lt"/>
              </a:rPr>
              <a:t>permanente</a:t>
            </a:r>
            <a:r>
              <a:rPr lang="en-US" sz="3200" dirty="0">
                <a:latin typeface="+mj-lt"/>
              </a:rPr>
              <a:t> </a:t>
            </a:r>
            <a:endParaRPr lang="it-IT" sz="3200" dirty="0">
              <a:latin typeface="+mj-lt"/>
            </a:endParaRPr>
          </a:p>
        </p:txBody>
      </p:sp>
      <p:cxnSp>
        <p:nvCxnSpPr>
          <p:cNvPr id="37" name="Connettore diritto con freccia 36">
            <a:extLst>
              <a:ext uri="{FF2B5EF4-FFF2-40B4-BE49-F238E27FC236}">
                <a16:creationId xmlns:a16="http://schemas.microsoft.com/office/drawing/2014/main" id="{01279C74-42B2-C3D4-94D9-A1A7C5B943F1}"/>
              </a:ext>
            </a:extLst>
          </p:cNvPr>
          <p:cNvCxnSpPr>
            <a:cxnSpLocks/>
          </p:cNvCxnSpPr>
          <p:nvPr/>
        </p:nvCxnSpPr>
        <p:spPr>
          <a:xfrm>
            <a:off x="3714855" y="6481670"/>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CasellaDiTesto 38">
            <a:extLst>
              <a:ext uri="{FF2B5EF4-FFF2-40B4-BE49-F238E27FC236}">
                <a16:creationId xmlns:a16="http://schemas.microsoft.com/office/drawing/2014/main" id="{5997504F-0464-D067-7055-4CE1293AE37D}"/>
              </a:ext>
            </a:extLst>
          </p:cNvPr>
          <p:cNvSpPr txBox="1"/>
          <p:nvPr/>
        </p:nvSpPr>
        <p:spPr>
          <a:xfrm>
            <a:off x="5386151" y="6287343"/>
            <a:ext cx="1119997" cy="369332"/>
          </a:xfrm>
          <a:prstGeom prst="rect">
            <a:avLst/>
          </a:prstGeom>
          <a:noFill/>
        </p:spPr>
        <p:txBody>
          <a:bodyPr wrap="square" rtlCol="0">
            <a:spAutoFit/>
          </a:bodyPr>
          <a:lstStyle/>
          <a:p>
            <a:pPr algn="ctr"/>
            <a:r>
              <a:rPr lang="en-US" b="1" i="1" dirty="0"/>
              <a:t>VVI/VDD </a:t>
            </a:r>
          </a:p>
        </p:txBody>
      </p:sp>
      <p:sp>
        <p:nvSpPr>
          <p:cNvPr id="50" name="CasellaDiTesto 49">
            <a:extLst>
              <a:ext uri="{FF2B5EF4-FFF2-40B4-BE49-F238E27FC236}">
                <a16:creationId xmlns:a16="http://schemas.microsoft.com/office/drawing/2014/main" id="{2F2854D1-D9A8-AFD4-5788-24B42C16E32E}"/>
              </a:ext>
            </a:extLst>
          </p:cNvPr>
          <p:cNvSpPr txBox="1"/>
          <p:nvPr/>
        </p:nvSpPr>
        <p:spPr>
          <a:xfrm>
            <a:off x="6447954" y="5680522"/>
            <a:ext cx="4905846" cy="116955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BS: da INOGEN  ↑</a:t>
            </a:r>
          </a:p>
          <a:p>
            <a:r>
              <a:rPr lang="en-US" sz="1400" dirty="0"/>
              <a:t>MDT: da COBALT ↑ (</a:t>
            </a:r>
            <a:r>
              <a:rPr lang="en-US" sz="1400" dirty="0" err="1"/>
              <a:t>riconoscimento</a:t>
            </a:r>
            <a:r>
              <a:rPr lang="en-US" sz="1400" dirty="0"/>
              <a:t> FA su </a:t>
            </a:r>
            <a:r>
              <a:rPr lang="en-US" sz="1400" dirty="0" err="1"/>
              <a:t>monocamerlai</a:t>
            </a:r>
            <a:r>
              <a:rPr lang="en-US" sz="1400" dirty="0"/>
              <a:t>)</a:t>
            </a:r>
          </a:p>
          <a:p>
            <a:r>
              <a:rPr lang="en-US" sz="1400" dirty="0"/>
              <a:t>BK: da </a:t>
            </a:r>
            <a:r>
              <a:rPr lang="en-US" sz="1400" dirty="0" err="1"/>
              <a:t>RIVACOR</a:t>
            </a:r>
            <a:r>
              <a:rPr lang="en-US" sz="1400" dirty="0"/>
              <a:t>  3 ↑</a:t>
            </a:r>
          </a:p>
          <a:p>
            <a:r>
              <a:rPr lang="en-US" sz="1400" dirty="0"/>
              <a:t>MCP: </a:t>
            </a:r>
            <a:r>
              <a:rPr lang="en-US" sz="1400" dirty="0" err="1"/>
              <a:t>PLATINIUM</a:t>
            </a:r>
            <a:endParaRPr lang="en-US" sz="1400" dirty="0"/>
          </a:p>
          <a:p>
            <a:r>
              <a:rPr lang="en-US" sz="1400" dirty="0" err="1"/>
              <a:t>ABT</a:t>
            </a:r>
            <a:r>
              <a:rPr lang="en-US" sz="1400" dirty="0"/>
              <a:t>: ENTRANT</a:t>
            </a:r>
          </a:p>
        </p:txBody>
      </p:sp>
      <p:cxnSp>
        <p:nvCxnSpPr>
          <p:cNvPr id="54" name="Connettore diritto con freccia 53">
            <a:extLst>
              <a:ext uri="{FF2B5EF4-FFF2-40B4-BE49-F238E27FC236}">
                <a16:creationId xmlns:a16="http://schemas.microsoft.com/office/drawing/2014/main" id="{F38DFCB3-D14F-2B59-B52C-8069F85728AA}"/>
              </a:ext>
            </a:extLst>
          </p:cNvPr>
          <p:cNvCxnSpPr>
            <a:cxnSpLocks/>
          </p:cNvCxnSpPr>
          <p:nvPr/>
        </p:nvCxnSpPr>
        <p:spPr>
          <a:xfrm>
            <a:off x="8358212" y="6256597"/>
            <a:ext cx="11176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Connettore diritto con freccia 55">
            <a:extLst>
              <a:ext uri="{FF2B5EF4-FFF2-40B4-BE49-F238E27FC236}">
                <a16:creationId xmlns:a16="http://schemas.microsoft.com/office/drawing/2014/main" id="{EE26AFDA-E957-4DB7-DEEA-88D9459CF19C}"/>
              </a:ext>
            </a:extLst>
          </p:cNvPr>
          <p:cNvCxnSpPr>
            <a:cxnSpLocks/>
          </p:cNvCxnSpPr>
          <p:nvPr/>
        </p:nvCxnSpPr>
        <p:spPr>
          <a:xfrm>
            <a:off x="8358212" y="5878242"/>
            <a:ext cx="11176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8" name="CasellaDiTesto 57">
            <a:extLst>
              <a:ext uri="{FF2B5EF4-FFF2-40B4-BE49-F238E27FC236}">
                <a16:creationId xmlns:a16="http://schemas.microsoft.com/office/drawing/2014/main" id="{317A1D81-CBFD-B66E-2E78-A9E4DF46529D}"/>
              </a:ext>
            </a:extLst>
          </p:cNvPr>
          <p:cNvSpPr txBox="1"/>
          <p:nvPr/>
        </p:nvSpPr>
        <p:spPr>
          <a:xfrm>
            <a:off x="9549881" y="5680522"/>
            <a:ext cx="2642119" cy="307777"/>
          </a:xfrm>
          <a:prstGeom prst="rect">
            <a:avLst/>
          </a:prstGeom>
          <a:noFill/>
        </p:spPr>
        <p:txBody>
          <a:bodyPr wrap="square" rtlCol="0">
            <a:spAutoFit/>
          </a:bodyPr>
          <a:lstStyle/>
          <a:p>
            <a:pPr algn="ctr"/>
            <a:r>
              <a:rPr lang="en-US" sz="1400" dirty="0"/>
              <a:t>BS: Se BAV VIGILANT ↑(</a:t>
            </a:r>
            <a:r>
              <a:rPr lang="en-US" sz="1400" dirty="0" err="1"/>
              <a:t>pacesafe</a:t>
            </a:r>
            <a:r>
              <a:rPr lang="en-US" sz="1400" dirty="0"/>
              <a:t>) </a:t>
            </a:r>
          </a:p>
        </p:txBody>
      </p:sp>
      <p:sp>
        <p:nvSpPr>
          <p:cNvPr id="64" name="CasellaDiTesto 63">
            <a:extLst>
              <a:ext uri="{FF2B5EF4-FFF2-40B4-BE49-F238E27FC236}">
                <a16:creationId xmlns:a16="http://schemas.microsoft.com/office/drawing/2014/main" id="{27E13175-A1BB-0FCD-7503-D285F8F42160}"/>
              </a:ext>
            </a:extLst>
          </p:cNvPr>
          <p:cNvSpPr txBox="1"/>
          <p:nvPr/>
        </p:nvSpPr>
        <p:spPr>
          <a:xfrm>
            <a:off x="9549878" y="6090742"/>
            <a:ext cx="1836193" cy="307777"/>
          </a:xfrm>
          <a:prstGeom prst="rect">
            <a:avLst/>
          </a:prstGeom>
          <a:noFill/>
        </p:spPr>
        <p:txBody>
          <a:bodyPr wrap="square" rtlCol="0">
            <a:spAutoFit/>
          </a:bodyPr>
          <a:lstStyle/>
          <a:p>
            <a:r>
              <a:rPr lang="en-US" sz="1400" dirty="0" err="1"/>
              <a:t>RIVACOR</a:t>
            </a:r>
            <a:r>
              <a:rPr lang="en-US" sz="1400" dirty="0"/>
              <a:t> 5 ↑ (VDD)</a:t>
            </a:r>
          </a:p>
        </p:txBody>
      </p:sp>
    </p:spTree>
    <p:extLst>
      <p:ext uri="{BB962C8B-B14F-4D97-AF65-F5344CB8AC3E}">
        <p14:creationId xmlns:p14="http://schemas.microsoft.com/office/powerpoint/2010/main" val="4073263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quotidianosanita.it/img_prima/166867835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79" y="480520"/>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078083" y="157355"/>
            <a:ext cx="9389109" cy="646331"/>
          </a:xfrm>
          <a:prstGeom prst="rect">
            <a:avLst/>
          </a:prstGeom>
          <a:noFill/>
        </p:spPr>
        <p:txBody>
          <a:bodyPr wrap="none" rtlCol="0">
            <a:spAutoFit/>
          </a:bodyPr>
          <a:lstStyle/>
          <a:p>
            <a:r>
              <a:rPr lang="it-IT" altLang="it-IT" dirty="0" err="1">
                <a:solidFill>
                  <a:srgbClr val="333333"/>
                </a:solidFill>
                <a:latin typeface="Georgia" panose="02040502050405020303" pitchFamily="18" charset="0"/>
              </a:rPr>
              <a:t>Payback</a:t>
            </a:r>
            <a:r>
              <a:rPr lang="it-IT" altLang="it-IT" dirty="0">
                <a:solidFill>
                  <a:srgbClr val="333333"/>
                </a:solidFill>
                <a:latin typeface="Georgia" panose="02040502050405020303" pitchFamily="18" charset="0"/>
              </a:rPr>
              <a:t> dispositivi medici. Confindustria: “Va cancellato, già presentati 100 ricorsi al Tar”</a:t>
            </a:r>
          </a:p>
          <a:p>
            <a:endParaRPr lang="it-IT" dirty="0"/>
          </a:p>
        </p:txBody>
      </p:sp>
      <p:sp>
        <p:nvSpPr>
          <p:cNvPr id="6" name="CasellaDiTesto 5"/>
          <p:cNvSpPr txBox="1"/>
          <p:nvPr/>
        </p:nvSpPr>
        <p:spPr>
          <a:xfrm>
            <a:off x="2016183" y="291620"/>
            <a:ext cx="9871238" cy="2192908"/>
          </a:xfrm>
          <a:prstGeom prst="rect">
            <a:avLst/>
          </a:prstGeom>
          <a:noFill/>
        </p:spPr>
        <p:txBody>
          <a:bodyPr wrap="square" rtlCol="0">
            <a:spAutoFit/>
          </a:bodyPr>
          <a:lstStyle/>
          <a:p>
            <a:pPr lvl="0" eaLnBrk="0" fontAlgn="base" hangingPunct="0">
              <a:spcBef>
                <a:spcPct val="0"/>
              </a:spcBef>
              <a:spcAft>
                <a:spcPct val="0"/>
              </a:spcAft>
            </a:pPr>
            <a:r>
              <a:rPr lang="it-IT" altLang="it-IT" sz="1050" dirty="0"/>
              <a:t/>
            </a:r>
            <a:br>
              <a:rPr lang="it-IT" altLang="it-IT" sz="1050" dirty="0"/>
            </a:br>
            <a:endParaRPr lang="it-IT" altLang="it-IT" b="1" dirty="0">
              <a:solidFill>
                <a:srgbClr val="000000"/>
              </a:solidFill>
              <a:latin typeface="Georgia" panose="02040502050405020303" pitchFamily="18" charset="0"/>
            </a:endParaRPr>
          </a:p>
          <a:p>
            <a:pPr lvl="0" eaLnBrk="0" fontAlgn="base" hangingPunct="0">
              <a:spcBef>
                <a:spcPct val="0"/>
              </a:spcBef>
              <a:spcAft>
                <a:spcPct val="0"/>
              </a:spcAft>
            </a:pPr>
            <a:r>
              <a:rPr lang="it-IT" altLang="it-IT" b="1" i="1" dirty="0">
                <a:solidFill>
                  <a:srgbClr val="000000"/>
                </a:solidFill>
                <a:latin typeface="Georgia" panose="02040502050405020303" pitchFamily="18" charset="0"/>
              </a:rPr>
              <a:t>Il presidente di Confindustria Dispositivi Medici Massimiliano </a:t>
            </a:r>
            <a:r>
              <a:rPr lang="it-IT" altLang="it-IT" b="1" i="1" dirty="0" err="1">
                <a:solidFill>
                  <a:srgbClr val="000000"/>
                </a:solidFill>
                <a:latin typeface="Georgia" panose="02040502050405020303" pitchFamily="18" charset="0"/>
              </a:rPr>
              <a:t>Boggetti</a:t>
            </a:r>
            <a:r>
              <a:rPr lang="it-IT" altLang="it-IT" b="1" i="1" dirty="0">
                <a:solidFill>
                  <a:srgbClr val="000000"/>
                </a:solidFill>
                <a:latin typeface="Georgia" panose="02040502050405020303" pitchFamily="18" charset="0"/>
              </a:rPr>
              <a:t>: </a:t>
            </a:r>
            <a:endParaRPr lang="it-IT" altLang="it-IT" b="1" i="1" dirty="0" smtClean="0">
              <a:solidFill>
                <a:srgbClr val="000000"/>
              </a:solidFill>
              <a:latin typeface="Georgia" panose="02040502050405020303" pitchFamily="18" charset="0"/>
            </a:endParaRPr>
          </a:p>
          <a:p>
            <a:pPr lvl="0" eaLnBrk="0" fontAlgn="base" hangingPunct="0">
              <a:spcBef>
                <a:spcPct val="0"/>
              </a:spcBef>
              <a:spcAft>
                <a:spcPct val="0"/>
              </a:spcAft>
            </a:pPr>
            <a:r>
              <a:rPr lang="it-IT" altLang="it-IT" b="1" i="1" dirty="0" smtClean="0">
                <a:solidFill>
                  <a:srgbClr val="000000"/>
                </a:solidFill>
                <a:latin typeface="Georgia" panose="02040502050405020303" pitchFamily="18" charset="0"/>
              </a:rPr>
              <a:t>“</a:t>
            </a:r>
            <a:r>
              <a:rPr lang="it-IT" altLang="it-IT" b="1" i="1" dirty="0">
                <a:solidFill>
                  <a:srgbClr val="000000"/>
                </a:solidFill>
                <a:latin typeface="Georgia" panose="02040502050405020303" pitchFamily="18" charset="0"/>
              </a:rPr>
              <a:t>Tassa incostituzionale, ingiusta e inapplicabile mette in ginocchio le imprese </a:t>
            </a:r>
            <a:endParaRPr lang="it-IT" altLang="it-IT" b="1" i="1" dirty="0" smtClean="0">
              <a:solidFill>
                <a:srgbClr val="000000"/>
              </a:solidFill>
              <a:latin typeface="Georgia" panose="02040502050405020303" pitchFamily="18" charset="0"/>
            </a:endParaRPr>
          </a:p>
          <a:p>
            <a:pPr lvl="0" eaLnBrk="0" fontAlgn="base" hangingPunct="0">
              <a:spcBef>
                <a:spcPct val="0"/>
              </a:spcBef>
              <a:spcAft>
                <a:spcPct val="0"/>
              </a:spcAft>
            </a:pPr>
            <a:r>
              <a:rPr lang="it-IT" altLang="it-IT" b="1" i="1" dirty="0" smtClean="0">
                <a:solidFill>
                  <a:srgbClr val="000000"/>
                </a:solidFill>
                <a:latin typeface="Georgia" panose="02040502050405020303" pitchFamily="18" charset="0"/>
              </a:rPr>
              <a:t>che </a:t>
            </a:r>
            <a:r>
              <a:rPr lang="it-IT" altLang="it-IT" b="1" i="1" dirty="0">
                <a:solidFill>
                  <a:srgbClr val="000000"/>
                </a:solidFill>
                <a:latin typeface="Georgia" panose="02040502050405020303" pitchFamily="18" charset="0"/>
              </a:rPr>
              <a:t>producono tecnologie per la salute con 2 miliardi di esborso”</a:t>
            </a:r>
            <a:endParaRPr lang="it-IT" altLang="it-IT" b="1" dirty="0">
              <a:solidFill>
                <a:srgbClr val="000000"/>
              </a:solidFill>
              <a:latin typeface="Georgia" panose="02040502050405020303" pitchFamily="18" charset="0"/>
            </a:endParaRPr>
          </a:p>
          <a:p>
            <a:endParaRPr lang="it-IT" altLang="it-IT" b="1" dirty="0" smtClean="0">
              <a:solidFill>
                <a:srgbClr val="636466"/>
              </a:solidFill>
              <a:latin typeface="Georgia" panose="02040502050405020303" pitchFamily="18" charset="0"/>
              <a:cs typeface="Times New Roman" panose="02020603050405020304" pitchFamily="18" charset="0"/>
            </a:endParaRPr>
          </a:p>
          <a:p>
            <a:r>
              <a:rPr lang="it-IT" altLang="it-IT" b="1" dirty="0" smtClean="0">
                <a:solidFill>
                  <a:srgbClr val="636466"/>
                </a:solidFill>
                <a:latin typeface="Georgia" panose="02040502050405020303" pitchFamily="18" charset="0"/>
                <a:cs typeface="Times New Roman" panose="02020603050405020304" pitchFamily="18" charset="0"/>
              </a:rPr>
              <a:t>quotidiano</a:t>
            </a:r>
            <a:r>
              <a:rPr lang="it-IT" altLang="it-IT" b="1" dirty="0" smtClean="0">
                <a:solidFill>
                  <a:srgbClr val="C10C05"/>
                </a:solidFill>
                <a:latin typeface="Georgia" panose="02040502050405020303" pitchFamily="18" charset="0"/>
                <a:cs typeface="Times New Roman" panose="02020603050405020304" pitchFamily="18" charset="0"/>
              </a:rPr>
              <a:t>sanita</a:t>
            </a:r>
            <a:r>
              <a:rPr lang="it-IT" altLang="it-IT" b="1" dirty="0" smtClean="0">
                <a:solidFill>
                  <a:srgbClr val="636466"/>
                </a:solidFill>
                <a:latin typeface="Georgia" panose="02040502050405020303" pitchFamily="18" charset="0"/>
                <a:cs typeface="Times New Roman" panose="02020603050405020304" pitchFamily="18" charset="0"/>
              </a:rPr>
              <a:t>.it    						</a:t>
            </a:r>
            <a:r>
              <a:rPr lang="it-IT" altLang="it-IT" b="1" dirty="0" smtClean="0">
                <a:solidFill>
                  <a:srgbClr val="C10C05"/>
                </a:solidFill>
                <a:latin typeface="Georgia" panose="02040502050405020303" pitchFamily="18" charset="0"/>
                <a:cs typeface="Arial" panose="020B0604020202020204" pitchFamily="34" charset="0"/>
              </a:rPr>
              <a:t>17 </a:t>
            </a:r>
            <a:r>
              <a:rPr lang="it-IT" altLang="it-IT" b="1" dirty="0">
                <a:solidFill>
                  <a:srgbClr val="C10C05"/>
                </a:solidFill>
                <a:latin typeface="Georgia" panose="02040502050405020303" pitchFamily="18" charset="0"/>
                <a:cs typeface="Arial" panose="020B0604020202020204" pitchFamily="34" charset="0"/>
              </a:rPr>
              <a:t>novembre 2022</a:t>
            </a:r>
            <a:r>
              <a:rPr lang="it-IT" altLang="it-IT" dirty="0">
                <a:cs typeface="Arial" panose="020B0604020202020204" pitchFamily="34" charset="0"/>
              </a:rPr>
              <a:t> </a:t>
            </a:r>
            <a:endParaRPr lang="it-IT" altLang="it-IT" sz="9600" dirty="0">
              <a:solidFill>
                <a:srgbClr val="333333"/>
              </a:solidFill>
              <a:latin typeface="Arial" panose="020B0604020202020204" pitchFamily="34" charset="0"/>
              <a:cs typeface="Arial" panose="020B0604020202020204" pitchFamily="34" charset="0"/>
            </a:endParaRPr>
          </a:p>
          <a:p>
            <a:endParaRPr lang="it-IT" dirty="0"/>
          </a:p>
        </p:txBody>
      </p:sp>
      <p:sp>
        <p:nvSpPr>
          <p:cNvPr id="8" name="CasellaDiTesto 7"/>
          <p:cNvSpPr txBox="1"/>
          <p:nvPr/>
        </p:nvSpPr>
        <p:spPr>
          <a:xfrm>
            <a:off x="304579" y="2650108"/>
            <a:ext cx="11582842" cy="3693319"/>
          </a:xfrm>
          <a:prstGeom prst="rect">
            <a:avLst/>
          </a:prstGeom>
          <a:noFill/>
        </p:spPr>
        <p:txBody>
          <a:bodyPr wrap="square" rtlCol="0">
            <a:spAutoFit/>
          </a:bodyPr>
          <a:lstStyle/>
          <a:p>
            <a:r>
              <a:rPr lang="it-IT" b="1" dirty="0"/>
              <a:t>Sono già 100 i ricorsi presentati ai TAR dalle aziende dei dispositivi medici sull’attuazione del cosiddetto </a:t>
            </a:r>
            <a:r>
              <a:rPr lang="it-IT" b="1" dirty="0" err="1"/>
              <a:t>payback</a:t>
            </a:r>
            <a:r>
              <a:rPr lang="it-IT" dirty="0"/>
              <a:t>, il sistema di tassazione che obbliga le imprese a un esborso di oltre 2 miliardi per ripianare lo sforamento dei tetti di spesa da parte delle Regioni. E proprio in questi giorni – fanno sapere molte aziende - stanno arrivando a pioggia le lettere delle Regioni con richiesta di pagamento del </a:t>
            </a:r>
            <a:r>
              <a:rPr lang="it-IT" dirty="0" err="1"/>
              <a:t>payback</a:t>
            </a:r>
            <a:r>
              <a:rPr lang="it-IT" dirty="0"/>
              <a:t> per il periodo 2015-2018 da evadere entro 30 giorni. </a:t>
            </a:r>
            <a:r>
              <a:rPr lang="it-IT" dirty="0" smtClean="0"/>
              <a:t>…</a:t>
            </a:r>
          </a:p>
          <a:p>
            <a:r>
              <a:rPr lang="it-IT" dirty="0" smtClean="0"/>
              <a:t>« </a:t>
            </a:r>
            <a:r>
              <a:rPr lang="it-IT" b="1" dirty="0" smtClean="0"/>
              <a:t>Se </a:t>
            </a:r>
            <a:r>
              <a:rPr lang="it-IT" b="1" dirty="0"/>
              <a:t>il Governo non cancella il </a:t>
            </a:r>
            <a:r>
              <a:rPr lang="it-IT" b="1" dirty="0" err="1"/>
              <a:t>payback</a:t>
            </a:r>
            <a:r>
              <a:rPr lang="it-IT" b="1" dirty="0"/>
              <a:t> </a:t>
            </a:r>
            <a:r>
              <a:rPr lang="it-IT" dirty="0"/>
              <a:t>– ha dichiarato il Presidente di Confindustria Dispositivi Medici, </a:t>
            </a:r>
            <a:r>
              <a:rPr lang="it-IT" b="1" dirty="0"/>
              <a:t>Massimiliano </a:t>
            </a:r>
            <a:r>
              <a:rPr lang="it-IT" b="1" dirty="0" err="1"/>
              <a:t>Boggetti</a:t>
            </a:r>
            <a:r>
              <a:rPr lang="it-IT" dirty="0"/>
              <a:t> - </a:t>
            </a:r>
            <a:r>
              <a:rPr lang="it-IT" b="1" dirty="0"/>
              <a:t>deve avere il coraggio di dire chiaramente ai cittadini che non è in grado di erogare salute pubblica</a:t>
            </a:r>
            <a:r>
              <a:rPr lang="it-IT" dirty="0"/>
              <a:t>. </a:t>
            </a:r>
            <a:endParaRPr lang="it-IT" dirty="0" smtClean="0"/>
          </a:p>
          <a:p>
            <a:r>
              <a:rPr lang="it-IT" b="1" dirty="0" smtClean="0"/>
              <a:t>Se </a:t>
            </a:r>
            <a:r>
              <a:rPr lang="it-IT" b="1" dirty="0"/>
              <a:t>non viene fatta una seria programmazione sanitaria e si continuano a bandire gare la cui somma dei valori aggiudicati supera il fondo sanitario regionale a disposizione, le Regioni proseguiranno a sforare i tetti di spesa tutti gli anni. </a:t>
            </a:r>
            <a:r>
              <a:rPr lang="it-IT" dirty="0" smtClean="0"/>
              <a:t>…</a:t>
            </a:r>
          </a:p>
          <a:p>
            <a:r>
              <a:rPr lang="it-IT" dirty="0" smtClean="0"/>
              <a:t>Le </a:t>
            </a:r>
            <a:r>
              <a:rPr lang="it-IT" dirty="0"/>
              <a:t>imprese dei dispositivi medici non possono risanare i debiti delle Regioni e gli sforamenti di spesa, anche dovuti al </a:t>
            </a:r>
            <a:r>
              <a:rPr lang="it-IT" dirty="0" err="1" smtClean="0"/>
              <a:t>Covid</a:t>
            </a:r>
            <a:r>
              <a:rPr lang="it-IT" dirty="0" smtClean="0"/>
              <a:t>». …</a:t>
            </a:r>
            <a:endParaRPr lang="it-IT" dirty="0"/>
          </a:p>
          <a:p>
            <a:r>
              <a:rPr lang="it-IT" b="1" dirty="0"/>
              <a:t>I ricorsi delle aziende riguardano in particolare l’articolo 18 del Decreto Legge Aiuti bis e il decreto del Ministero della Salute che detta linee guida di attuazione del </a:t>
            </a:r>
            <a:r>
              <a:rPr lang="it-IT" b="1" dirty="0" err="1"/>
              <a:t>payback</a:t>
            </a:r>
            <a:r>
              <a:rPr lang="it-IT" dirty="0"/>
              <a:t>. Il provvedimento presenta una serie di elementi che lo rendono inapplicabile, incostituzionale e ingiusto</a:t>
            </a:r>
            <a:r>
              <a:rPr lang="it-IT" dirty="0" smtClean="0"/>
              <a:t>.</a:t>
            </a:r>
            <a:endParaRPr lang="it-IT" dirty="0"/>
          </a:p>
        </p:txBody>
      </p:sp>
    </p:spTree>
    <p:extLst>
      <p:ext uri="{BB962C8B-B14F-4D97-AF65-F5344CB8AC3E}">
        <p14:creationId xmlns:p14="http://schemas.microsoft.com/office/powerpoint/2010/main" val="23095159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p:txBody>
          <a:bodyPr/>
          <a:lstStyle/>
          <a:p>
            <a:pPr algn="ctr"/>
            <a:r>
              <a:rPr lang="en-US" b="1" dirty="0" err="1">
                <a:solidFill>
                  <a:srgbClr val="C00000"/>
                </a:solidFill>
              </a:rPr>
              <a:t>Prevenzione</a:t>
            </a:r>
            <a:r>
              <a:rPr lang="en-US" b="1" dirty="0">
                <a:solidFill>
                  <a:srgbClr val="C00000"/>
                </a:solidFill>
              </a:rPr>
              <a:t> </a:t>
            </a:r>
            <a:r>
              <a:rPr lang="en-US" b="1" dirty="0" err="1">
                <a:solidFill>
                  <a:srgbClr val="C00000"/>
                </a:solidFill>
              </a:rPr>
              <a:t>primaria</a:t>
            </a:r>
            <a:endParaRPr lang="it-IT" b="1" dirty="0">
              <a:solidFill>
                <a:srgbClr val="C00000"/>
              </a:solidFill>
            </a:endParaRPr>
          </a:p>
        </p:txBody>
      </p:sp>
      <p:sp>
        <p:nvSpPr>
          <p:cNvPr id="35" name="CasellaDiTesto 34">
            <a:extLst>
              <a:ext uri="{FF2B5EF4-FFF2-40B4-BE49-F238E27FC236}">
                <a16:creationId xmlns:a16="http://schemas.microsoft.com/office/drawing/2014/main" id="{B477F256-E5F0-9A17-4BAB-ACAD59CFCBBE}"/>
              </a:ext>
            </a:extLst>
          </p:cNvPr>
          <p:cNvSpPr txBox="1"/>
          <p:nvPr/>
        </p:nvSpPr>
        <p:spPr>
          <a:xfrm>
            <a:off x="331658" y="2844225"/>
            <a:ext cx="5643587" cy="1107996"/>
          </a:xfrm>
          <a:prstGeom prst="rect">
            <a:avLst/>
          </a:prstGeom>
          <a:noFill/>
        </p:spPr>
        <p:txBody>
          <a:bodyPr wrap="square" rtlCol="0">
            <a:spAutoFit/>
          </a:bodyPr>
          <a:lstStyle/>
          <a:p>
            <a:pPr algn="ctr"/>
            <a:r>
              <a:rPr lang="en-US" sz="2200" dirty="0">
                <a:latin typeface="+mj-lt"/>
              </a:rPr>
              <a:t>Se </a:t>
            </a:r>
            <a:r>
              <a:rPr lang="en-US" sz="2200" dirty="0" err="1">
                <a:latin typeface="+mj-lt"/>
              </a:rPr>
              <a:t>paziente</a:t>
            </a:r>
            <a:r>
              <a:rPr lang="en-US" sz="2200" dirty="0">
                <a:latin typeface="+mj-lt"/>
              </a:rPr>
              <a:t> con </a:t>
            </a:r>
            <a:r>
              <a:rPr lang="en-US" sz="2200" dirty="0" err="1">
                <a:latin typeface="+mj-lt"/>
              </a:rPr>
              <a:t>numerosi</a:t>
            </a:r>
            <a:r>
              <a:rPr lang="en-US" sz="2200" dirty="0">
                <a:latin typeface="+mj-lt"/>
              </a:rPr>
              <a:t> </a:t>
            </a:r>
            <a:r>
              <a:rPr lang="en-US" sz="2200" dirty="0" err="1">
                <a:latin typeface="+mj-lt"/>
              </a:rPr>
              <a:t>ricoveri</a:t>
            </a:r>
            <a:r>
              <a:rPr lang="en-US" sz="2200" dirty="0">
                <a:latin typeface="+mj-lt"/>
              </a:rPr>
              <a:t> per </a:t>
            </a:r>
            <a:r>
              <a:rPr lang="en-US" sz="2200" dirty="0" err="1">
                <a:latin typeface="+mj-lt"/>
              </a:rPr>
              <a:t>scompenso</a:t>
            </a:r>
            <a:r>
              <a:rPr lang="en-US" sz="2200" dirty="0">
                <a:latin typeface="+mj-lt"/>
              </a:rPr>
              <a:t>, </a:t>
            </a:r>
            <a:r>
              <a:rPr lang="en-US" sz="2200" dirty="0" err="1">
                <a:latin typeface="+mj-lt"/>
              </a:rPr>
              <a:t>scarsamente</a:t>
            </a:r>
            <a:r>
              <a:rPr lang="en-US" sz="2200" dirty="0">
                <a:latin typeface="+mj-lt"/>
              </a:rPr>
              <a:t> </a:t>
            </a:r>
            <a:r>
              <a:rPr lang="en-US" sz="2200" dirty="0" err="1">
                <a:latin typeface="+mj-lt"/>
              </a:rPr>
              <a:t>compliante</a:t>
            </a:r>
            <a:r>
              <a:rPr lang="en-US" sz="2200" dirty="0">
                <a:latin typeface="+mj-lt"/>
              </a:rPr>
              <a:t> a terapia medica e poco </a:t>
            </a:r>
            <a:r>
              <a:rPr lang="en-US" sz="2200" dirty="0" err="1">
                <a:latin typeface="+mj-lt"/>
              </a:rPr>
              <a:t>autonomo</a:t>
            </a:r>
            <a:endParaRPr lang="it-IT" sz="2200" dirty="0">
              <a:latin typeface="+mj-lt"/>
            </a:endParaRPr>
          </a:p>
        </p:txBody>
      </p:sp>
      <p:cxnSp>
        <p:nvCxnSpPr>
          <p:cNvPr id="4" name="Connettore diritto con freccia 3">
            <a:extLst>
              <a:ext uri="{FF2B5EF4-FFF2-40B4-BE49-F238E27FC236}">
                <a16:creationId xmlns:a16="http://schemas.microsoft.com/office/drawing/2014/main" id="{018DE2B0-BD74-2F94-5770-1D7118229FAD}"/>
              </a:ext>
            </a:extLst>
          </p:cNvPr>
          <p:cNvCxnSpPr>
            <a:cxnSpLocks/>
          </p:cNvCxnSpPr>
          <p:nvPr/>
        </p:nvCxnSpPr>
        <p:spPr>
          <a:xfrm>
            <a:off x="5975245" y="3429000"/>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CasellaDiTesto 7">
            <a:extLst>
              <a:ext uri="{FF2B5EF4-FFF2-40B4-BE49-F238E27FC236}">
                <a16:creationId xmlns:a16="http://schemas.microsoft.com/office/drawing/2014/main" id="{929130B1-3B34-6B69-2A69-FABA36205243}"/>
              </a:ext>
            </a:extLst>
          </p:cNvPr>
          <p:cNvSpPr txBox="1"/>
          <p:nvPr/>
        </p:nvSpPr>
        <p:spPr>
          <a:xfrm>
            <a:off x="7938126" y="2875002"/>
            <a:ext cx="4253874" cy="1600438"/>
          </a:xfrm>
          <a:prstGeom prst="rect">
            <a:avLst/>
          </a:prstGeom>
          <a:noFill/>
        </p:spPr>
        <p:txBody>
          <a:bodyPr wrap="square" rtlCol="0">
            <a:spAutoFit/>
          </a:bodyPr>
          <a:lstStyle/>
          <a:p>
            <a:pPr algn="ctr"/>
            <a:r>
              <a:rPr lang="en-US" sz="2200" dirty="0" err="1">
                <a:latin typeface="+mj-lt"/>
              </a:rPr>
              <a:t>Utili</a:t>
            </a:r>
            <a:r>
              <a:rPr lang="en-US" sz="2200" dirty="0">
                <a:latin typeface="+mj-lt"/>
              </a:rPr>
              <a:t> </a:t>
            </a:r>
            <a:r>
              <a:rPr lang="en-US" sz="2200" dirty="0" err="1">
                <a:latin typeface="+mj-lt"/>
              </a:rPr>
              <a:t>algoritmi</a:t>
            </a:r>
            <a:r>
              <a:rPr lang="en-US" sz="2200" dirty="0">
                <a:latin typeface="+mj-lt"/>
              </a:rPr>
              <a:t> per </a:t>
            </a:r>
            <a:r>
              <a:rPr lang="en-US" sz="2200" dirty="0" err="1">
                <a:latin typeface="+mj-lt"/>
              </a:rPr>
              <a:t>diagnosi</a:t>
            </a:r>
            <a:r>
              <a:rPr lang="en-US" sz="2200" dirty="0">
                <a:latin typeface="+mj-lt"/>
              </a:rPr>
              <a:t> </a:t>
            </a:r>
            <a:r>
              <a:rPr lang="en-US" sz="2200" dirty="0" err="1">
                <a:latin typeface="+mj-lt"/>
              </a:rPr>
              <a:t>precoce</a:t>
            </a:r>
            <a:r>
              <a:rPr lang="en-US" sz="2200" dirty="0">
                <a:latin typeface="+mj-lt"/>
              </a:rPr>
              <a:t> di </a:t>
            </a:r>
            <a:r>
              <a:rPr lang="en-US" sz="2200" dirty="0" err="1">
                <a:latin typeface="+mj-lt"/>
              </a:rPr>
              <a:t>scompenso</a:t>
            </a:r>
            <a:r>
              <a:rPr lang="en-US" sz="2200" dirty="0">
                <a:latin typeface="+mj-lt"/>
              </a:rPr>
              <a:t> </a:t>
            </a:r>
            <a:r>
              <a:rPr lang="en-US" sz="2200" dirty="0" err="1">
                <a:latin typeface="+mj-lt"/>
              </a:rPr>
              <a:t>cardiaco</a:t>
            </a:r>
            <a:r>
              <a:rPr lang="en-US" sz="2200" dirty="0">
                <a:latin typeface="+mj-lt"/>
              </a:rPr>
              <a:t> al fine di </a:t>
            </a:r>
            <a:r>
              <a:rPr lang="en-US" sz="2200" dirty="0" err="1">
                <a:latin typeface="+mj-lt"/>
              </a:rPr>
              <a:t>evitare</a:t>
            </a:r>
            <a:r>
              <a:rPr lang="en-US" sz="2200" dirty="0">
                <a:latin typeface="+mj-lt"/>
              </a:rPr>
              <a:t> </a:t>
            </a:r>
            <a:r>
              <a:rPr lang="en-US" sz="2200" dirty="0" err="1">
                <a:latin typeface="+mj-lt"/>
              </a:rPr>
              <a:t>ospedalizzazione</a:t>
            </a:r>
            <a:r>
              <a:rPr lang="en-US" sz="2200" dirty="0">
                <a:latin typeface="+mj-lt"/>
              </a:rPr>
              <a:t> </a:t>
            </a:r>
            <a:r>
              <a:rPr lang="en-US" sz="1600" b="1" dirty="0">
                <a:latin typeface="+mj-lt"/>
              </a:rPr>
              <a:t>(prima </a:t>
            </a:r>
            <a:r>
              <a:rPr lang="en-US" sz="1600" b="1" dirty="0" err="1">
                <a:latin typeface="+mj-lt"/>
              </a:rPr>
              <a:t>scelta</a:t>
            </a:r>
            <a:r>
              <a:rPr lang="en-US" sz="1600" b="1" dirty="0">
                <a:latin typeface="+mj-lt"/>
              </a:rPr>
              <a:t> BS e BKT per </a:t>
            </a:r>
            <a:r>
              <a:rPr lang="en-US" sz="1600" b="1" dirty="0" err="1">
                <a:latin typeface="+mj-lt"/>
              </a:rPr>
              <a:t>algoritmo</a:t>
            </a:r>
            <a:r>
              <a:rPr lang="en-US" sz="1600" b="1" dirty="0">
                <a:latin typeface="+mj-lt"/>
              </a:rPr>
              <a:t> </a:t>
            </a:r>
            <a:r>
              <a:rPr lang="en-US" sz="1600" b="1" dirty="0" err="1">
                <a:latin typeface="+mj-lt"/>
              </a:rPr>
              <a:t>multiparametrico</a:t>
            </a:r>
            <a:r>
              <a:rPr lang="en-US" sz="1600" b="1" dirty="0">
                <a:latin typeface="+mj-lt"/>
              </a:rPr>
              <a:t> </a:t>
            </a:r>
            <a:r>
              <a:rPr lang="en-US" sz="1600" b="1" dirty="0" err="1">
                <a:latin typeface="+mj-lt"/>
              </a:rPr>
              <a:t>più</a:t>
            </a:r>
            <a:r>
              <a:rPr lang="en-US" sz="1600" b="1" dirty="0">
                <a:latin typeface="+mj-lt"/>
              </a:rPr>
              <a:t> </a:t>
            </a:r>
            <a:r>
              <a:rPr lang="en-US" sz="1600" b="1" dirty="0" err="1">
                <a:latin typeface="+mj-lt"/>
              </a:rPr>
              <a:t>sensibile</a:t>
            </a:r>
            <a:r>
              <a:rPr lang="en-US" sz="1600" b="1" dirty="0">
                <a:latin typeface="+mj-lt"/>
              </a:rPr>
              <a:t>)</a:t>
            </a:r>
            <a:endParaRPr lang="it-IT" sz="1600" b="1" dirty="0">
              <a:latin typeface="+mj-lt"/>
            </a:endParaRPr>
          </a:p>
        </p:txBody>
      </p:sp>
      <p:sp>
        <p:nvSpPr>
          <p:cNvPr id="12" name="CasellaDiTesto 11">
            <a:extLst>
              <a:ext uri="{FF2B5EF4-FFF2-40B4-BE49-F238E27FC236}">
                <a16:creationId xmlns:a16="http://schemas.microsoft.com/office/drawing/2014/main" id="{F532BD77-8247-75DC-F598-EE292A1B0A96}"/>
              </a:ext>
            </a:extLst>
          </p:cNvPr>
          <p:cNvSpPr txBox="1"/>
          <p:nvPr/>
        </p:nvSpPr>
        <p:spPr>
          <a:xfrm>
            <a:off x="8662081" y="5486720"/>
            <a:ext cx="2805964" cy="116955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BS: da VIGILANT  ↑ (Heart Logic) *</a:t>
            </a:r>
          </a:p>
          <a:p>
            <a:r>
              <a:rPr lang="en-US" sz="1400" dirty="0"/>
              <a:t>MDT: da COBALT XT ↑ (</a:t>
            </a:r>
            <a:r>
              <a:rPr lang="en-US" sz="1400" dirty="0" err="1"/>
              <a:t>Optivol</a:t>
            </a:r>
            <a:r>
              <a:rPr lang="it-IT" sz="1400" dirty="0"/>
              <a:t>/</a:t>
            </a:r>
            <a:r>
              <a:rPr lang="it-IT" sz="1400" dirty="0" err="1"/>
              <a:t>Triage</a:t>
            </a:r>
            <a:r>
              <a:rPr lang="it-IT" sz="1400" dirty="0"/>
              <a:t> HF</a:t>
            </a:r>
            <a:r>
              <a:rPr lang="en-US" sz="1400" dirty="0"/>
              <a:t>)</a:t>
            </a:r>
          </a:p>
          <a:p>
            <a:r>
              <a:rPr lang="en-US" sz="1400" dirty="0"/>
              <a:t>BK: SELENE  *</a:t>
            </a:r>
          </a:p>
          <a:p>
            <a:r>
              <a:rPr lang="en-US" sz="1400" dirty="0" err="1"/>
              <a:t>ABT</a:t>
            </a:r>
            <a:r>
              <a:rPr lang="en-US" sz="1400" dirty="0"/>
              <a:t>: GALLANT ↑ (</a:t>
            </a:r>
            <a:r>
              <a:rPr lang="en-US" sz="1400" dirty="0" err="1"/>
              <a:t>Corvue</a:t>
            </a:r>
            <a:r>
              <a:rPr lang="en-US" sz="1400" dirty="0"/>
              <a:t>)</a:t>
            </a:r>
          </a:p>
        </p:txBody>
      </p:sp>
      <p:cxnSp>
        <p:nvCxnSpPr>
          <p:cNvPr id="16" name="Connettore diritto con freccia 15">
            <a:extLst>
              <a:ext uri="{FF2B5EF4-FFF2-40B4-BE49-F238E27FC236}">
                <a16:creationId xmlns:a16="http://schemas.microsoft.com/office/drawing/2014/main" id="{562017B6-D2B0-C779-56CF-B9F84CEB9ECA}"/>
              </a:ext>
            </a:extLst>
          </p:cNvPr>
          <p:cNvCxnSpPr>
            <a:cxnSpLocks/>
          </p:cNvCxnSpPr>
          <p:nvPr/>
        </p:nvCxnSpPr>
        <p:spPr>
          <a:xfrm>
            <a:off x="9982145" y="4475440"/>
            <a:ext cx="0" cy="7812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84271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p:txBody>
          <a:bodyPr/>
          <a:lstStyle/>
          <a:p>
            <a:pPr algn="ctr"/>
            <a:r>
              <a:rPr lang="it-IT" b="1" dirty="0">
                <a:solidFill>
                  <a:srgbClr val="C00000"/>
                </a:solidFill>
              </a:rPr>
              <a:t>CRT-D</a:t>
            </a:r>
          </a:p>
        </p:txBody>
      </p:sp>
      <p:sp>
        <p:nvSpPr>
          <p:cNvPr id="9" name="CasellaDiTesto 8">
            <a:extLst>
              <a:ext uri="{FF2B5EF4-FFF2-40B4-BE49-F238E27FC236}">
                <a16:creationId xmlns:a16="http://schemas.microsoft.com/office/drawing/2014/main" id="{789CE2E2-B7E4-1C92-436E-1021FED7952C}"/>
              </a:ext>
            </a:extLst>
          </p:cNvPr>
          <p:cNvSpPr txBox="1"/>
          <p:nvPr/>
        </p:nvSpPr>
        <p:spPr>
          <a:xfrm>
            <a:off x="811967" y="2101379"/>
            <a:ext cx="2602459" cy="584736"/>
          </a:xfrm>
          <a:prstGeom prst="rect">
            <a:avLst/>
          </a:prstGeom>
          <a:noFill/>
        </p:spPr>
        <p:txBody>
          <a:bodyPr wrap="square" rtlCol="0">
            <a:spAutoFit/>
          </a:bodyPr>
          <a:lstStyle/>
          <a:p>
            <a:pPr algn="l"/>
            <a:r>
              <a:rPr lang="en-US" sz="3200" dirty="0" err="1">
                <a:latin typeface="+mj-lt"/>
              </a:rPr>
              <a:t>Ritmo</a:t>
            </a:r>
            <a:r>
              <a:rPr lang="en-US" sz="3200" dirty="0">
                <a:latin typeface="+mj-lt"/>
              </a:rPr>
              <a:t> </a:t>
            </a:r>
            <a:r>
              <a:rPr lang="en-US" sz="3200" dirty="0" err="1">
                <a:latin typeface="+mj-lt"/>
              </a:rPr>
              <a:t>sinusale</a:t>
            </a:r>
            <a:endParaRPr lang="it-IT" sz="3200" dirty="0">
              <a:latin typeface="+mj-lt"/>
            </a:endParaRPr>
          </a:p>
        </p:txBody>
      </p:sp>
      <p:cxnSp>
        <p:nvCxnSpPr>
          <p:cNvPr id="14" name="Connettore diritto con freccia 13">
            <a:extLst>
              <a:ext uri="{FF2B5EF4-FFF2-40B4-BE49-F238E27FC236}">
                <a16:creationId xmlns:a16="http://schemas.microsoft.com/office/drawing/2014/main" id="{4F9009D4-D798-F28B-803E-DA7A04851483}"/>
              </a:ext>
            </a:extLst>
          </p:cNvPr>
          <p:cNvCxnSpPr>
            <a:cxnSpLocks/>
          </p:cNvCxnSpPr>
          <p:nvPr/>
        </p:nvCxnSpPr>
        <p:spPr>
          <a:xfrm>
            <a:off x="3384653" y="2432363"/>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CasellaDiTesto 15">
            <a:extLst>
              <a:ext uri="{FF2B5EF4-FFF2-40B4-BE49-F238E27FC236}">
                <a16:creationId xmlns:a16="http://schemas.microsoft.com/office/drawing/2014/main" id="{64C75A81-9A94-2AD5-91A8-1A5E53018D6D}"/>
              </a:ext>
            </a:extLst>
          </p:cNvPr>
          <p:cNvSpPr txBox="1"/>
          <p:nvPr/>
        </p:nvSpPr>
        <p:spPr>
          <a:xfrm>
            <a:off x="5036745" y="2247697"/>
            <a:ext cx="905655" cy="369331"/>
          </a:xfrm>
          <a:prstGeom prst="rect">
            <a:avLst/>
          </a:prstGeom>
          <a:noFill/>
        </p:spPr>
        <p:txBody>
          <a:bodyPr wrap="square" rtlCol="0">
            <a:spAutoFit/>
          </a:bodyPr>
          <a:lstStyle/>
          <a:p>
            <a:pPr algn="ctr"/>
            <a:r>
              <a:rPr lang="en-US" b="1" i="1" dirty="0"/>
              <a:t>DDD </a:t>
            </a:r>
          </a:p>
        </p:txBody>
      </p:sp>
      <p:sp>
        <p:nvSpPr>
          <p:cNvPr id="18" name="CasellaDiTesto 17">
            <a:extLst>
              <a:ext uri="{FF2B5EF4-FFF2-40B4-BE49-F238E27FC236}">
                <a16:creationId xmlns:a16="http://schemas.microsoft.com/office/drawing/2014/main" id="{528C62EC-AC25-7CA3-4B51-C29935A341FF}"/>
              </a:ext>
            </a:extLst>
          </p:cNvPr>
          <p:cNvSpPr txBox="1"/>
          <p:nvPr/>
        </p:nvSpPr>
        <p:spPr>
          <a:xfrm>
            <a:off x="5662951" y="1817672"/>
            <a:ext cx="2602459" cy="116955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BS: da INOGEN  ↑</a:t>
            </a:r>
          </a:p>
          <a:p>
            <a:r>
              <a:rPr lang="en-US" sz="1400" dirty="0"/>
              <a:t>MDT: da CROME</a:t>
            </a:r>
            <a:r>
              <a:rPr lang="it-IT" sz="1400" dirty="0"/>
              <a:t> HF</a:t>
            </a:r>
            <a:r>
              <a:rPr lang="en-US" sz="1400" dirty="0"/>
              <a:t> ↑</a:t>
            </a:r>
          </a:p>
          <a:p>
            <a:r>
              <a:rPr lang="en-US" sz="1400" dirty="0"/>
              <a:t>BK: da </a:t>
            </a:r>
            <a:r>
              <a:rPr lang="en-US" sz="1400" dirty="0" err="1"/>
              <a:t>RIVACOR</a:t>
            </a:r>
            <a:r>
              <a:rPr lang="en-US" sz="1400" dirty="0"/>
              <a:t>  </a:t>
            </a:r>
            <a:r>
              <a:rPr lang="it-IT" sz="1400" dirty="0"/>
              <a:t>5</a:t>
            </a:r>
            <a:r>
              <a:rPr lang="en-US" sz="1400" dirty="0"/>
              <a:t> ↑</a:t>
            </a:r>
            <a:r>
              <a:rPr lang="it-IT" sz="1400" dirty="0"/>
              <a:t> (</a:t>
            </a:r>
            <a:r>
              <a:rPr lang="it-IT" sz="1400" dirty="0" err="1"/>
              <a:t>autosoglie</a:t>
            </a:r>
            <a:r>
              <a:rPr lang="it-IT" sz="1400" dirty="0"/>
              <a:t>)</a:t>
            </a:r>
            <a:endParaRPr lang="en-US" sz="1400" dirty="0"/>
          </a:p>
          <a:p>
            <a:r>
              <a:rPr lang="en-US" sz="1400" dirty="0"/>
              <a:t>MCP: </a:t>
            </a:r>
            <a:r>
              <a:rPr lang="it-IT" sz="1400" dirty="0"/>
              <a:t>GALI (</a:t>
            </a:r>
            <a:r>
              <a:rPr lang="it-IT" sz="1400" dirty="0" err="1"/>
              <a:t>autosglie</a:t>
            </a:r>
            <a:r>
              <a:rPr lang="it-IT" sz="1400" dirty="0"/>
              <a:t>)</a:t>
            </a:r>
            <a:endParaRPr lang="en-US" sz="1400" dirty="0"/>
          </a:p>
          <a:p>
            <a:r>
              <a:rPr lang="en-US" sz="1400" dirty="0" err="1"/>
              <a:t>ABT</a:t>
            </a:r>
            <a:r>
              <a:rPr lang="en-US" sz="1400" dirty="0"/>
              <a:t>: ENTRANT</a:t>
            </a:r>
          </a:p>
        </p:txBody>
      </p:sp>
      <p:sp>
        <p:nvSpPr>
          <p:cNvPr id="20" name="CasellaDiTesto 19">
            <a:extLst>
              <a:ext uri="{FF2B5EF4-FFF2-40B4-BE49-F238E27FC236}">
                <a16:creationId xmlns:a16="http://schemas.microsoft.com/office/drawing/2014/main" id="{8A2D5AA2-948B-8EBC-2A30-927A7565DE9C}"/>
              </a:ext>
            </a:extLst>
          </p:cNvPr>
          <p:cNvSpPr txBox="1"/>
          <p:nvPr/>
        </p:nvSpPr>
        <p:spPr>
          <a:xfrm>
            <a:off x="9104650" y="2247697"/>
            <a:ext cx="3087350" cy="523220"/>
          </a:xfrm>
          <a:prstGeom prst="rect">
            <a:avLst/>
          </a:prstGeom>
          <a:noFill/>
        </p:spPr>
        <p:txBody>
          <a:bodyPr wrap="square" rtlCol="0">
            <a:spAutoFit/>
          </a:bodyPr>
          <a:lstStyle/>
          <a:p>
            <a:pPr algn="ctr"/>
            <a:r>
              <a:rPr lang="en-US" sz="1400" dirty="0"/>
              <a:t>BK: </a:t>
            </a:r>
            <a:r>
              <a:rPr lang="en-US" sz="1400" dirty="0" err="1"/>
              <a:t>RIVACOR</a:t>
            </a:r>
            <a:r>
              <a:rPr lang="en-US" sz="1400" dirty="0"/>
              <a:t> 7 se CLS</a:t>
            </a:r>
            <a:r>
              <a:rPr lang="it-IT" sz="1400" dirty="0"/>
              <a:t> o se paziente ad eziologia ischemica per </a:t>
            </a:r>
            <a:r>
              <a:rPr lang="it-IT" sz="1400" dirty="0" err="1"/>
              <a:t>stim</a:t>
            </a:r>
            <a:r>
              <a:rPr lang="it-IT" sz="1400" dirty="0"/>
              <a:t> </a:t>
            </a:r>
            <a:r>
              <a:rPr lang="it-IT" sz="1400" dirty="0" err="1"/>
              <a:t>multisito</a:t>
            </a:r>
            <a:r>
              <a:rPr lang="it-IT" sz="1400" dirty="0"/>
              <a:t> </a:t>
            </a:r>
            <a:endParaRPr lang="en-US" sz="1400" dirty="0"/>
          </a:p>
        </p:txBody>
      </p:sp>
      <p:cxnSp>
        <p:nvCxnSpPr>
          <p:cNvPr id="23" name="Connettore diritto con freccia 22">
            <a:extLst>
              <a:ext uri="{FF2B5EF4-FFF2-40B4-BE49-F238E27FC236}">
                <a16:creationId xmlns:a16="http://schemas.microsoft.com/office/drawing/2014/main" id="{B8FC7AC5-882B-2733-36B9-7148FDEC41DF}"/>
              </a:ext>
            </a:extLst>
          </p:cNvPr>
          <p:cNvCxnSpPr>
            <a:cxnSpLocks/>
            <a:stCxn id="18" idx="3"/>
          </p:cNvCxnSpPr>
          <p:nvPr/>
        </p:nvCxnSpPr>
        <p:spPr>
          <a:xfrm flipV="1">
            <a:off x="8265410" y="2393747"/>
            <a:ext cx="909974" cy="87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CasellaDiTesto 24">
            <a:extLst>
              <a:ext uri="{FF2B5EF4-FFF2-40B4-BE49-F238E27FC236}">
                <a16:creationId xmlns:a16="http://schemas.microsoft.com/office/drawing/2014/main" id="{EFBD156F-0406-5EB3-6015-C7F7F355894E}"/>
              </a:ext>
            </a:extLst>
          </p:cNvPr>
          <p:cNvSpPr txBox="1"/>
          <p:nvPr/>
        </p:nvSpPr>
        <p:spPr>
          <a:xfrm>
            <a:off x="1477468" y="3944525"/>
            <a:ext cx="1271456" cy="584736"/>
          </a:xfrm>
          <a:prstGeom prst="rect">
            <a:avLst/>
          </a:prstGeom>
          <a:noFill/>
        </p:spPr>
        <p:txBody>
          <a:bodyPr wrap="square" rtlCol="0">
            <a:spAutoFit/>
          </a:bodyPr>
          <a:lstStyle/>
          <a:p>
            <a:pPr algn="l"/>
            <a:r>
              <a:rPr lang="en-US" sz="3200" dirty="0">
                <a:latin typeface="+mj-lt"/>
              </a:rPr>
              <a:t>Se FAP</a:t>
            </a:r>
            <a:endParaRPr lang="it-IT" sz="3200" dirty="0">
              <a:latin typeface="+mj-lt"/>
            </a:endParaRPr>
          </a:p>
        </p:txBody>
      </p:sp>
      <p:cxnSp>
        <p:nvCxnSpPr>
          <p:cNvPr id="27" name="Connettore diritto con freccia 26">
            <a:extLst>
              <a:ext uri="{FF2B5EF4-FFF2-40B4-BE49-F238E27FC236}">
                <a16:creationId xmlns:a16="http://schemas.microsoft.com/office/drawing/2014/main" id="{6FF2EDB8-34D4-A924-DBA9-4A4795C583AC}"/>
              </a:ext>
            </a:extLst>
          </p:cNvPr>
          <p:cNvCxnSpPr>
            <a:cxnSpLocks/>
          </p:cNvCxnSpPr>
          <p:nvPr/>
        </p:nvCxnSpPr>
        <p:spPr>
          <a:xfrm>
            <a:off x="3414426" y="4236893"/>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CasellaDiTesto 28">
            <a:extLst>
              <a:ext uri="{FF2B5EF4-FFF2-40B4-BE49-F238E27FC236}">
                <a16:creationId xmlns:a16="http://schemas.microsoft.com/office/drawing/2014/main" id="{AB74C170-3917-CDC8-79C2-E99FC7CCF7EE}"/>
              </a:ext>
            </a:extLst>
          </p:cNvPr>
          <p:cNvSpPr txBox="1"/>
          <p:nvPr/>
        </p:nvSpPr>
        <p:spPr>
          <a:xfrm>
            <a:off x="5081457" y="4052227"/>
            <a:ext cx="905655" cy="369331"/>
          </a:xfrm>
          <a:prstGeom prst="rect">
            <a:avLst/>
          </a:prstGeom>
          <a:noFill/>
        </p:spPr>
        <p:txBody>
          <a:bodyPr wrap="square" rtlCol="0">
            <a:spAutoFit/>
          </a:bodyPr>
          <a:lstStyle/>
          <a:p>
            <a:pPr algn="ctr"/>
            <a:r>
              <a:rPr lang="en-US" b="1" i="1" dirty="0"/>
              <a:t>DDD </a:t>
            </a:r>
          </a:p>
        </p:txBody>
      </p:sp>
      <p:sp>
        <p:nvSpPr>
          <p:cNvPr id="31" name="CasellaDiTesto 30">
            <a:extLst>
              <a:ext uri="{FF2B5EF4-FFF2-40B4-BE49-F238E27FC236}">
                <a16:creationId xmlns:a16="http://schemas.microsoft.com/office/drawing/2014/main" id="{33087CF2-3D9E-CB64-6C8B-0F1018C451C3}"/>
              </a:ext>
            </a:extLst>
          </p:cNvPr>
          <p:cNvSpPr txBox="1"/>
          <p:nvPr/>
        </p:nvSpPr>
        <p:spPr>
          <a:xfrm>
            <a:off x="5987112" y="3606983"/>
            <a:ext cx="1934773" cy="116955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BS: da RESONATE</a:t>
            </a:r>
          </a:p>
          <a:p>
            <a:r>
              <a:rPr lang="en-US" sz="1400" dirty="0"/>
              <a:t>MDT: da COBALT</a:t>
            </a:r>
            <a:r>
              <a:rPr lang="it-IT" sz="1400" dirty="0"/>
              <a:t> HF</a:t>
            </a:r>
            <a:r>
              <a:rPr lang="en-US" sz="1400" dirty="0"/>
              <a:t> ↑</a:t>
            </a:r>
          </a:p>
          <a:p>
            <a:r>
              <a:rPr lang="en-US" sz="1400" dirty="0"/>
              <a:t>BK: da </a:t>
            </a:r>
            <a:r>
              <a:rPr lang="en-US" sz="1400" dirty="0" err="1"/>
              <a:t>RIVACOR</a:t>
            </a:r>
            <a:r>
              <a:rPr lang="en-US" sz="1400" dirty="0"/>
              <a:t>  7 ↑</a:t>
            </a:r>
          </a:p>
          <a:p>
            <a:r>
              <a:rPr lang="en-US" sz="1400" dirty="0"/>
              <a:t>MCP: </a:t>
            </a:r>
            <a:r>
              <a:rPr lang="en-US" sz="1400" dirty="0" err="1"/>
              <a:t>PLATINIUM</a:t>
            </a:r>
            <a:r>
              <a:rPr lang="en-US" sz="1400" dirty="0"/>
              <a:t> ↑</a:t>
            </a:r>
          </a:p>
          <a:p>
            <a:r>
              <a:rPr lang="en-US" sz="1400" dirty="0" err="1"/>
              <a:t>ABT</a:t>
            </a:r>
            <a:r>
              <a:rPr lang="en-US" sz="1400" dirty="0"/>
              <a:t>: GALLANT ↑</a:t>
            </a:r>
          </a:p>
        </p:txBody>
      </p:sp>
      <p:cxnSp>
        <p:nvCxnSpPr>
          <p:cNvPr id="33" name="Connettore diritto con freccia 32">
            <a:extLst>
              <a:ext uri="{FF2B5EF4-FFF2-40B4-BE49-F238E27FC236}">
                <a16:creationId xmlns:a16="http://schemas.microsoft.com/office/drawing/2014/main" id="{D6BA7034-164E-9FAB-B4E9-22C541111DA1}"/>
              </a:ext>
            </a:extLst>
          </p:cNvPr>
          <p:cNvCxnSpPr>
            <a:cxnSpLocks/>
          </p:cNvCxnSpPr>
          <p:nvPr/>
        </p:nvCxnSpPr>
        <p:spPr>
          <a:xfrm>
            <a:off x="8057783" y="2015392"/>
            <a:ext cx="11176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CasellaDiTesto 34">
            <a:extLst>
              <a:ext uri="{FF2B5EF4-FFF2-40B4-BE49-F238E27FC236}">
                <a16:creationId xmlns:a16="http://schemas.microsoft.com/office/drawing/2014/main" id="{1F455D9A-CA69-7EB7-FAA9-A7D53F458298}"/>
              </a:ext>
            </a:extLst>
          </p:cNvPr>
          <p:cNvSpPr txBox="1"/>
          <p:nvPr/>
        </p:nvSpPr>
        <p:spPr>
          <a:xfrm>
            <a:off x="9249452" y="1817672"/>
            <a:ext cx="2642119" cy="523220"/>
          </a:xfrm>
          <a:prstGeom prst="rect">
            <a:avLst/>
          </a:prstGeom>
          <a:noFill/>
        </p:spPr>
        <p:txBody>
          <a:bodyPr wrap="square" rtlCol="0">
            <a:spAutoFit/>
          </a:bodyPr>
          <a:lstStyle/>
          <a:p>
            <a:pPr algn="ctr"/>
            <a:r>
              <a:rPr lang="en-US" sz="1400" dirty="0"/>
              <a:t>BS: Se BAV</a:t>
            </a:r>
            <a:r>
              <a:rPr lang="it-IT" sz="1400" dirty="0"/>
              <a:t> o necessità di </a:t>
            </a:r>
            <a:r>
              <a:rPr lang="it-IT" sz="1400" dirty="0" err="1"/>
              <a:t>multisito</a:t>
            </a:r>
            <a:r>
              <a:rPr lang="it-IT" sz="1400" dirty="0"/>
              <a:t> P</a:t>
            </a:r>
            <a:r>
              <a:rPr lang="en-US" sz="1400" dirty="0"/>
              <a:t> VIGILANT ↑(</a:t>
            </a:r>
            <a:r>
              <a:rPr lang="en-US" sz="1400" dirty="0" err="1"/>
              <a:t>pacesafe</a:t>
            </a:r>
            <a:r>
              <a:rPr lang="en-US" sz="1400" dirty="0"/>
              <a:t>)</a:t>
            </a:r>
          </a:p>
        </p:txBody>
      </p:sp>
      <p:sp>
        <p:nvSpPr>
          <p:cNvPr id="37" name="CasellaDiTesto 36">
            <a:extLst>
              <a:ext uri="{FF2B5EF4-FFF2-40B4-BE49-F238E27FC236}">
                <a16:creationId xmlns:a16="http://schemas.microsoft.com/office/drawing/2014/main" id="{9E164D47-3171-B2BA-1202-E088D10A7527}"/>
              </a:ext>
            </a:extLst>
          </p:cNvPr>
          <p:cNvSpPr txBox="1"/>
          <p:nvPr/>
        </p:nvSpPr>
        <p:spPr>
          <a:xfrm>
            <a:off x="0" y="5591070"/>
            <a:ext cx="3414426" cy="584775"/>
          </a:xfrm>
          <a:prstGeom prst="rect">
            <a:avLst/>
          </a:prstGeom>
          <a:noFill/>
        </p:spPr>
        <p:txBody>
          <a:bodyPr wrap="square" rtlCol="0">
            <a:spAutoFit/>
          </a:bodyPr>
          <a:lstStyle/>
          <a:p>
            <a:pPr algn="l"/>
            <a:r>
              <a:rPr lang="en-US" sz="3200" dirty="0">
                <a:latin typeface="+mj-lt"/>
              </a:rPr>
              <a:t>Se FA </a:t>
            </a:r>
            <a:r>
              <a:rPr lang="en-US" sz="3200" dirty="0" err="1">
                <a:latin typeface="+mj-lt"/>
              </a:rPr>
              <a:t>permanente</a:t>
            </a:r>
            <a:r>
              <a:rPr lang="en-US" sz="3200" dirty="0">
                <a:latin typeface="+mj-lt"/>
              </a:rPr>
              <a:t> </a:t>
            </a:r>
            <a:endParaRPr lang="it-IT" sz="3200" dirty="0">
              <a:latin typeface="+mj-lt"/>
            </a:endParaRPr>
          </a:p>
        </p:txBody>
      </p:sp>
      <p:cxnSp>
        <p:nvCxnSpPr>
          <p:cNvPr id="39" name="Connettore diritto con freccia 38">
            <a:extLst>
              <a:ext uri="{FF2B5EF4-FFF2-40B4-BE49-F238E27FC236}">
                <a16:creationId xmlns:a16="http://schemas.microsoft.com/office/drawing/2014/main" id="{E67A1036-1F0D-BF1F-D395-DC6C4213C071}"/>
              </a:ext>
            </a:extLst>
          </p:cNvPr>
          <p:cNvCxnSpPr>
            <a:cxnSpLocks/>
          </p:cNvCxnSpPr>
          <p:nvPr/>
        </p:nvCxnSpPr>
        <p:spPr>
          <a:xfrm>
            <a:off x="3414426" y="5981998"/>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CasellaDiTesto 40">
            <a:extLst>
              <a:ext uri="{FF2B5EF4-FFF2-40B4-BE49-F238E27FC236}">
                <a16:creationId xmlns:a16="http://schemas.microsoft.com/office/drawing/2014/main" id="{30D7EC14-3DCA-C769-0F02-82E4AE8C499E}"/>
              </a:ext>
            </a:extLst>
          </p:cNvPr>
          <p:cNvSpPr txBox="1"/>
          <p:nvPr/>
        </p:nvSpPr>
        <p:spPr>
          <a:xfrm>
            <a:off x="5085722" y="5787671"/>
            <a:ext cx="1119997" cy="369332"/>
          </a:xfrm>
          <a:prstGeom prst="rect">
            <a:avLst/>
          </a:prstGeom>
          <a:noFill/>
        </p:spPr>
        <p:txBody>
          <a:bodyPr wrap="square" rtlCol="0">
            <a:spAutoFit/>
          </a:bodyPr>
          <a:lstStyle/>
          <a:p>
            <a:pPr algn="ctr"/>
            <a:r>
              <a:rPr lang="en-US" b="1" i="1" dirty="0"/>
              <a:t>VVI/VDD </a:t>
            </a:r>
          </a:p>
        </p:txBody>
      </p:sp>
      <p:sp>
        <p:nvSpPr>
          <p:cNvPr id="43" name="CasellaDiTesto 42">
            <a:extLst>
              <a:ext uri="{FF2B5EF4-FFF2-40B4-BE49-F238E27FC236}">
                <a16:creationId xmlns:a16="http://schemas.microsoft.com/office/drawing/2014/main" id="{C39CD9E8-57A3-D6E9-360E-479E043CD68D}"/>
              </a:ext>
            </a:extLst>
          </p:cNvPr>
          <p:cNvSpPr txBox="1"/>
          <p:nvPr/>
        </p:nvSpPr>
        <p:spPr>
          <a:xfrm>
            <a:off x="6147525" y="5180850"/>
            <a:ext cx="4905846" cy="116955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BS: da INOGEN  ↑</a:t>
            </a:r>
          </a:p>
          <a:p>
            <a:r>
              <a:rPr lang="en-US" sz="1400" dirty="0"/>
              <a:t>MDT: da </a:t>
            </a:r>
            <a:r>
              <a:rPr lang="it-IT" sz="1400" dirty="0"/>
              <a:t>CROME</a:t>
            </a:r>
            <a:r>
              <a:rPr lang="en-US" sz="1400" dirty="0"/>
              <a:t> </a:t>
            </a:r>
            <a:r>
              <a:rPr lang="it-IT" sz="1400" dirty="0"/>
              <a:t>HF</a:t>
            </a:r>
            <a:r>
              <a:rPr lang="en-US" sz="1400" dirty="0"/>
              <a:t>↑</a:t>
            </a:r>
          </a:p>
          <a:p>
            <a:r>
              <a:rPr lang="en-US" sz="1400" dirty="0"/>
              <a:t>BK: da </a:t>
            </a:r>
            <a:r>
              <a:rPr lang="en-US" sz="1400" dirty="0" err="1"/>
              <a:t>RIVACOR</a:t>
            </a:r>
            <a:r>
              <a:rPr lang="en-US" sz="1400" dirty="0"/>
              <a:t>  3 ↑</a:t>
            </a:r>
          </a:p>
          <a:p>
            <a:r>
              <a:rPr lang="en-US" sz="1400" dirty="0"/>
              <a:t>MCP: </a:t>
            </a:r>
            <a:r>
              <a:rPr lang="en-US" sz="1400" dirty="0" err="1"/>
              <a:t>PLATINIUM</a:t>
            </a:r>
            <a:endParaRPr lang="en-US" sz="1400" dirty="0"/>
          </a:p>
          <a:p>
            <a:r>
              <a:rPr lang="en-US" sz="1400" dirty="0" err="1"/>
              <a:t>ABT</a:t>
            </a:r>
            <a:r>
              <a:rPr lang="en-US" sz="1400" dirty="0"/>
              <a:t>: ENTRANT</a:t>
            </a:r>
          </a:p>
        </p:txBody>
      </p:sp>
      <p:cxnSp>
        <p:nvCxnSpPr>
          <p:cNvPr id="45" name="Connettore diritto con freccia 44">
            <a:extLst>
              <a:ext uri="{FF2B5EF4-FFF2-40B4-BE49-F238E27FC236}">
                <a16:creationId xmlns:a16="http://schemas.microsoft.com/office/drawing/2014/main" id="{39116FF0-C95D-B1D5-E435-CDE91EEF0CF5}"/>
              </a:ext>
            </a:extLst>
          </p:cNvPr>
          <p:cNvCxnSpPr>
            <a:cxnSpLocks/>
          </p:cNvCxnSpPr>
          <p:nvPr/>
        </p:nvCxnSpPr>
        <p:spPr>
          <a:xfrm>
            <a:off x="8057783" y="5756925"/>
            <a:ext cx="11176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Connettore diritto con freccia 46">
            <a:extLst>
              <a:ext uri="{FF2B5EF4-FFF2-40B4-BE49-F238E27FC236}">
                <a16:creationId xmlns:a16="http://schemas.microsoft.com/office/drawing/2014/main" id="{9AC22B62-2718-BB03-732B-806ABFB74C95}"/>
              </a:ext>
            </a:extLst>
          </p:cNvPr>
          <p:cNvCxnSpPr>
            <a:cxnSpLocks/>
          </p:cNvCxnSpPr>
          <p:nvPr/>
        </p:nvCxnSpPr>
        <p:spPr>
          <a:xfrm>
            <a:off x="8057783" y="5378570"/>
            <a:ext cx="11176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9" name="CasellaDiTesto 48">
            <a:extLst>
              <a:ext uri="{FF2B5EF4-FFF2-40B4-BE49-F238E27FC236}">
                <a16:creationId xmlns:a16="http://schemas.microsoft.com/office/drawing/2014/main" id="{A5863738-178E-4BB6-7126-4BB7221BA510}"/>
              </a:ext>
            </a:extLst>
          </p:cNvPr>
          <p:cNvSpPr txBox="1"/>
          <p:nvPr/>
        </p:nvSpPr>
        <p:spPr>
          <a:xfrm>
            <a:off x="9175384" y="5180850"/>
            <a:ext cx="2642119" cy="523220"/>
          </a:xfrm>
          <a:prstGeom prst="rect">
            <a:avLst/>
          </a:prstGeom>
          <a:noFill/>
        </p:spPr>
        <p:txBody>
          <a:bodyPr wrap="square" rtlCol="0">
            <a:spAutoFit/>
          </a:bodyPr>
          <a:lstStyle/>
          <a:p>
            <a:pPr algn="ctr"/>
            <a:r>
              <a:rPr lang="en-US" sz="1400" dirty="0"/>
              <a:t>BS: Se BAV </a:t>
            </a:r>
            <a:r>
              <a:rPr lang="it-IT" sz="1400" dirty="0"/>
              <a:t>o necessità di </a:t>
            </a:r>
            <a:r>
              <a:rPr lang="it-IT" sz="1400" dirty="0" err="1"/>
              <a:t>multisito</a:t>
            </a:r>
            <a:r>
              <a:rPr lang="it-IT" sz="1400" dirty="0"/>
              <a:t> P </a:t>
            </a:r>
            <a:r>
              <a:rPr lang="en-US" sz="1400" dirty="0"/>
              <a:t>VIGILANT ↑(</a:t>
            </a:r>
            <a:r>
              <a:rPr lang="en-US" sz="1400" dirty="0" err="1"/>
              <a:t>pacesafe</a:t>
            </a:r>
            <a:r>
              <a:rPr lang="en-US" sz="1400" dirty="0"/>
              <a:t>) </a:t>
            </a:r>
          </a:p>
        </p:txBody>
      </p:sp>
      <p:sp>
        <p:nvSpPr>
          <p:cNvPr id="51" name="CasellaDiTesto 50">
            <a:extLst>
              <a:ext uri="{FF2B5EF4-FFF2-40B4-BE49-F238E27FC236}">
                <a16:creationId xmlns:a16="http://schemas.microsoft.com/office/drawing/2014/main" id="{6D467621-80D2-0BC6-9D97-F95CEEDCE8D6}"/>
              </a:ext>
            </a:extLst>
          </p:cNvPr>
          <p:cNvSpPr txBox="1"/>
          <p:nvPr/>
        </p:nvSpPr>
        <p:spPr>
          <a:xfrm>
            <a:off x="9175384" y="5602456"/>
            <a:ext cx="3086207" cy="307777"/>
          </a:xfrm>
          <a:prstGeom prst="rect">
            <a:avLst/>
          </a:prstGeom>
          <a:noFill/>
        </p:spPr>
        <p:txBody>
          <a:bodyPr wrap="square" rtlCol="0">
            <a:spAutoFit/>
          </a:bodyPr>
          <a:lstStyle/>
          <a:p>
            <a:r>
              <a:rPr lang="en-US" sz="1400" dirty="0" err="1"/>
              <a:t>RIVACOR</a:t>
            </a:r>
            <a:r>
              <a:rPr lang="en-US" sz="1400" dirty="0"/>
              <a:t> 5 ↑ (VDD)</a:t>
            </a:r>
            <a:r>
              <a:rPr lang="it-IT" sz="1400" dirty="0"/>
              <a:t>, </a:t>
            </a:r>
            <a:r>
              <a:rPr lang="it-IT" sz="1400" dirty="0" err="1"/>
              <a:t>RIVACOR</a:t>
            </a:r>
            <a:r>
              <a:rPr lang="it-IT" sz="1400" dirty="0"/>
              <a:t> 7 se MPP</a:t>
            </a:r>
            <a:endParaRPr lang="en-US" sz="1400" dirty="0"/>
          </a:p>
        </p:txBody>
      </p:sp>
      <p:sp>
        <p:nvSpPr>
          <p:cNvPr id="53" name="CasellaDiTesto 52">
            <a:extLst>
              <a:ext uri="{FF2B5EF4-FFF2-40B4-BE49-F238E27FC236}">
                <a16:creationId xmlns:a16="http://schemas.microsoft.com/office/drawing/2014/main" id="{D59B8C18-70F4-605B-2472-38B7F81C612C}"/>
              </a:ext>
            </a:extLst>
          </p:cNvPr>
          <p:cNvSpPr txBox="1"/>
          <p:nvPr/>
        </p:nvSpPr>
        <p:spPr>
          <a:xfrm>
            <a:off x="9175384" y="2770917"/>
            <a:ext cx="3086207" cy="523220"/>
          </a:xfrm>
          <a:prstGeom prst="rect">
            <a:avLst/>
          </a:prstGeom>
          <a:noFill/>
        </p:spPr>
        <p:txBody>
          <a:bodyPr wrap="square" rtlCol="0">
            <a:spAutoFit/>
          </a:bodyPr>
          <a:lstStyle/>
          <a:p>
            <a:r>
              <a:rPr lang="it-IT" sz="1400" dirty="0"/>
              <a:t>ABT: </a:t>
            </a:r>
            <a:r>
              <a:rPr lang="it-IT" sz="1400" dirty="0" err="1"/>
              <a:t>GALLANT</a:t>
            </a:r>
            <a:r>
              <a:rPr lang="en-US" sz="1400" dirty="0"/>
              <a:t> ↑ </a:t>
            </a:r>
            <a:r>
              <a:rPr lang="it-IT" sz="1400" dirty="0"/>
              <a:t>se eziologia ischemica per MPP</a:t>
            </a:r>
            <a:endParaRPr lang="en-US" sz="1400" dirty="0"/>
          </a:p>
        </p:txBody>
      </p:sp>
      <p:cxnSp>
        <p:nvCxnSpPr>
          <p:cNvPr id="55" name="Connettore diritto con freccia 54">
            <a:extLst>
              <a:ext uri="{FF2B5EF4-FFF2-40B4-BE49-F238E27FC236}">
                <a16:creationId xmlns:a16="http://schemas.microsoft.com/office/drawing/2014/main" id="{E37FB1C4-799F-3BD0-3F10-E7A587E240E2}"/>
              </a:ext>
            </a:extLst>
          </p:cNvPr>
          <p:cNvCxnSpPr>
            <a:cxnSpLocks/>
          </p:cNvCxnSpPr>
          <p:nvPr/>
        </p:nvCxnSpPr>
        <p:spPr>
          <a:xfrm>
            <a:off x="8057782" y="2899711"/>
            <a:ext cx="11176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8" name="CasellaDiTesto 57">
            <a:extLst>
              <a:ext uri="{FF2B5EF4-FFF2-40B4-BE49-F238E27FC236}">
                <a16:creationId xmlns:a16="http://schemas.microsoft.com/office/drawing/2014/main" id="{ADD01486-465A-1E80-24EF-EB25037CF413}"/>
              </a:ext>
            </a:extLst>
          </p:cNvPr>
          <p:cNvSpPr txBox="1"/>
          <p:nvPr/>
        </p:nvSpPr>
        <p:spPr>
          <a:xfrm>
            <a:off x="9175383" y="6036243"/>
            <a:ext cx="3086207" cy="523220"/>
          </a:xfrm>
          <a:prstGeom prst="rect">
            <a:avLst/>
          </a:prstGeom>
          <a:noFill/>
        </p:spPr>
        <p:txBody>
          <a:bodyPr wrap="square" rtlCol="0">
            <a:spAutoFit/>
          </a:bodyPr>
          <a:lstStyle/>
          <a:p>
            <a:r>
              <a:rPr lang="it-IT" sz="1400" dirty="0"/>
              <a:t>ABT: </a:t>
            </a:r>
            <a:r>
              <a:rPr lang="it-IT" sz="1400" dirty="0" err="1"/>
              <a:t>GALLANT</a:t>
            </a:r>
            <a:r>
              <a:rPr lang="en-US" sz="1400" dirty="0"/>
              <a:t> ↑ </a:t>
            </a:r>
            <a:r>
              <a:rPr lang="it-IT" sz="1400" dirty="0"/>
              <a:t>se eziologia ischemica per MPP</a:t>
            </a:r>
            <a:endParaRPr lang="en-US" sz="1400" dirty="0"/>
          </a:p>
        </p:txBody>
      </p:sp>
      <p:cxnSp>
        <p:nvCxnSpPr>
          <p:cNvPr id="60" name="Connettore diritto con freccia 59">
            <a:extLst>
              <a:ext uri="{FF2B5EF4-FFF2-40B4-BE49-F238E27FC236}">
                <a16:creationId xmlns:a16="http://schemas.microsoft.com/office/drawing/2014/main" id="{6F3798F9-6866-B451-C1D8-595BB38DA6FB}"/>
              </a:ext>
            </a:extLst>
          </p:cNvPr>
          <p:cNvCxnSpPr>
            <a:cxnSpLocks/>
          </p:cNvCxnSpPr>
          <p:nvPr/>
        </p:nvCxnSpPr>
        <p:spPr>
          <a:xfrm>
            <a:off x="8057781" y="6165037"/>
            <a:ext cx="11176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669694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0A4F9-0E33-72F4-8F89-66207AC9F43B}"/>
              </a:ext>
            </a:extLst>
          </p:cNvPr>
          <p:cNvSpPr>
            <a:spLocks noGrp="1"/>
          </p:cNvSpPr>
          <p:nvPr>
            <p:ph type="title"/>
          </p:nvPr>
        </p:nvSpPr>
        <p:spPr/>
        <p:txBody>
          <a:bodyPr/>
          <a:lstStyle/>
          <a:p>
            <a:pPr algn="ctr"/>
            <a:r>
              <a:rPr lang="it-IT" b="1" dirty="0">
                <a:solidFill>
                  <a:srgbClr val="C00000"/>
                </a:solidFill>
              </a:rPr>
              <a:t>Caratteristiche del dispositivo</a:t>
            </a:r>
          </a:p>
        </p:txBody>
      </p:sp>
      <p:sp>
        <p:nvSpPr>
          <p:cNvPr id="6" name="CasellaDiTesto 5">
            <a:extLst>
              <a:ext uri="{FF2B5EF4-FFF2-40B4-BE49-F238E27FC236}">
                <a16:creationId xmlns:a16="http://schemas.microsoft.com/office/drawing/2014/main" id="{876B93AD-0BC9-3642-3A34-8544F50145CB}"/>
              </a:ext>
            </a:extLst>
          </p:cNvPr>
          <p:cNvSpPr txBox="1"/>
          <p:nvPr/>
        </p:nvSpPr>
        <p:spPr>
          <a:xfrm>
            <a:off x="0" y="2231450"/>
            <a:ext cx="3549754" cy="1015663"/>
          </a:xfrm>
          <a:prstGeom prst="rect">
            <a:avLst/>
          </a:prstGeom>
          <a:noFill/>
        </p:spPr>
        <p:txBody>
          <a:bodyPr wrap="square" rtlCol="0">
            <a:spAutoFit/>
          </a:bodyPr>
          <a:lstStyle/>
          <a:p>
            <a:pPr algn="ctr"/>
            <a:r>
              <a:rPr lang="it-IT" sz="2000" b="1" dirty="0">
                <a:latin typeface="+mj-lt"/>
              </a:rPr>
              <a:t>Sostituzioni</a:t>
            </a:r>
            <a:r>
              <a:rPr lang="it-IT" sz="2000" dirty="0">
                <a:latin typeface="+mj-lt"/>
              </a:rPr>
              <a:t> in pazienti con cateteri monomarca e MRI compatibili </a:t>
            </a:r>
            <a:endParaRPr lang="it-IT" sz="2000" b="1" i="1" dirty="0">
              <a:latin typeface="+mj-lt"/>
            </a:endParaRPr>
          </a:p>
        </p:txBody>
      </p:sp>
      <p:cxnSp>
        <p:nvCxnSpPr>
          <p:cNvPr id="7" name="Connettore diritto con freccia 6">
            <a:extLst>
              <a:ext uri="{FF2B5EF4-FFF2-40B4-BE49-F238E27FC236}">
                <a16:creationId xmlns:a16="http://schemas.microsoft.com/office/drawing/2014/main" id="{B67D92DB-2FB5-7CD8-98D2-F02295C27341}"/>
              </a:ext>
            </a:extLst>
          </p:cNvPr>
          <p:cNvCxnSpPr>
            <a:cxnSpLocks/>
          </p:cNvCxnSpPr>
          <p:nvPr/>
        </p:nvCxnSpPr>
        <p:spPr>
          <a:xfrm>
            <a:off x="3549754" y="2739281"/>
            <a:ext cx="94729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C5C744ED-A751-FEF4-EEBF-15EBEECD9273}"/>
              </a:ext>
            </a:extLst>
          </p:cNvPr>
          <p:cNvSpPr txBox="1"/>
          <p:nvPr/>
        </p:nvSpPr>
        <p:spPr>
          <a:xfrm>
            <a:off x="4211813" y="2277616"/>
            <a:ext cx="3402456" cy="923330"/>
          </a:xfrm>
          <a:prstGeom prst="rect">
            <a:avLst/>
          </a:prstGeom>
          <a:noFill/>
        </p:spPr>
        <p:txBody>
          <a:bodyPr wrap="square" rtlCol="0">
            <a:spAutoFit/>
          </a:bodyPr>
          <a:lstStyle/>
          <a:p>
            <a:pPr algn="ctr"/>
            <a:r>
              <a:rPr lang="it-IT" b="1" i="1" dirty="0"/>
              <a:t>Scelta del generatore che mantenga o riporti la compatibilità per la RM</a:t>
            </a:r>
            <a:endParaRPr lang="en-US" b="1" i="1" dirty="0"/>
          </a:p>
        </p:txBody>
      </p:sp>
      <p:cxnSp>
        <p:nvCxnSpPr>
          <p:cNvPr id="4" name="Connettore diritto con freccia 3">
            <a:extLst>
              <a:ext uri="{FF2B5EF4-FFF2-40B4-BE49-F238E27FC236}">
                <a16:creationId xmlns:a16="http://schemas.microsoft.com/office/drawing/2014/main" id="{74214F55-EF85-697E-D80A-4E456E4D1DA4}"/>
              </a:ext>
            </a:extLst>
          </p:cNvPr>
          <p:cNvCxnSpPr>
            <a:cxnSpLocks/>
          </p:cNvCxnSpPr>
          <p:nvPr/>
        </p:nvCxnSpPr>
        <p:spPr>
          <a:xfrm>
            <a:off x="7381155" y="2739281"/>
            <a:ext cx="8113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CasellaDiTesto 16">
            <a:extLst>
              <a:ext uri="{FF2B5EF4-FFF2-40B4-BE49-F238E27FC236}">
                <a16:creationId xmlns:a16="http://schemas.microsoft.com/office/drawing/2014/main" id="{927F17C7-7884-8F73-3C7D-A0C8401601C7}"/>
              </a:ext>
            </a:extLst>
          </p:cNvPr>
          <p:cNvSpPr txBox="1"/>
          <p:nvPr/>
        </p:nvSpPr>
        <p:spPr>
          <a:xfrm>
            <a:off x="8359098" y="2034539"/>
            <a:ext cx="3585764" cy="1477328"/>
          </a:xfrm>
          <a:prstGeom prst="rect">
            <a:avLst/>
          </a:prstGeom>
          <a:noFill/>
        </p:spPr>
        <p:txBody>
          <a:bodyPr wrap="square" rtlCol="0">
            <a:spAutoFit/>
          </a:bodyPr>
          <a:lstStyle/>
          <a:p>
            <a:pPr algn="ctr"/>
            <a:r>
              <a:rPr lang="it-IT" i="1" dirty="0"/>
              <a:t>Fasce VALUE di tutte le marche offrono compatibilità per almeno 1,5 T; da modulare poi rispetto a caratteristiche cliniche del paziente e del indicazione all’impianto </a:t>
            </a:r>
            <a:endParaRPr lang="en-US" i="1" dirty="0"/>
          </a:p>
        </p:txBody>
      </p:sp>
      <p:sp>
        <p:nvSpPr>
          <p:cNvPr id="15" name="CasellaDiTesto 14">
            <a:extLst>
              <a:ext uri="{FF2B5EF4-FFF2-40B4-BE49-F238E27FC236}">
                <a16:creationId xmlns:a16="http://schemas.microsoft.com/office/drawing/2014/main" id="{0B9D7BEA-27F1-D211-9DC5-06AD4DA1FB09}"/>
              </a:ext>
            </a:extLst>
          </p:cNvPr>
          <p:cNvSpPr txBox="1"/>
          <p:nvPr/>
        </p:nvSpPr>
        <p:spPr>
          <a:xfrm>
            <a:off x="395575" y="5526026"/>
            <a:ext cx="5700426" cy="1323439"/>
          </a:xfrm>
          <a:prstGeom prst="rect">
            <a:avLst/>
          </a:prstGeom>
          <a:noFill/>
        </p:spPr>
        <p:txBody>
          <a:bodyPr wrap="square" rtlCol="0">
            <a:spAutoFit/>
          </a:bodyPr>
          <a:lstStyle/>
          <a:p>
            <a:pPr algn="ctr"/>
            <a:r>
              <a:rPr lang="it-IT" sz="2000" b="1" dirty="0">
                <a:latin typeface="+mj-lt"/>
              </a:rPr>
              <a:t>Paziente giovane senza necessità di </a:t>
            </a:r>
            <a:r>
              <a:rPr lang="it-IT" sz="2000" b="1" dirty="0" err="1">
                <a:latin typeface="+mj-lt"/>
              </a:rPr>
              <a:t>pacing</a:t>
            </a:r>
            <a:r>
              <a:rPr lang="it-IT" sz="2000" b="1" dirty="0">
                <a:latin typeface="+mj-lt"/>
              </a:rPr>
              <a:t> o ATP / con accessi vascolari non fruibili per impianto convenzionale / nei pazienti post-estrazioni  per infezioni/ pazienti portatori di protesi </a:t>
            </a:r>
            <a:r>
              <a:rPr lang="it-IT" sz="2000" b="1" dirty="0" err="1">
                <a:latin typeface="+mj-lt"/>
              </a:rPr>
              <a:t>valvolare</a:t>
            </a:r>
            <a:endParaRPr lang="it-IT" sz="2000" b="1" dirty="0">
              <a:latin typeface="+mj-lt"/>
            </a:endParaRPr>
          </a:p>
        </p:txBody>
      </p:sp>
      <p:cxnSp>
        <p:nvCxnSpPr>
          <p:cNvPr id="19" name="Connettore diritto con freccia 18">
            <a:extLst>
              <a:ext uri="{FF2B5EF4-FFF2-40B4-BE49-F238E27FC236}">
                <a16:creationId xmlns:a16="http://schemas.microsoft.com/office/drawing/2014/main" id="{6F0A44C7-43DF-D7E5-C4CF-128F61B9678A}"/>
              </a:ext>
            </a:extLst>
          </p:cNvPr>
          <p:cNvCxnSpPr>
            <a:cxnSpLocks/>
          </p:cNvCxnSpPr>
          <p:nvPr/>
        </p:nvCxnSpPr>
        <p:spPr>
          <a:xfrm>
            <a:off x="6267871" y="6061117"/>
            <a:ext cx="18113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CasellaDiTesto 21">
            <a:extLst>
              <a:ext uri="{FF2B5EF4-FFF2-40B4-BE49-F238E27FC236}">
                <a16:creationId xmlns:a16="http://schemas.microsoft.com/office/drawing/2014/main" id="{96B0FECD-E824-1867-B273-D8058F3A701E}"/>
              </a:ext>
            </a:extLst>
          </p:cNvPr>
          <p:cNvSpPr txBox="1"/>
          <p:nvPr/>
        </p:nvSpPr>
        <p:spPr>
          <a:xfrm>
            <a:off x="7614269" y="5676396"/>
            <a:ext cx="3402456" cy="769441"/>
          </a:xfrm>
          <a:prstGeom prst="rect">
            <a:avLst/>
          </a:prstGeom>
          <a:noFill/>
        </p:spPr>
        <p:txBody>
          <a:bodyPr wrap="square" rtlCol="0">
            <a:spAutoFit/>
          </a:bodyPr>
          <a:lstStyle/>
          <a:p>
            <a:pPr algn="ctr"/>
            <a:r>
              <a:rPr lang="it-IT" sz="2200" b="1" i="1" dirty="0"/>
              <a:t>Prima scelta S-ICD</a:t>
            </a:r>
          </a:p>
          <a:p>
            <a:pPr algn="ctr"/>
            <a:r>
              <a:rPr lang="it-IT" sz="2200" b="1" i="1" dirty="0"/>
              <a:t>BS: EMBLEM </a:t>
            </a:r>
            <a:endParaRPr lang="en-US" sz="2200" b="1" i="1" dirty="0"/>
          </a:p>
        </p:txBody>
      </p:sp>
      <p:sp>
        <p:nvSpPr>
          <p:cNvPr id="29" name="CasellaDiTesto 28">
            <a:extLst>
              <a:ext uri="{FF2B5EF4-FFF2-40B4-BE49-F238E27FC236}">
                <a16:creationId xmlns:a16="http://schemas.microsoft.com/office/drawing/2014/main" id="{C8230235-3BEA-7721-CA17-B6D3F981756C}"/>
              </a:ext>
            </a:extLst>
          </p:cNvPr>
          <p:cNvSpPr txBox="1"/>
          <p:nvPr/>
        </p:nvSpPr>
        <p:spPr>
          <a:xfrm>
            <a:off x="620945" y="3787875"/>
            <a:ext cx="3402456" cy="646331"/>
          </a:xfrm>
          <a:prstGeom prst="rect">
            <a:avLst/>
          </a:prstGeom>
          <a:noFill/>
        </p:spPr>
        <p:txBody>
          <a:bodyPr wrap="square" rtlCol="0">
            <a:spAutoFit/>
          </a:bodyPr>
          <a:lstStyle/>
          <a:p>
            <a:pPr algn="ctr"/>
            <a:r>
              <a:rPr lang="it-IT" b="1" i="1" dirty="0"/>
              <a:t>Scelta del catetere sinistro nella CRT-D</a:t>
            </a:r>
            <a:endParaRPr lang="en-US" b="1" i="1" dirty="0"/>
          </a:p>
        </p:txBody>
      </p:sp>
      <p:cxnSp>
        <p:nvCxnSpPr>
          <p:cNvPr id="33" name="Connettore diritto con freccia 32">
            <a:extLst>
              <a:ext uri="{FF2B5EF4-FFF2-40B4-BE49-F238E27FC236}">
                <a16:creationId xmlns:a16="http://schemas.microsoft.com/office/drawing/2014/main" id="{6D2918A0-A615-AC02-8C89-BE8BDD52B070}"/>
              </a:ext>
            </a:extLst>
          </p:cNvPr>
          <p:cNvCxnSpPr>
            <a:cxnSpLocks/>
          </p:cNvCxnSpPr>
          <p:nvPr/>
        </p:nvCxnSpPr>
        <p:spPr>
          <a:xfrm>
            <a:off x="4023401" y="4111040"/>
            <a:ext cx="94729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CasellaDiTesto 36">
            <a:extLst>
              <a:ext uri="{FF2B5EF4-FFF2-40B4-BE49-F238E27FC236}">
                <a16:creationId xmlns:a16="http://schemas.microsoft.com/office/drawing/2014/main" id="{A9FAB8AC-0E52-082A-1DCB-302E0939266D}"/>
              </a:ext>
            </a:extLst>
          </p:cNvPr>
          <p:cNvSpPr txBox="1"/>
          <p:nvPr/>
        </p:nvSpPr>
        <p:spPr>
          <a:xfrm>
            <a:off x="4497048" y="3649375"/>
            <a:ext cx="4517869" cy="923330"/>
          </a:xfrm>
          <a:prstGeom prst="rect">
            <a:avLst/>
          </a:prstGeom>
          <a:noFill/>
        </p:spPr>
        <p:txBody>
          <a:bodyPr wrap="square" rtlCol="0">
            <a:spAutoFit/>
          </a:bodyPr>
          <a:lstStyle/>
          <a:p>
            <a:pPr algn="ctr"/>
            <a:r>
              <a:rPr lang="it-IT" i="1" dirty="0"/>
              <a:t>Vene coronariche </a:t>
            </a:r>
            <a:r>
              <a:rPr lang="it-IT" i="1" dirty="0" err="1"/>
              <a:t>ectasiche</a:t>
            </a:r>
            <a:r>
              <a:rPr lang="it-IT" i="1" dirty="0"/>
              <a:t> o non sufficientemente estese </a:t>
            </a:r>
          </a:p>
          <a:p>
            <a:pPr algn="ctr"/>
            <a:r>
              <a:rPr lang="it-IT" b="1" i="1" dirty="0"/>
              <a:t>MDT: </a:t>
            </a:r>
            <a:r>
              <a:rPr lang="it-IT" b="1" i="1" dirty="0" err="1"/>
              <a:t>stability</a:t>
            </a:r>
            <a:endParaRPr lang="en-US" b="1" i="1" dirty="0"/>
          </a:p>
        </p:txBody>
      </p:sp>
    </p:spTree>
    <p:extLst>
      <p:ext uri="{BB962C8B-B14F-4D97-AF65-F5344CB8AC3E}">
        <p14:creationId xmlns:p14="http://schemas.microsoft.com/office/powerpoint/2010/main" val="17470186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C00000"/>
                </a:solidFill>
              </a:rPr>
              <a:t>Conclusioni</a:t>
            </a:r>
          </a:p>
        </p:txBody>
      </p:sp>
      <p:sp>
        <p:nvSpPr>
          <p:cNvPr id="3" name="Segnaposto contenuto 2"/>
          <p:cNvSpPr>
            <a:spLocks noGrp="1"/>
          </p:cNvSpPr>
          <p:nvPr>
            <p:ph idx="1"/>
          </p:nvPr>
        </p:nvSpPr>
        <p:spPr/>
        <p:txBody>
          <a:bodyPr/>
          <a:lstStyle/>
          <a:p>
            <a:r>
              <a:rPr lang="it-IT" dirty="0"/>
              <a:t>L’analisi dettagliata dei consumi dei dispositivi cardiovascolari impiantabili ha mostrato le criticità da superare per una scelta personalizzata appropriata e costo-efficace. </a:t>
            </a:r>
          </a:p>
          <a:p>
            <a:r>
              <a:rPr lang="it-IT" dirty="0"/>
              <a:t>Lo scambio interdisciplinare ha condotto alla necessità di definire criteri condivisi per le scelte da operare inducendo alla definizione di un algoritmo dedicato</a:t>
            </a:r>
          </a:p>
          <a:p>
            <a:r>
              <a:rPr lang="it-IT" dirty="0"/>
              <a:t>L’equipe cardiologica ha quindi definito l’algoritmo da applicare il cui utilizzo sarà prima simulato retrospettivamente e poi valutato prospetticamente per un periodo di studio di 6 mesi  </a:t>
            </a:r>
          </a:p>
        </p:txBody>
      </p:sp>
      <p:pic>
        <p:nvPicPr>
          <p:cNvPr id="4" name="Immagine 3">
            <a:extLst>
              <a:ext uri="{FF2B5EF4-FFF2-40B4-BE49-F238E27FC236}">
                <a16:creationId xmlns:a16="http://schemas.microsoft.com/office/drawing/2014/main" id="{A7311778-16A5-CF9A-45CC-3472993A71A7}"/>
              </a:ext>
            </a:extLst>
          </p:cNvPr>
          <p:cNvPicPr>
            <a:picLocks noChangeAspect="1"/>
          </p:cNvPicPr>
          <p:nvPr/>
        </p:nvPicPr>
        <p:blipFill>
          <a:blip r:embed="rId2"/>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23713770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3285" y="1101573"/>
            <a:ext cx="5296930" cy="4351338"/>
          </a:xfrm>
        </p:spPr>
        <p:txBody>
          <a:bodyPr/>
          <a:lstStyle/>
          <a:p>
            <a:pPr marL="0" indent="0" algn="ctr">
              <a:buNone/>
            </a:pPr>
            <a:r>
              <a:rPr lang="it-IT" dirty="0" smtClean="0"/>
              <a:t>Per chi fosse interessato </a:t>
            </a:r>
          </a:p>
          <a:p>
            <a:pPr marL="0" indent="0" algn="ctr">
              <a:buNone/>
            </a:pPr>
            <a:r>
              <a:rPr lang="it-IT" dirty="0" smtClean="0"/>
              <a:t>ad   ulteriori approfondimenti:</a:t>
            </a:r>
          </a:p>
          <a:p>
            <a:pPr marL="0" indent="0" algn="ctr">
              <a:buNone/>
            </a:pPr>
            <a:endParaRPr lang="it-IT" dirty="0" smtClean="0"/>
          </a:p>
          <a:p>
            <a:pPr marL="0" indent="0" algn="ctr">
              <a:buNone/>
            </a:pPr>
            <a:endParaRPr lang="it-IT" dirty="0"/>
          </a:p>
          <a:p>
            <a:pPr marL="0" indent="0" algn="ctr">
              <a:buNone/>
            </a:pPr>
            <a:r>
              <a:rPr lang="it-IT" b="1" dirty="0" smtClean="0">
                <a:solidFill>
                  <a:srgbClr val="C00000"/>
                </a:solidFill>
              </a:rPr>
              <a:t>georgia.bordoni@aslroma3.it</a:t>
            </a:r>
            <a:endParaRPr lang="it-IT" b="1" dirty="0">
              <a:solidFill>
                <a:srgbClr val="C00000"/>
              </a:solidFill>
            </a:endParaRPr>
          </a:p>
        </p:txBody>
      </p:sp>
      <p:sp>
        <p:nvSpPr>
          <p:cNvPr id="4" name="CasellaDiTesto 3"/>
          <p:cNvSpPr txBox="1"/>
          <p:nvPr/>
        </p:nvSpPr>
        <p:spPr>
          <a:xfrm>
            <a:off x="8406805" y="4919681"/>
            <a:ext cx="1540293" cy="646331"/>
          </a:xfrm>
          <a:prstGeom prst="rect">
            <a:avLst/>
          </a:prstGeom>
          <a:noFill/>
        </p:spPr>
        <p:txBody>
          <a:bodyPr wrap="none" rtlCol="0">
            <a:spAutoFit/>
          </a:bodyPr>
          <a:lstStyle/>
          <a:p>
            <a:r>
              <a:rPr lang="it-IT" sz="3600" b="1" dirty="0" smtClean="0"/>
              <a:t>Grazie!</a:t>
            </a:r>
            <a:endParaRPr lang="it-IT" sz="3600" b="1" dirty="0"/>
          </a:p>
        </p:txBody>
      </p:sp>
      <p:pic>
        <p:nvPicPr>
          <p:cNvPr id="5" name="Immagine 4"/>
          <p:cNvPicPr>
            <a:picLocks noChangeAspect="1"/>
          </p:cNvPicPr>
          <p:nvPr/>
        </p:nvPicPr>
        <p:blipFill>
          <a:blip r:embed="rId3"/>
          <a:stretch>
            <a:fillRect/>
          </a:stretch>
        </p:blipFill>
        <p:spPr>
          <a:xfrm>
            <a:off x="0" y="0"/>
            <a:ext cx="6778390" cy="6858000"/>
          </a:xfrm>
          <a:prstGeom prst="rect">
            <a:avLst/>
          </a:prstGeom>
        </p:spPr>
      </p:pic>
    </p:spTree>
    <p:extLst>
      <p:ext uri="{BB962C8B-B14F-4D97-AF65-F5344CB8AC3E}">
        <p14:creationId xmlns:p14="http://schemas.microsoft.com/office/powerpoint/2010/main" val="3418128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2649171"/>
            <a:ext cx="12222009" cy="1431410"/>
          </a:xfrm>
          <a:prstGeom prst="rect">
            <a:avLst/>
          </a:prstGeom>
        </p:spPr>
      </p:pic>
      <p:pic>
        <p:nvPicPr>
          <p:cNvPr id="3" name="Immagine 2"/>
          <p:cNvPicPr>
            <a:picLocks noChangeAspect="1"/>
          </p:cNvPicPr>
          <p:nvPr/>
        </p:nvPicPr>
        <p:blipFill>
          <a:blip r:embed="rId4"/>
          <a:stretch>
            <a:fillRect/>
          </a:stretch>
        </p:blipFill>
        <p:spPr>
          <a:xfrm>
            <a:off x="336883" y="3936201"/>
            <a:ext cx="11885126" cy="2970638"/>
          </a:xfrm>
          <a:prstGeom prst="rect">
            <a:avLst/>
          </a:prstGeom>
        </p:spPr>
      </p:pic>
      <p:pic>
        <p:nvPicPr>
          <p:cNvPr id="4" name="Immagine 3"/>
          <p:cNvPicPr>
            <a:picLocks noChangeAspect="1"/>
          </p:cNvPicPr>
          <p:nvPr/>
        </p:nvPicPr>
        <p:blipFill>
          <a:blip r:embed="rId5"/>
          <a:stretch>
            <a:fillRect/>
          </a:stretch>
        </p:blipFill>
        <p:spPr>
          <a:xfrm>
            <a:off x="809075" y="-86646"/>
            <a:ext cx="10317177" cy="2591438"/>
          </a:xfrm>
          <a:prstGeom prst="rect">
            <a:avLst/>
          </a:prstGeom>
        </p:spPr>
      </p:pic>
      <p:sp>
        <p:nvSpPr>
          <p:cNvPr id="5" name="Rettangolo 4"/>
          <p:cNvSpPr/>
          <p:nvPr/>
        </p:nvSpPr>
        <p:spPr>
          <a:xfrm>
            <a:off x="1017037" y="3303037"/>
            <a:ext cx="5990253" cy="37322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A7311778-16A5-CF9A-45CC-3472993A71A7}"/>
              </a:ext>
            </a:extLst>
          </p:cNvPr>
          <p:cNvPicPr>
            <a:picLocks noChangeAspect="1"/>
          </p:cNvPicPr>
          <p:nvPr/>
        </p:nvPicPr>
        <p:blipFill>
          <a:blip r:embed="rId6"/>
          <a:stretch>
            <a:fillRect/>
          </a:stretch>
        </p:blipFill>
        <p:spPr>
          <a:xfrm>
            <a:off x="10780816" y="180277"/>
            <a:ext cx="1204856" cy="619640"/>
          </a:xfrm>
          <a:prstGeom prst="rect">
            <a:avLst/>
          </a:prstGeom>
        </p:spPr>
      </p:pic>
    </p:spTree>
    <p:extLst>
      <p:ext uri="{BB962C8B-B14F-4D97-AF65-F5344CB8AC3E}">
        <p14:creationId xmlns:p14="http://schemas.microsoft.com/office/powerpoint/2010/main" val="888726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5942" y="-196221"/>
            <a:ext cx="10515600" cy="1325563"/>
          </a:xfrm>
        </p:spPr>
        <p:txBody>
          <a:bodyPr/>
          <a:lstStyle/>
          <a:p>
            <a:r>
              <a:rPr lang="it-IT" b="1" dirty="0">
                <a:solidFill>
                  <a:srgbClr val="C00000"/>
                </a:solidFill>
              </a:rPr>
              <a:t>HTA (dispositivi medici)</a:t>
            </a:r>
          </a:p>
        </p:txBody>
      </p:sp>
      <p:sp>
        <p:nvSpPr>
          <p:cNvPr id="4" name="Rettangolo 3"/>
          <p:cNvSpPr/>
          <p:nvPr/>
        </p:nvSpPr>
        <p:spPr>
          <a:xfrm>
            <a:off x="195942" y="670346"/>
            <a:ext cx="11157858" cy="923330"/>
          </a:xfrm>
          <a:prstGeom prst="rect">
            <a:avLst/>
          </a:prstGeom>
        </p:spPr>
        <p:txBody>
          <a:bodyPr wrap="square">
            <a:spAutoFit/>
          </a:bodyPr>
          <a:lstStyle/>
          <a:p>
            <a:r>
              <a:rPr lang="it-IT" dirty="0"/>
              <a:t>Regione Lazio Decreti del Commissario ad Acta Decreto del Commissario ad Acta 25 luglio 2019, n. U00303 Adozione del piano di rientro "Piano di riorganizzazione, riqualificazione e sviluppo del Servizio Sanitario Regionale 2019-2021" ai sensi e per gli effetti dell'art. 2, comma 88 della L. 191/2009, secondo periodo</a:t>
            </a:r>
          </a:p>
        </p:txBody>
      </p:sp>
      <p:pic>
        <p:nvPicPr>
          <p:cNvPr id="7" name="Immagine 6"/>
          <p:cNvPicPr>
            <a:picLocks noChangeAspect="1"/>
          </p:cNvPicPr>
          <p:nvPr/>
        </p:nvPicPr>
        <p:blipFill>
          <a:blip r:embed="rId3"/>
          <a:stretch>
            <a:fillRect/>
          </a:stretch>
        </p:blipFill>
        <p:spPr>
          <a:xfrm>
            <a:off x="1256448" y="1646597"/>
            <a:ext cx="10619238" cy="5065876"/>
          </a:xfrm>
          <a:prstGeom prst="rect">
            <a:avLst/>
          </a:prstGeom>
        </p:spPr>
      </p:pic>
      <p:sp>
        <p:nvSpPr>
          <p:cNvPr id="3" name="Rettangolo 2"/>
          <p:cNvSpPr/>
          <p:nvPr/>
        </p:nvSpPr>
        <p:spPr>
          <a:xfrm>
            <a:off x="1464906" y="2006082"/>
            <a:ext cx="10021078" cy="19687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A7311778-16A5-CF9A-45CC-3472993A71A7}"/>
              </a:ext>
            </a:extLst>
          </p:cNvPr>
          <p:cNvPicPr>
            <a:picLocks noChangeAspect="1"/>
          </p:cNvPicPr>
          <p:nvPr/>
        </p:nvPicPr>
        <p:blipFill>
          <a:blip r:embed="rId4"/>
          <a:stretch>
            <a:fillRect/>
          </a:stretch>
        </p:blipFill>
        <p:spPr>
          <a:xfrm>
            <a:off x="10711542" y="-2215"/>
            <a:ext cx="1204856" cy="619640"/>
          </a:xfrm>
          <a:prstGeom prst="rect">
            <a:avLst/>
          </a:prstGeom>
        </p:spPr>
      </p:pic>
    </p:spTree>
    <p:extLst>
      <p:ext uri="{BB962C8B-B14F-4D97-AF65-F5344CB8AC3E}">
        <p14:creationId xmlns:p14="http://schemas.microsoft.com/office/powerpoint/2010/main" val="3145485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0086" y="63121"/>
            <a:ext cx="10515600" cy="1325563"/>
          </a:xfrm>
        </p:spPr>
        <p:txBody>
          <a:bodyPr/>
          <a:lstStyle/>
          <a:p>
            <a:r>
              <a:rPr lang="it-IT" b="1" dirty="0">
                <a:solidFill>
                  <a:srgbClr val="C00000"/>
                </a:solidFill>
              </a:rPr>
              <a:t>dispositivi cardiaci impiantabili (CIEDs)</a:t>
            </a:r>
          </a:p>
        </p:txBody>
      </p:sp>
      <p:sp>
        <p:nvSpPr>
          <p:cNvPr id="3" name="Segnaposto contenuto 2"/>
          <p:cNvSpPr>
            <a:spLocks noGrp="1"/>
          </p:cNvSpPr>
          <p:nvPr>
            <p:ph idx="1"/>
          </p:nvPr>
        </p:nvSpPr>
        <p:spPr>
          <a:xfrm>
            <a:off x="511729" y="1388683"/>
            <a:ext cx="11009851" cy="5254487"/>
          </a:xfrm>
        </p:spPr>
        <p:txBody>
          <a:bodyPr>
            <a:normAutofit fontScale="92500" lnSpcReduction="20000"/>
          </a:bodyPr>
          <a:lstStyle/>
          <a:p>
            <a:pPr fontAlgn="base"/>
            <a:endParaRPr lang="it-IT" sz="2400" dirty="0"/>
          </a:p>
          <a:p>
            <a:pPr lvl="1" fontAlgn="base"/>
            <a:r>
              <a:rPr lang="it-IT" b="1" dirty="0"/>
              <a:t>Pacemaker (PM)</a:t>
            </a:r>
            <a:r>
              <a:rPr lang="it-IT" dirty="0"/>
              <a:t>: i pacemaker, tramite degli elettrocateteri posizionati all’interno delle </a:t>
            </a:r>
            <a:r>
              <a:rPr lang="it-IT" dirty="0" err="1"/>
              <a:t>cavita’</a:t>
            </a:r>
            <a:r>
              <a:rPr lang="it-IT" dirty="0"/>
              <a:t> cardiache (atrio e/o ventricolo destro) ricevono i segnali elettrici cardiaci e quando necessario inviano impulsi elettrici </a:t>
            </a:r>
            <a:r>
              <a:rPr lang="it-IT" i="1" u="sng" dirty="0"/>
              <a:t>per stimolare il cuore ed evitare quindi la bradicardia e/o le pause </a:t>
            </a:r>
            <a:r>
              <a:rPr lang="it-IT" i="1" u="sng" dirty="0" err="1"/>
              <a:t>asistoliche</a:t>
            </a:r>
            <a:endParaRPr lang="it-IT" i="1" u="sng" dirty="0"/>
          </a:p>
          <a:p>
            <a:pPr marL="457200" lvl="1" indent="0" fontAlgn="base">
              <a:buNone/>
            </a:pPr>
            <a:endParaRPr lang="it-IT" sz="2000" dirty="0"/>
          </a:p>
          <a:p>
            <a:pPr lvl="1" fontAlgn="base"/>
            <a:r>
              <a:rPr lang="it-IT" b="1" dirty="0"/>
              <a:t>Defibrillatori cardiaci impiantabili (ICD): </a:t>
            </a:r>
            <a:r>
              <a:rPr lang="it-IT" dirty="0"/>
              <a:t>gli ICD svolgono funzione di pace maker, ma sono in grado anche di erogare terapia </a:t>
            </a:r>
            <a:r>
              <a:rPr lang="it-IT" dirty="0" err="1"/>
              <a:t>antitachicardica</a:t>
            </a:r>
            <a:r>
              <a:rPr lang="it-IT" dirty="0"/>
              <a:t>, o attraverso segnali elettrici di bassa intensità con frequenza maggiore rispetto all’aritmia individuata, o attraverso </a:t>
            </a:r>
            <a:r>
              <a:rPr lang="it-IT" i="1" u="sng" dirty="0"/>
              <a:t>l’erogazione di una uno shock elettrico  </a:t>
            </a:r>
            <a:r>
              <a:rPr lang="it-IT" dirty="0"/>
              <a:t>in grado di riportare il cuore del paziente ad un ritmo normale. Sono utilizzati per la </a:t>
            </a:r>
            <a:r>
              <a:rPr lang="it-IT" i="1" u="sng" dirty="0"/>
              <a:t>prevenzione primaria o secondaria della morte cardiaca improvvisa</a:t>
            </a:r>
          </a:p>
          <a:p>
            <a:pPr lvl="1" fontAlgn="base"/>
            <a:endParaRPr lang="it-IT" sz="2000" dirty="0"/>
          </a:p>
          <a:p>
            <a:pPr lvl="1" fontAlgn="base"/>
            <a:r>
              <a:rPr lang="it-IT" b="1" dirty="0"/>
              <a:t>Dispositivi di resincronizzazione cardiaca</a:t>
            </a:r>
            <a:r>
              <a:rPr lang="it-IT" dirty="0"/>
              <a:t> (</a:t>
            </a:r>
            <a:r>
              <a:rPr lang="it-IT" b="1" dirty="0"/>
              <a:t>CRT</a:t>
            </a:r>
            <a:r>
              <a:rPr lang="it-IT" dirty="0"/>
              <a:t>): i dispositivi CRT sono dispositivi per la terapia non farmacologica dell’insufficienza cardiaca. Hanno la funzione di pacemaker ma hanno rispetto al normale PM, un </a:t>
            </a:r>
            <a:r>
              <a:rPr lang="it-IT" dirty="0" err="1"/>
              <a:t>elettrocatetere</a:t>
            </a:r>
            <a:r>
              <a:rPr lang="it-IT" dirty="0"/>
              <a:t> anche per il ventricolo sinistro, garantendo in questo modo la </a:t>
            </a:r>
            <a:r>
              <a:rPr lang="it-IT" i="1" u="sng" dirty="0"/>
              <a:t>stimolazione sincrona di entrambe i ventricoli</a:t>
            </a:r>
            <a:r>
              <a:rPr lang="it-IT" dirty="0"/>
              <a:t>. Possono essere:</a:t>
            </a:r>
          </a:p>
          <a:p>
            <a:pPr marL="457200" lvl="1" indent="0" fontAlgn="base">
              <a:buNone/>
            </a:pPr>
            <a:r>
              <a:rPr lang="it-IT" dirty="0"/>
              <a:t>     - PM </a:t>
            </a:r>
            <a:r>
              <a:rPr lang="it-IT" dirty="0" err="1"/>
              <a:t>biventricolari</a:t>
            </a:r>
            <a:r>
              <a:rPr lang="it-IT" dirty="0"/>
              <a:t>: </a:t>
            </a:r>
            <a:r>
              <a:rPr lang="it-IT" b="1" dirty="0"/>
              <a:t>CRT-P</a:t>
            </a:r>
          </a:p>
          <a:p>
            <a:pPr marL="457200" lvl="1" indent="0" fontAlgn="base">
              <a:buNone/>
            </a:pPr>
            <a:r>
              <a:rPr lang="it-IT" b="1" dirty="0"/>
              <a:t>     </a:t>
            </a:r>
            <a:r>
              <a:rPr lang="it-IT" dirty="0"/>
              <a:t>- ICD </a:t>
            </a:r>
            <a:r>
              <a:rPr lang="it-IT" dirty="0" err="1"/>
              <a:t>biventricolari</a:t>
            </a:r>
            <a:r>
              <a:rPr lang="it-IT" dirty="0"/>
              <a:t>: </a:t>
            </a:r>
            <a:r>
              <a:rPr lang="it-IT" b="1" dirty="0"/>
              <a:t>CRT-D</a:t>
            </a:r>
            <a:endParaRPr lang="it-IT" sz="1800" dirty="0"/>
          </a:p>
          <a:p>
            <a:endParaRPr lang="it-IT" dirty="0"/>
          </a:p>
        </p:txBody>
      </p:sp>
      <p:pic>
        <p:nvPicPr>
          <p:cNvPr id="4" name="Immagine 3">
            <a:extLst>
              <a:ext uri="{FF2B5EF4-FFF2-40B4-BE49-F238E27FC236}">
                <a16:creationId xmlns:a16="http://schemas.microsoft.com/office/drawing/2014/main" id="{A7311778-16A5-CF9A-45CC-3472993A71A7}"/>
              </a:ext>
            </a:extLst>
          </p:cNvPr>
          <p:cNvPicPr>
            <a:picLocks noChangeAspect="1"/>
          </p:cNvPicPr>
          <p:nvPr/>
        </p:nvPicPr>
        <p:blipFill>
          <a:blip r:embed="rId3"/>
          <a:stretch>
            <a:fillRect/>
          </a:stretch>
        </p:blipFill>
        <p:spPr>
          <a:xfrm>
            <a:off x="10638576" y="139637"/>
            <a:ext cx="1204856" cy="619640"/>
          </a:xfrm>
          <a:prstGeom prst="rect">
            <a:avLst/>
          </a:prstGeom>
        </p:spPr>
      </p:pic>
    </p:spTree>
    <p:extLst>
      <p:ext uri="{BB962C8B-B14F-4D97-AF65-F5344CB8AC3E}">
        <p14:creationId xmlns:p14="http://schemas.microsoft.com/office/powerpoint/2010/main" val="2842009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3042</TotalTime>
  <Words>9024</Words>
  <Application>Microsoft Office PowerPoint</Application>
  <PresentationFormat>Widescreen</PresentationFormat>
  <Paragraphs>2316</Paragraphs>
  <Slides>64</Slides>
  <Notes>39</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64</vt:i4>
      </vt:variant>
    </vt:vector>
  </HeadingPairs>
  <TitlesOfParts>
    <vt:vector size="77" baseType="lpstr">
      <vt:lpstr>MS PGothic</vt:lpstr>
      <vt:lpstr>Arial</vt:lpstr>
      <vt:lpstr>Arial Unicode MS</vt:lpstr>
      <vt:lpstr>Calibri</vt:lpstr>
      <vt:lpstr>Calibri Light</vt:lpstr>
      <vt:lpstr>Georgia</vt:lpstr>
      <vt:lpstr>Open Sans</vt:lpstr>
      <vt:lpstr>Roboto</vt:lpstr>
      <vt:lpstr>Tahoma</vt:lpstr>
      <vt:lpstr>Times New Roman</vt:lpstr>
      <vt:lpstr>Trebuchet MS</vt:lpstr>
      <vt:lpstr>Wingdings</vt:lpstr>
      <vt:lpstr>Tema di Office</vt:lpstr>
      <vt:lpstr>10° CONGRESSO NAZIONALE SIFaCT  24-26 novembre 2022 Centro Congressi Fontana di Trevi Roma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HTA (dispositivi medici)</vt:lpstr>
      <vt:lpstr>dispositivi cardiaci impiantabili (CIEDs)</vt:lpstr>
      <vt:lpstr>Le indicazioni per l’impianto dei CIEDs</vt:lpstr>
      <vt:lpstr>Criteri di scelta per i diversi modelli di dispositivi cardiaci impiantabili </vt:lpstr>
      <vt:lpstr>Limitazioni</vt:lpstr>
      <vt:lpstr>Pace Maker Tiers</vt:lpstr>
      <vt:lpstr>Pacemaker caratteristiche</vt:lpstr>
      <vt:lpstr>Presentazione standard di PowerPoint</vt:lpstr>
      <vt:lpstr>Presentazione standard di PowerPoint</vt:lpstr>
      <vt:lpstr>Pacemaker caratteristiche</vt:lpstr>
      <vt:lpstr>Pacemaker caratteristiche</vt:lpstr>
      <vt:lpstr>Pacemaker caratteristiche</vt:lpstr>
      <vt:lpstr>Defibrillatori cardioverter impiantabili ICD Tiers</vt:lpstr>
      <vt:lpstr>Defibrillatori cardioverter impiantabili ICD Tiers</vt:lpstr>
      <vt:lpstr>defibrillatori cardioverter impiantabili  (ICD) e dispositivi di risincronizzazione cardiaca (CRT-D) caratteristiche</vt:lpstr>
      <vt:lpstr>defibrillatori cardioverter impiantabile (ICD) caratteristiche</vt:lpstr>
      <vt:lpstr>defibrillatori cardioverter impiantabili (ICD) caratteristiche</vt:lpstr>
      <vt:lpstr>defibrillatori cardioverter impiantabili (ICD) caratteristiche</vt:lpstr>
      <vt:lpstr>defibrillatori cardioverter impiantabili (ICD) caratteristiche</vt:lpstr>
      <vt:lpstr>dispositivi di risincronizzazione cardiaca (CRT-D)  Tiers</vt:lpstr>
      <vt:lpstr>dispositivi di risincronizzazione cardiaca CRTD caratteristiche</vt:lpstr>
      <vt:lpstr>Presentazione standard di PowerPoint</vt:lpstr>
      <vt:lpstr>Presentazione standard di PowerPoint</vt:lpstr>
      <vt:lpstr>Presentazione standard di PowerPoint</vt:lpstr>
      <vt:lpstr>Presentazione standard di PowerPoint</vt:lpstr>
      <vt:lpstr>Presentazione standard di PowerPoint</vt:lpstr>
      <vt:lpstr>Pace maker utilizzati anno 2020</vt:lpstr>
      <vt:lpstr>Presentazione standard di PowerPoint</vt:lpstr>
      <vt:lpstr>Presentazione standard di PowerPoint</vt:lpstr>
      <vt:lpstr>Defibrillatori utilizzati anno 2021 </vt:lpstr>
      <vt:lpstr>Presentazione standard di PowerPoint</vt:lpstr>
      <vt:lpstr>Pace maker utilizzati anno 2021</vt:lpstr>
      <vt:lpstr>Pace maker utilizzati anno 2021</vt:lpstr>
      <vt:lpstr>Presentazione standard di PowerPoint</vt:lpstr>
      <vt:lpstr>Evoluzione 2020 -2021</vt:lpstr>
      <vt:lpstr>Algoritmo per la scelta del dispositivo</vt:lpstr>
      <vt:lpstr>Profilo clinico</vt:lpstr>
      <vt:lpstr>Patologia di base</vt:lpstr>
      <vt:lpstr>Blocco AV</vt:lpstr>
      <vt:lpstr>Blocco AV</vt:lpstr>
      <vt:lpstr>Blocco AV</vt:lpstr>
      <vt:lpstr>Blocco AV</vt:lpstr>
      <vt:lpstr>MNSA (malattia del nodo del seno)</vt:lpstr>
      <vt:lpstr>MNSA</vt:lpstr>
      <vt:lpstr>Sincope</vt:lpstr>
      <vt:lpstr>Caratteristiche del dispositivo</vt:lpstr>
      <vt:lpstr>Analoga procedura per gli ICD e CRT…</vt:lpstr>
      <vt:lpstr>ICD: Scelta del dispositivo</vt:lpstr>
      <vt:lpstr>Profilo clinico</vt:lpstr>
      <vt:lpstr>Patologia di base</vt:lpstr>
      <vt:lpstr>Indicazione all’impianto</vt:lpstr>
      <vt:lpstr>Prevenzione primaria/secondaria</vt:lpstr>
      <vt:lpstr>Prevenzione primaria</vt:lpstr>
      <vt:lpstr>CRT-D</vt:lpstr>
      <vt:lpstr>Caratteristiche del dispositivo</vt:lpstr>
      <vt:lpstr>Conclusioni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HTA e dispositivi</dc:title>
  <dc:creator>Di Turi Roberta</dc:creator>
  <cp:lastModifiedBy>Di Turi Roberta</cp:lastModifiedBy>
  <cp:revision>208</cp:revision>
  <cp:lastPrinted>2022-11-18T09:00:06Z</cp:lastPrinted>
  <dcterms:created xsi:type="dcterms:W3CDTF">2022-03-17T11:00:49Z</dcterms:created>
  <dcterms:modified xsi:type="dcterms:W3CDTF">2022-11-23T12:12:14Z</dcterms:modified>
</cp:coreProperties>
</file>